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83" r:id="rId4"/>
    <p:sldId id="262" r:id="rId5"/>
    <p:sldId id="260" r:id="rId6"/>
    <p:sldId id="279" r:id="rId7"/>
    <p:sldId id="284" r:id="rId8"/>
    <p:sldId id="297" r:id="rId9"/>
    <p:sldId id="298" r:id="rId10"/>
    <p:sldId id="299" r:id="rId11"/>
    <p:sldId id="300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57" r:id="rId22"/>
    <p:sldId id="294" r:id="rId23"/>
    <p:sldId id="295" r:id="rId24"/>
    <p:sldId id="301" r:id="rId25"/>
    <p:sldId id="269" r:id="rId26"/>
    <p:sldId id="268" r:id="rId27"/>
    <p:sldId id="266" r:id="rId28"/>
    <p:sldId id="275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09AA58E-0B8B-40A2-A14B-F3CA97EBC98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BC0925D-BA50-405E-A534-61DB851736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u="sng" dirty="0" smtClean="0"/>
              <a:t>Warm Up:</a:t>
            </a:r>
            <a:endParaRPr lang="en-US" sz="6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254752"/>
              </a:xfrm>
            </p:spPr>
            <p:txBody>
              <a:bodyPr>
                <a:normAutofit fontScale="92500" lnSpcReduction="20000"/>
              </a:bodyPr>
              <a:lstStyle/>
              <a:p>
                <a:pPr marL="454914" indent="-457200">
                  <a:buFont typeface="+mj-lt"/>
                  <a:buAutoNum type="arabicPeriod"/>
                </a:pPr>
                <a:r>
                  <a:rPr lang="en-US" sz="5800" dirty="0" smtClean="0"/>
                  <a:t>Draw the two special triangles.</a:t>
                </a:r>
              </a:p>
              <a:p>
                <a:pPr marL="454914" indent="-457200">
                  <a:buFont typeface="+mj-lt"/>
                  <a:buAutoNum type="arabicPeriod"/>
                </a:pPr>
                <a:endParaRPr lang="en-US" sz="5800" dirty="0"/>
              </a:p>
              <a:p>
                <a:pPr marL="454914" indent="-457200">
                  <a:buFont typeface="+mj-lt"/>
                  <a:buAutoNum type="arabicPeriod"/>
                </a:pPr>
                <a:r>
                  <a:rPr lang="en-US" sz="5800" dirty="0" smtClean="0"/>
                  <a:t>Find the values of sine, cosine and tangent for: </a:t>
                </a:r>
              </a:p>
              <a:p>
                <a:pPr lvl="4"/>
                <a:r>
                  <a:rPr lang="en-US" sz="5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/>
                      </a:rPr>
                      <m:t>30°, </m:t>
                    </m:r>
                    <m:r>
                      <a:rPr lang="en-US" sz="5400" b="0" i="0" smtClean="0">
                        <a:latin typeface="Cambria Math"/>
                      </a:rPr>
                      <m:t>45</m:t>
                    </m:r>
                    <m:r>
                      <a:rPr lang="en-US" sz="5400" b="0" i="1" smtClean="0">
                        <a:latin typeface="Cambria Math"/>
                      </a:rPr>
                      <m:t>° </m:t>
                    </m:r>
                    <m:r>
                      <m:rPr>
                        <m:sty m:val="p"/>
                      </m:rPr>
                      <a:rPr lang="en-US" sz="5400" b="0" i="0" smtClean="0">
                        <a:latin typeface="Cambria Math"/>
                      </a:rPr>
                      <m:t>and</m:t>
                    </m:r>
                    <m:r>
                      <a:rPr lang="en-US" sz="5400" b="0" i="0" smtClean="0">
                        <a:latin typeface="Cambria Math"/>
                      </a:rPr>
                      <m:t> </m:t>
                    </m:r>
                    <m:r>
                      <a:rPr lang="en-US" sz="5400" i="1">
                        <a:latin typeface="Cambria Math"/>
                      </a:rPr>
                      <m:t>6</m:t>
                    </m:r>
                    <m:r>
                      <a:rPr lang="en-US" sz="5400" b="0" i="1" smtClean="0">
                        <a:latin typeface="Cambria Math"/>
                      </a:rPr>
                      <m:t>0°</m:t>
                    </m:r>
                  </m:oMath>
                </a14:m>
                <a:endParaRPr lang="en-US" sz="5400" dirty="0" smtClean="0"/>
              </a:p>
              <a:p>
                <a:pPr lvl="4"/>
                <a:r>
                  <a:rPr lang="en-US" sz="5400" dirty="0" smtClean="0"/>
                  <a:t>(Rationalize!)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254752"/>
              </a:xfrm>
              <a:blipFill rotWithShape="1">
                <a:blip r:embed="rId2"/>
                <a:stretch>
                  <a:fillRect l="-3830" t="-6265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7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Exercises: #1 – 10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u="sng" dirty="0" smtClean="0"/>
                  <a:t>Directions:</a:t>
                </a:r>
                <a:r>
                  <a:rPr lang="en-US" sz="2800" dirty="0" smtClean="0"/>
                  <a:t> Use a sum or difference identity to find an </a:t>
                </a:r>
                <a:r>
                  <a:rPr lang="en-US" sz="2800" b="1" dirty="0" smtClean="0"/>
                  <a:t>exact</a:t>
                </a:r>
                <a:r>
                  <a:rPr lang="en-US" sz="2800" dirty="0" smtClean="0"/>
                  <a:t> value.</a:t>
                </a:r>
              </a:p>
              <a:p>
                <a:endParaRPr lang="en-US" u="sng" dirty="0"/>
              </a:p>
              <a:p>
                <a:pPr marL="342202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105°</m:t>
                          </m:r>
                        </m:e>
                      </m:func>
                    </m:oMath>
                  </m:oMathPara>
                </a14:m>
                <a:endParaRPr lang="en-US" sz="5400" b="0" dirty="0" smtClean="0"/>
              </a:p>
              <a:p>
                <a:pPr marL="342202" lvl="2" indent="0">
                  <a:buNone/>
                </a:pPr>
                <a:endParaRPr lang="en-US" sz="5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206" t="-1111" r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7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Exercises: #1 –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330952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58738" lvl="2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en-US" sz="7400" u="sng" dirty="0" smtClean="0"/>
                  <a:t>Directions:</a:t>
                </a:r>
                <a:r>
                  <a:rPr lang="en-US" sz="7400" dirty="0"/>
                  <a:t> Use a sum or difference identity to find an </a:t>
                </a:r>
                <a:r>
                  <a:rPr lang="en-US" sz="7400" b="1" dirty="0"/>
                  <a:t>exact</a:t>
                </a:r>
                <a:r>
                  <a:rPr lang="en-US" sz="7400" dirty="0"/>
                  <a:t> value</a:t>
                </a:r>
                <a:r>
                  <a:rPr lang="en-US" sz="7400" dirty="0" smtClean="0"/>
                  <a:t>.</a:t>
                </a:r>
                <a:endParaRPr lang="en-US" sz="4900" b="0" i="1" dirty="0" smtClean="0">
                  <a:latin typeface="Cambria Math"/>
                </a:endParaRPr>
              </a:p>
              <a:p>
                <a:pPr marL="342202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1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1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11100" b="0" i="1" smtClean="0">
                              <a:latin typeface="Cambria Math"/>
                            </a:rPr>
                            <m:t>105°</m:t>
                          </m:r>
                        </m:e>
                      </m:func>
                      <m:r>
                        <m:rPr>
                          <m:aln/>
                        </m:rPr>
                        <a:rPr lang="en-US" sz="111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11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1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11100" b="0" i="1" smtClean="0">
                              <a:latin typeface="Cambria Math"/>
                            </a:rPr>
                            <m:t>(60°+45°)</m:t>
                          </m:r>
                        </m:e>
                      </m:func>
                    </m:oMath>
                  </m:oMathPara>
                </a14:m>
                <a:endParaRPr lang="en-US" sz="11100" b="0" i="1" dirty="0" smtClean="0">
                  <a:latin typeface="Cambria Math"/>
                </a:endParaRPr>
              </a:p>
              <a:p>
                <a:pPr marL="342202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60°</m:t>
                              </m:r>
                            </m:e>
                          </m:func>
                          <m:r>
                            <a:rPr lang="en-US" sz="98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45°</m:t>
                              </m:r>
                            </m:e>
                          </m:func>
                        </m:num>
                        <m:den>
                          <m:r>
                            <a:rPr lang="en-US" sz="9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9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8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9800" b="0" i="1" smtClean="0">
                                  <a:latin typeface="Cambria Math"/>
                                </a:rPr>
                                <m:t>60°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9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98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9800" b="0" i="1" smtClean="0">
                                  <a:latin typeface="Cambria Math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1100" b="0" dirty="0" smtClean="0"/>
              </a:p>
              <a:p>
                <a:pPr marL="342202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8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9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9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9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98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98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98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9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9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9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98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9800" b="0" i="1" smtClean="0">
                              <a:latin typeface="Cambria Math"/>
                            </a:rPr>
                            <m:t>∙1</m:t>
                          </m:r>
                        </m:den>
                      </m:f>
                      <m:r>
                        <a:rPr lang="en-US" sz="9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80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98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9800" b="0" i="1" smtClean="0"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9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9800" b="0" i="1" smtClean="0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9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9800" i="1">
                              <a:latin typeface="Cambria Math"/>
                            </a:rPr>
                            <m:t>1</m:t>
                          </m:r>
                          <m:r>
                            <a:rPr lang="en-US" sz="98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800" i="1">
                              <a:latin typeface="Cambria Math"/>
                            </a:rPr>
                            <m:t>1</m:t>
                          </m:r>
                          <m:r>
                            <a:rPr lang="en-US" sz="98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9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8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9800" b="0" i="1" smtClean="0">
                              <a:latin typeface="Cambria Math"/>
                            </a:rPr>
                            <m:t>+3+1+</m:t>
                          </m:r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9800" i="1">
                              <a:latin typeface="Cambria Math"/>
                            </a:rPr>
                            <m:t>1</m:t>
                          </m:r>
                          <m:r>
                            <a:rPr lang="en-US" sz="98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98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9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9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9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9800" b="1" i="1" dirty="0" smtClean="0">
                  <a:latin typeface="Cambria Math"/>
                </a:endParaRPr>
              </a:p>
              <a:p>
                <a:pPr marL="342202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200" b="0" i="1" smtClean="0">
                              <a:latin typeface="Cambria Math"/>
                            </a:rPr>
                            <m:t>4+2</m:t>
                          </m:r>
                          <m:rad>
                            <m:radPr>
                              <m:degHide m:val="on"/>
                              <m:ctrlPr>
                                <a:rPr lang="en-US" sz="112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12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11200" b="1" i="1" smtClean="0">
                          <a:latin typeface="Cambria Math"/>
                        </a:rPr>
                        <m:t>=</m:t>
                      </m:r>
                      <m:r>
                        <a:rPr lang="en-US" sz="11200" b="1" i="1">
                          <a:latin typeface="Cambria Math"/>
                        </a:rPr>
                        <m:t>−</m:t>
                      </m:r>
                      <m:r>
                        <a:rPr lang="en-US" sz="11200" b="1" i="1">
                          <a:latin typeface="Cambria Math"/>
                        </a:rPr>
                        <m:t>𝟐</m:t>
                      </m:r>
                      <m:r>
                        <a:rPr lang="en-US" sz="11200" b="1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12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12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7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330952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639" y="192275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236663"/>
                <a:ext cx="8077200" cy="5075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/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44638" algn="l"/>
                  </a:tabLst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Example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Find the exact value of the following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>
                    <a:tab pos="1544638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3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3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44638" algn="l"/>
                  </a:tabLst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36663"/>
                <a:ext cx="8077200" cy="5075237"/>
              </a:xfrm>
              <a:prstGeom prst="rect">
                <a:avLst/>
              </a:prstGeom>
              <a:blipFill rotWithShape="1">
                <a:blip r:embed="rId3"/>
                <a:stretch>
                  <a:fillRect l="-1132" t="-9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25169"/>
              </p:ext>
            </p:extLst>
          </p:nvPr>
        </p:nvGraphicFramePr>
        <p:xfrm>
          <a:off x="726020" y="3200400"/>
          <a:ext cx="7691960" cy="253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4584700" imgH="1803400" progId="Equation.3">
                  <p:embed/>
                </p:oleObj>
              </mc:Choice>
              <mc:Fallback>
                <p:oleObj name="Equation" r:id="rId4" imgW="4584700" imgH="180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20" y="3200400"/>
                        <a:ext cx="7691960" cy="2537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4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55663"/>
          </a:xfrm>
        </p:spPr>
        <p:txBody>
          <a:bodyPr/>
          <a:lstStyle/>
          <a:p>
            <a:pPr algn="ctr"/>
            <a:r>
              <a:rPr lang="en-US" dirty="0" smtClean="0"/>
              <a:t>More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236663"/>
                <a:ext cx="8077200" cy="5075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/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44638" algn="l"/>
                  </a:tabLst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Example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Find the exact value of the following.</a:t>
                </a: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r>
                  <a:rPr kumimoji="0" 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sin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⁡75°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Times New Roman" charset="0"/>
                  <a:cs typeface="Times New Roman" charset="0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r>
                  <a:rPr kumimoji="0" 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7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r>
                  <a:rPr kumimoji="0" 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sin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⁡40° </m:t>
                    </m:r>
                    <m:r>
                      <m:rPr>
                        <m:sty m:val="p"/>
                      </m:rP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cos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⁡160° – </m:t>
                    </m:r>
                    <m:r>
                      <m:rPr>
                        <m:sty m:val="p"/>
                      </m:rP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cos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⁡40° </m:t>
                    </m:r>
                    <m:r>
                      <m:rPr>
                        <m:sty m:val="p"/>
                      </m:rP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sin</m:t>
                    </m:r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Times New Roman" charset="0"/>
                        <a:cs typeface="Times New Roman" charset="0"/>
                      </a:rPr>
                      <m:t>⁡160°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AutoNum type="alphaLcParenBoth"/>
                  <a:tabLst>
                    <a:tab pos="1544638" algn="l"/>
                  </a:tabLst>
                  <a:defRPr/>
                </a:pP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44638" algn="l"/>
                  </a:tabLst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Solution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609600" marR="0" lvl="0" indent="-609600" algn="l" defTabSz="339725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44638" algn="l"/>
                  </a:tabLst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(a)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36663"/>
                <a:ext cx="8077200" cy="5075237"/>
              </a:xfrm>
              <a:prstGeom prst="rect">
                <a:avLst/>
              </a:prstGeom>
              <a:blipFill rotWithShape="1">
                <a:blip r:embed="rId3"/>
                <a:stretch>
                  <a:fillRect l="-1509" t="-10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181225" y="4364038"/>
          <a:ext cx="45704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2425680" imgH="927000" progId="">
                  <p:embed/>
                </p:oleObj>
              </mc:Choice>
              <mc:Fallback>
                <p:oleObj name="Equation" r:id="rId4" imgW="2425680" imgH="92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364038"/>
                        <a:ext cx="4570413" cy="174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7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188260"/>
            <a:ext cx="7717491" cy="1048404"/>
          </a:xfrm>
        </p:spPr>
        <p:txBody>
          <a:bodyPr/>
          <a:lstStyle/>
          <a:p>
            <a:pPr algn="ctr"/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7825" y="1236663"/>
            <a:ext cx="831056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sin 40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°cos 160° –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cos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 40°sin 160°</a:t>
            </a: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r>
              <a:rPr lang="en-US" sz="2800" kern="0" dirty="0" smtClean="0">
                <a:ea typeface="Times New Roman" charset="0"/>
                <a:cs typeface="Times New Roman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=sin(40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°-160°)</a:t>
            </a:r>
          </a:p>
          <a:p>
            <a:pPr marL="609600" marR="0" lvl="0" indent="-609600" algn="l" defTabSz="339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  <a:defRPr/>
            </a:pPr>
            <a:r>
              <a:rPr lang="en-US" sz="2800" kern="0" dirty="0" smtClean="0">
                <a:ea typeface="Times New Roman" charset="0"/>
                <a:cs typeface="Times New Roman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= sin(–120°)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979488" y="1209675"/>
          <a:ext cx="53086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5308560" imgH="3162240" progId="Equation.3">
                  <p:embed/>
                </p:oleObj>
              </mc:Choice>
              <mc:Fallback>
                <p:oleObj name="Equation" r:id="rId3" imgW="5308560" imgH="3162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209675"/>
                        <a:ext cx="53086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4393098" y="5448300"/>
          <a:ext cx="99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990360" imgH="863280" progId="Equation.3">
                  <p:embed/>
                </p:oleObj>
              </mc:Choice>
              <mc:Fallback>
                <p:oleObj name="Equation" r:id="rId5" imgW="9903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098" y="5448300"/>
                        <a:ext cx="990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8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9463" y="672353"/>
            <a:ext cx="5775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Find the exact value of each expression: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04208"/>
              </p:ext>
            </p:extLst>
          </p:nvPr>
        </p:nvGraphicFramePr>
        <p:xfrm>
          <a:off x="1219200" y="1699312"/>
          <a:ext cx="5011785" cy="421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676160" imgH="2019240" progId="Equation.3">
                  <p:embed/>
                </p:oleObj>
              </mc:Choice>
              <mc:Fallback>
                <p:oleObj name="Equation" r:id="rId3" imgW="1676160" imgH="20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9312"/>
                        <a:ext cx="5011785" cy="4217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47012" y="1764890"/>
                <a:ext cx="201593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=</m:t>
                      </m:r>
                      <m:r>
                        <a:rPr lang="en-US" sz="3200" i="1" dirty="0" smtClean="0">
                          <a:latin typeface="Cambria Math"/>
                        </a:rPr>
                        <m:t>𝑈𝑛𝑑𝑒𝑓𝑖𝑛𝑒𝑑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012" y="1764890"/>
                <a:ext cx="2015938" cy="3539430"/>
              </a:xfrm>
              <a:prstGeom prst="rect">
                <a:avLst/>
              </a:prstGeom>
              <a:blipFill rotWithShape="1">
                <a:blip r:embed="rId5"/>
                <a:stretch>
                  <a:fillRect r="-2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/>
          </p:cNvGraphicFramePr>
          <p:nvPr/>
        </p:nvGraphicFramePr>
        <p:xfrm>
          <a:off x="228600" y="228600"/>
          <a:ext cx="58197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6257880" imgH="1104840" progId="Equation.3">
                  <p:embed/>
                </p:oleObj>
              </mc:Choice>
              <mc:Fallback>
                <p:oleObj name="Equation" r:id="rId3" imgW="6257880" imgH="11048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8197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/>
          </p:cNvGraphicFramePr>
          <p:nvPr/>
        </p:nvGraphicFramePr>
        <p:xfrm>
          <a:off x="533400" y="1447800"/>
          <a:ext cx="44577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4305240" imgH="1104840" progId="Equation.3">
                  <p:embed/>
                </p:oleObj>
              </mc:Choice>
              <mc:Fallback>
                <p:oleObj name="Equation" r:id="rId5" imgW="4305240" imgH="11048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44577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/>
          </p:cNvGraphicFramePr>
          <p:nvPr/>
        </p:nvGraphicFramePr>
        <p:xfrm>
          <a:off x="685800" y="2895600"/>
          <a:ext cx="45878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4587840" imgH="1031760" progId="Equation.3">
                  <p:embed/>
                </p:oleObj>
              </mc:Choice>
              <mc:Fallback>
                <p:oleObj name="Equation" r:id="rId7" imgW="4587840" imgH="10317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45878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/>
          </p:cNvGraphicFramePr>
          <p:nvPr/>
        </p:nvGraphicFramePr>
        <p:xfrm>
          <a:off x="1219200" y="4114800"/>
          <a:ext cx="36274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3247920" imgH="1076040" progId="Equation.3">
                  <p:embed/>
                </p:oleObj>
              </mc:Choice>
              <mc:Fallback>
                <p:oleObj name="Equation" r:id="rId9" imgW="3247920" imgH="1076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36274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/>
          </p:cNvGraphicFramePr>
          <p:nvPr/>
        </p:nvGraphicFramePr>
        <p:xfrm>
          <a:off x="1371600" y="5486400"/>
          <a:ext cx="19542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1954080" imgH="1060200" progId="Equation.3">
                  <p:embed/>
                </p:oleObj>
              </mc:Choice>
              <mc:Fallback>
                <p:oleObj name="Equation" r:id="rId11" imgW="1954080" imgH="1060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19542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/>
          </p:cNvGraphicFramePr>
          <p:nvPr/>
        </p:nvGraphicFramePr>
        <p:xfrm>
          <a:off x="3810000" y="5486400"/>
          <a:ext cx="19335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933560" imgH="1069920" progId="Equation.3">
                  <p:embed/>
                </p:oleObj>
              </mc:Choice>
              <mc:Fallback>
                <p:oleObj name="Equation" r:id="rId13" imgW="1933560" imgH="1069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19335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30032"/>
              </p:ext>
            </p:extLst>
          </p:nvPr>
        </p:nvGraphicFramePr>
        <p:xfrm>
          <a:off x="1111250" y="2366340"/>
          <a:ext cx="6965950" cy="388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463480" imgH="1701720" progId="Equation.3">
                  <p:embed/>
                </p:oleObj>
              </mc:Choice>
              <mc:Fallback>
                <p:oleObj name="Equation" r:id="rId3" imgW="246348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366340"/>
                        <a:ext cx="6965950" cy="388206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00080"/>
                </a:solidFill>
              </a:rPr>
              <a:t>EXAMPLE: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0" y="1098857"/>
                <a:ext cx="4038600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Find: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98857"/>
                <a:ext cx="4038600" cy="1059521"/>
              </a:xfrm>
              <a:prstGeom prst="rect">
                <a:avLst/>
              </a:prstGeom>
              <a:blipFill rotWithShape="1">
                <a:blip r:embed="rId5"/>
                <a:stretch>
                  <a:fillRect l="-603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5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914400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Find the exact value of </a:t>
            </a:r>
            <a:r>
              <a:rPr lang="en-US" sz="3200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( </a:t>
            </a:r>
            <a:r>
              <a:rPr lang="en-US" sz="3200" dirty="0"/>
              <a:t>cos 80° cos 20° </a:t>
            </a:r>
            <a:r>
              <a:rPr lang="en-US" sz="3200" dirty="0">
                <a:latin typeface="Symbol" charset="2"/>
              </a:rPr>
              <a:t>+</a:t>
            </a:r>
            <a:r>
              <a:rPr lang="en-US" sz="3200" dirty="0"/>
              <a:t> sin 80° sin 20</a:t>
            </a:r>
            <a:r>
              <a:rPr lang="en-US" sz="3200" dirty="0" smtClean="0"/>
              <a:t>°)</a:t>
            </a:r>
            <a:endParaRPr lang="en-US" sz="3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905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defTabSz="455613">
              <a:lnSpc>
                <a:spcPct val="90000"/>
              </a:lnSpc>
            </a:pPr>
            <a:r>
              <a:rPr lang="en-US" sz="3000" b="1" dirty="0">
                <a:solidFill>
                  <a:srgbClr val="0000FF"/>
                </a:solidFill>
              </a:rPr>
              <a:t>Solution</a:t>
            </a:r>
            <a:r>
              <a:rPr lang="en-US" sz="3000" dirty="0"/>
              <a:t> 	The given expression is the right side of the formula for </a:t>
            </a:r>
            <a:r>
              <a:rPr lang="en-US" sz="3000" dirty="0" err="1"/>
              <a:t>cos(</a:t>
            </a:r>
            <a:r>
              <a:rPr lang="en-US" sz="3000" dirty="0" err="1">
                <a:sym typeface="Symbol" charset="2"/>
              </a:rPr>
              <a:t></a:t>
            </a:r>
            <a:r>
              <a:rPr lang="en-US" sz="3000" dirty="0"/>
              <a:t> - </a:t>
            </a:r>
            <a:r>
              <a:rPr lang="en-US" sz="3000" i="1" dirty="0" err="1">
                <a:sym typeface="Symbol" charset="2"/>
              </a:rPr>
              <a:t></a:t>
            </a:r>
            <a:r>
              <a:rPr lang="en-US" sz="3000" dirty="0"/>
              <a:t>) with </a:t>
            </a:r>
            <a:r>
              <a:rPr lang="en-US" sz="3000" dirty="0" err="1">
                <a:sym typeface="Symbol" charset="2"/>
              </a:rPr>
              <a:t></a:t>
            </a:r>
            <a:r>
              <a:rPr lang="en-US" sz="3000" dirty="0"/>
              <a:t> </a:t>
            </a:r>
            <a:r>
              <a:rPr lang="en-US" sz="3000" dirty="0">
                <a:latin typeface="Symbol" charset="2"/>
              </a:rPr>
              <a:t>=</a:t>
            </a:r>
            <a:r>
              <a:rPr lang="en-US" sz="3000" dirty="0"/>
              <a:t> 80° and </a:t>
            </a:r>
            <a:r>
              <a:rPr lang="en-US" sz="3000" i="1" dirty="0" err="1">
                <a:sym typeface="Symbol" charset="2"/>
              </a:rPr>
              <a:t></a:t>
            </a:r>
            <a:r>
              <a:rPr lang="en-US" sz="3000" dirty="0"/>
              <a:t> = 20°.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4495800"/>
            <a:ext cx="8688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defTabSz="455613">
              <a:lnSpc>
                <a:spcPct val="90000"/>
              </a:lnSpc>
            </a:pPr>
            <a:r>
              <a:rPr lang="en-US" sz="2500" dirty="0" err="1"/>
              <a:t>cos</a:t>
            </a:r>
            <a:r>
              <a:rPr lang="en-US" sz="2500" dirty="0"/>
              <a:t> 80° </a:t>
            </a:r>
            <a:r>
              <a:rPr lang="en-US" sz="2500" dirty="0" err="1"/>
              <a:t>cos</a:t>
            </a:r>
            <a:r>
              <a:rPr lang="en-US" sz="2500" dirty="0"/>
              <a:t> 20° </a:t>
            </a:r>
            <a:r>
              <a:rPr lang="en-US" sz="2500" dirty="0">
                <a:latin typeface="Symbol" charset="2"/>
              </a:rPr>
              <a:t>+</a:t>
            </a:r>
            <a:r>
              <a:rPr lang="en-US" sz="2500" dirty="0"/>
              <a:t> sin 80° sin 20° </a:t>
            </a:r>
            <a:r>
              <a:rPr lang="en-US" sz="2500" dirty="0">
                <a:latin typeface="Symbol" charset="2"/>
              </a:rPr>
              <a:t>=</a:t>
            </a:r>
            <a:r>
              <a:rPr lang="en-US" sz="2500" dirty="0"/>
              <a:t> </a:t>
            </a:r>
            <a:r>
              <a:rPr lang="en-US" sz="2500" dirty="0" err="1"/>
              <a:t>cos</a:t>
            </a:r>
            <a:r>
              <a:rPr lang="en-US" sz="2500" dirty="0"/>
              <a:t> (80° </a:t>
            </a:r>
            <a:r>
              <a:rPr lang="en-US" sz="2500" dirty="0">
                <a:latin typeface="Symbol" charset="2"/>
              </a:rPr>
              <a:t>-</a:t>
            </a:r>
            <a:r>
              <a:rPr lang="en-US" sz="2500" dirty="0"/>
              <a:t> 20°)</a:t>
            </a:r>
            <a:r>
              <a:rPr lang="en-US" sz="2500" dirty="0" smtClean="0"/>
              <a:t> </a:t>
            </a:r>
          </a:p>
          <a:p>
            <a:pPr algn="ctr" defTabSz="455613">
              <a:lnSpc>
                <a:spcPct val="90000"/>
              </a:lnSpc>
            </a:pPr>
            <a:r>
              <a:rPr lang="en-US" sz="2500" dirty="0" smtClean="0">
                <a:latin typeface="Symbol" charset="2"/>
              </a:rPr>
              <a:t>  </a:t>
            </a:r>
          </a:p>
          <a:p>
            <a:pPr algn="ctr" defTabSz="455613">
              <a:lnSpc>
                <a:spcPct val="90000"/>
              </a:lnSpc>
            </a:pPr>
            <a:r>
              <a:rPr lang="en-US" sz="2500" dirty="0" smtClean="0">
                <a:latin typeface="Symbol" charset="2"/>
              </a:rPr>
              <a:t>  =</a:t>
            </a:r>
            <a:r>
              <a:rPr lang="en-US" sz="2500" dirty="0" smtClean="0"/>
              <a:t> </a:t>
            </a:r>
            <a:r>
              <a:rPr lang="en-US" sz="2500" dirty="0" err="1"/>
              <a:t>cos</a:t>
            </a:r>
            <a:r>
              <a:rPr lang="en-US" sz="2500" dirty="0"/>
              <a:t> 60° </a:t>
            </a:r>
            <a:r>
              <a:rPr lang="en-US" sz="2500" dirty="0">
                <a:latin typeface="Symbol" charset="2"/>
              </a:rPr>
              <a:t>= </a:t>
            </a:r>
            <a:r>
              <a:rPr lang="en-US" sz="2500" dirty="0"/>
              <a:t>1/2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914400" y="3352800"/>
            <a:ext cx="5715000" cy="454025"/>
          </a:xfrm>
          <a:prstGeom prst="roundRect">
            <a:avLst>
              <a:gd name="adj" fmla="val 16657"/>
            </a:avLst>
          </a:prstGeom>
          <a:solidFill>
            <a:srgbClr val="B1C09A"/>
          </a:solidFill>
          <a:ln w="12700">
            <a:solidFill>
              <a:srgbClr val="9BAE7E"/>
            </a:solidFill>
            <a:round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cos(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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Symbol" charset="2"/>
              </a:rPr>
              <a:t>-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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) </a:t>
            </a:r>
            <a:r>
              <a:rPr lang="en-US" sz="2500" b="1" dirty="0">
                <a:solidFill>
                  <a:srgbClr val="000000"/>
                </a:solidFill>
                <a:latin typeface="Symbol" charset="2"/>
              </a:rPr>
              <a:t>=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cos 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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cos 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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Symbol" charset="2"/>
              </a:rPr>
              <a:t>+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sin 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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</a:rPr>
              <a:t> sin </a:t>
            </a:r>
            <a:r>
              <a:rPr lang="en-US" sz="2500" b="1" dirty="0">
                <a:solidFill>
                  <a:srgbClr val="000000"/>
                </a:solidFill>
                <a:latin typeface="Agency FB" pitchFamily="34" charset="0"/>
                <a:sym typeface="Symbol" charset="2"/>
              </a:rPr>
              <a:t></a:t>
            </a:r>
            <a:r>
              <a:rPr lang="en-US" sz="2500" b="1" dirty="0">
                <a:solidFill>
                  <a:srgbClr val="0000FF"/>
                </a:solidFill>
                <a:latin typeface="Agency FB" pitchFamily="34" charset="0"/>
              </a:rPr>
              <a:t> </a:t>
            </a:r>
            <a:endParaRPr lang="en-US" sz="2500" b="1" i="1" dirty="0">
              <a:latin typeface="Agency FB" pitchFamily="34" charset="0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381000" y="228600"/>
            <a:ext cx="7772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500" b="1" kern="0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 Example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066800" y="38100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057400" y="3810000"/>
            <a:ext cx="1905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352800" y="38100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rot="10800000" flipV="1">
            <a:off x="4573588" y="3733800"/>
            <a:ext cx="1598612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build="p" autoUpdateAnimBg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500" b="1" kern="0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96027"/>
              </p:ext>
            </p:extLst>
          </p:nvPr>
        </p:nvGraphicFramePr>
        <p:xfrm>
          <a:off x="1905000" y="2507456"/>
          <a:ext cx="53340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Microsoft Equation 3.0" r:id="rId3" imgW="1777680" imgH="393480" progId="Equation.3">
                  <p:embed/>
                </p:oleObj>
              </mc:Choice>
              <mc:Fallback>
                <p:oleObj name="Microsoft Equation 3.0" r:id="rId3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07456"/>
                        <a:ext cx="5334000" cy="1052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914400"/>
            <a:ext cx="8839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109" charset="2"/>
              <a:buChar char="v"/>
              <a:defRPr/>
            </a:pPr>
            <a:r>
              <a:rPr lang="en-US" sz="3000" kern="0" dirty="0">
                <a:latin typeface="+mn-lt"/>
              </a:rPr>
              <a:t>Write the following expression as the sine, cosine, or tangent of an angle. Then find the exact value of the expression.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810000"/>
            <a:ext cx="1681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Solution: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657600" y="3733800"/>
          <a:ext cx="4038600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Microsoft Equation 3.0" r:id="rId5" imgW="1777680" imgH="1244520" progId="Equation.3">
                  <p:embed/>
                </p:oleObj>
              </mc:Choice>
              <mc:Fallback>
                <p:oleObj name="Microsoft Equation 3.0" r:id="rId5" imgW="17776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33800"/>
                        <a:ext cx="4038600" cy="282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7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Section 5.3 – Day 1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417320"/>
            <a:ext cx="5715000" cy="2304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Sum and Difference Identities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525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156447"/>
          </a:xfrm>
        </p:spPr>
        <p:txBody>
          <a:bodyPr/>
          <a:lstStyle/>
          <a:p>
            <a:pPr algn="ctr"/>
            <a:r>
              <a:rPr lang="en-US" dirty="0" smtClean="0"/>
              <a:t>Writing an Expression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429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56448"/>
            <a:ext cx="6508750" cy="496971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kern="0" dirty="0" smtClean="0"/>
              <a:t>Write the expression as the sine, cosine, or tangent of an angle </a:t>
            </a:r>
            <a:r>
              <a:rPr lang="en-US" sz="3200" b="1" kern="0" dirty="0"/>
              <a:t>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64185"/>
              </p:ext>
            </p:extLst>
          </p:nvPr>
        </p:nvGraphicFramePr>
        <p:xfrm>
          <a:off x="457200" y="2590800"/>
          <a:ext cx="5973763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968500" imgH="1270000" progId="Equation.3">
                  <p:embed/>
                </p:oleObj>
              </mc:Choice>
              <mc:Fallback>
                <p:oleObj name="Equation" r:id="rId3" imgW="1968500" imgH="12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5973763" cy="385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10083" y="2460812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𝒔𝒊𝒏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𝟑𝟎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83" y="2460812"/>
                <a:ext cx="2057400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0963" y="3777456"/>
                <a:ext cx="22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𝒔𝒊𝒏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𝟏𝟗𝟎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3" y="3777456"/>
                <a:ext cx="2215498" cy="646331"/>
              </a:xfrm>
              <a:prstGeom prst="rect">
                <a:avLst/>
              </a:prstGeom>
              <a:blipFill rotWithShape="1">
                <a:blip r:embed="rId6"/>
                <a:stretch>
                  <a:fillRect r="-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1694" y="5674659"/>
                <a:ext cx="25683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𝟖𝟎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94" y="5674659"/>
                <a:ext cx="256838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u="sng" dirty="0" smtClean="0"/>
              <a:t>Homework:</a:t>
            </a:r>
            <a:r>
              <a:rPr lang="en-US" sz="6600" dirty="0" smtClean="0"/>
              <a:t> </a:t>
            </a:r>
            <a:r>
              <a:rPr lang="en-US" sz="6600" b="1" dirty="0" smtClean="0"/>
              <a:t>Due 4/15</a:t>
            </a:r>
            <a:endParaRPr lang="en-US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en-US" sz="9600" dirty="0" smtClean="0"/>
                  <a:t>P. </a:t>
                </a:r>
                <a14:m>
                  <m:oMath xmlns:m="http://schemas.openxmlformats.org/officeDocument/2006/math">
                    <m:r>
                      <a:rPr lang="en-US" sz="9600" i="1" dirty="0" smtClean="0">
                        <a:latin typeface="Cambria Math"/>
                      </a:rPr>
                      <m:t>444</m:t>
                    </m:r>
                  </m:oMath>
                </a14:m>
                <a:r>
                  <a:rPr lang="en-US" sz="9600" dirty="0" smtClean="0"/>
                  <a:t>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9600" i="1" dirty="0" smtClean="0">
                        <a:latin typeface="Cambria Math"/>
                      </a:rPr>
                      <m:t>1−2</m:t>
                    </m:r>
                    <m:r>
                      <a:rPr lang="en-US" sz="96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9600" dirty="0" smtClean="0"/>
                  <a:t> (Odd)</a:t>
                </a:r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3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974076"/>
          </a:xfrm>
        </p:spPr>
        <p:txBody>
          <a:bodyPr/>
          <a:lstStyle/>
          <a:p>
            <a:pPr algn="ctr"/>
            <a:r>
              <a:rPr lang="en-US" dirty="0" smtClean="0"/>
              <a:t>Proving Reduction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078" y="3184988"/>
                <a:ext cx="5866543" cy="296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sin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b="0" i="1" dirty="0" smtClean="0">
                  <a:latin typeface="Cambria Math"/>
                </a:endParaRPr>
              </a:p>
              <a:p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)+1(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3184988"/>
                <a:ext cx="5866543" cy="2961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85" name="Picture 25" descr="C:\Users\Nanette\AppData\Local\Microsoft\Windows\Temporary Internet Files\Content.IE5\4U0CFRH8\green-chec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7" y="4570606"/>
            <a:ext cx="1806539" cy="17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9463" y="1541124"/>
            <a:ext cx="687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Prove the identity.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9463" y="2178121"/>
                <a:ext cx="4378164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3" y="2178121"/>
                <a:ext cx="4378164" cy="745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3585681" y="1355076"/>
            <a:ext cx="741486" cy="905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7167" y="1458930"/>
            <a:ext cx="189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Reduction Formulas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674" y="1643865"/>
            <a:ext cx="413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 the identity.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4674" y="2260315"/>
                <a:ext cx="4284323" cy="85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𝒄𝒐𝒔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4" y="2260315"/>
                <a:ext cx="4284323" cy="8591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3585681" y="1355076"/>
            <a:ext cx="741486" cy="9052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2822" y="1551398"/>
            <a:ext cx="11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2769" y="3119461"/>
                <a:ext cx="4469258" cy="252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x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)+0(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69" y="3119461"/>
                <a:ext cx="4469258" cy="25211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9810" name="Picture 2" descr="C:\Users\Nanette\AppData\Local\Microsoft\Windows\Temporary Internet Files\Content.IE5\4U0CFRH8\green-check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4257852"/>
            <a:ext cx="2175864" cy="14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u="sng" dirty="0" smtClean="0"/>
              <a:t>Homework:</a:t>
            </a:r>
            <a:r>
              <a:rPr lang="en-US" sz="6600" dirty="0" smtClean="0"/>
              <a:t> </a:t>
            </a:r>
            <a:r>
              <a:rPr lang="en-US" sz="6600" b="1" dirty="0" smtClean="0"/>
              <a:t>Due 4/15</a:t>
            </a:r>
            <a:endParaRPr lang="en-US"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en-US" sz="9600" dirty="0" smtClean="0"/>
                  <a:t>P. </a:t>
                </a:r>
                <a14:m>
                  <m:oMath xmlns:m="http://schemas.openxmlformats.org/officeDocument/2006/math">
                    <m:r>
                      <a:rPr lang="en-US" sz="9600" i="1" dirty="0" smtClean="0">
                        <a:latin typeface="Cambria Math"/>
                      </a:rPr>
                      <m:t>444</m:t>
                    </m:r>
                  </m:oMath>
                </a14:m>
                <a:r>
                  <a:rPr lang="en-US" sz="9600" dirty="0" smtClean="0"/>
                  <a:t>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9600" i="1" dirty="0">
                        <a:latin typeface="Cambria Math"/>
                      </a:rPr>
                      <m:t>2</m:t>
                    </m:r>
                    <m:r>
                      <a:rPr lang="en-US" sz="9600" b="0" i="1" dirty="0" smtClean="0">
                        <a:latin typeface="Cambria Math"/>
                      </a:rPr>
                      <m:t>3 </m:t>
                    </m:r>
                    <m:r>
                      <m:rPr>
                        <m:sty m:val="p"/>
                      </m:rPr>
                      <a:rPr lang="en-US" sz="9600" b="0" i="0" dirty="0" smtClean="0">
                        <a:latin typeface="Cambria Math"/>
                      </a:rPr>
                      <m:t>and</m:t>
                    </m:r>
                    <m:r>
                      <a:rPr lang="en-US" sz="9600" b="0" i="1" dirty="0" smtClean="0">
                        <a:latin typeface="Cambria Math"/>
                      </a:rPr>
                      <m:t> </m:t>
                    </m:r>
                    <m:r>
                      <a:rPr lang="en-US" sz="9600" i="1" dirty="0" smtClean="0">
                        <a:latin typeface="Cambria Math"/>
                      </a:rPr>
                      <m:t>2</m:t>
                    </m:r>
                    <m:r>
                      <a:rPr lang="en-US" sz="9600" b="0" i="1" dirty="0" smtClean="0">
                        <a:latin typeface="Cambria Math"/>
                      </a:rPr>
                      <m:t>5</m:t>
                    </m:r>
                  </m:oMath>
                </a14:m>
                <a:endParaRPr lang="en-US" sz="9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Extra Examples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417320"/>
            <a:ext cx="5715000" cy="2304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Sum and Difference Identities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u="sng" dirty="0" smtClean="0"/>
              <a:t>Examples</a:t>
            </a:r>
            <a:endParaRPr lang="en-US" sz="6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2547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5400" dirty="0" smtClean="0"/>
                  <a:t>Use a sum or difference identity to find an exact value of:</a:t>
                </a:r>
                <a:endParaRPr lang="en-US" sz="6000" dirty="0"/>
              </a:p>
              <a:p>
                <a:pPr marL="1371600" lvl="7" indent="-220663">
                  <a:buFont typeface="+mj-lt"/>
                  <a:buAutoNum type="arabicPeriod"/>
                </a:pPr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5400" i="1">
                            <a:latin typeface="Cambria Math"/>
                          </a:rPr>
                          <m:t>75°</m:t>
                        </m:r>
                      </m:e>
                    </m:func>
                  </m:oMath>
                </a14:m>
                <a:endParaRPr lang="en-US" sz="4800" dirty="0" smtClean="0"/>
              </a:p>
              <a:p>
                <a:pPr marL="1371600" lvl="7" indent="-220663">
                  <a:buFont typeface="+mj-lt"/>
                  <a:buAutoNum type="arabicPeriod"/>
                </a:pP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−7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 smtClean="0"/>
              </a:p>
              <a:p>
                <a:pPr marL="170752" lvl="1" indent="0">
                  <a:buNone/>
                </a:pPr>
                <a:endParaRPr lang="en-US" sz="5200" dirty="0"/>
              </a:p>
              <a:p>
                <a:pPr marL="454914" indent="-457200">
                  <a:buFont typeface="+mj-lt"/>
                  <a:buAutoNum type="arabicPeriod"/>
                </a:pP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4320" y="1298448"/>
                <a:ext cx="8595360" cy="5254752"/>
              </a:xfrm>
              <a:blipFill rotWithShape="1">
                <a:blip r:embed="rId2"/>
                <a:stretch>
                  <a:fillRect l="-3759" t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Solutions: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6225" y="1676400"/>
                <a:ext cx="4251960" cy="484632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342202" lvl="2" indent="0" algn="ctr">
                  <a:lnSpc>
                    <a:spcPct val="2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9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9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9600" i="1">
                              <a:latin typeface="Cambria Math"/>
                            </a:rPr>
                            <m:t>75°</m:t>
                          </m:r>
                        </m:e>
                      </m:func>
                      <m:r>
                        <a:rPr lang="en-US" sz="9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9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9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9600" i="1">
                              <a:latin typeface="Cambria Math"/>
                            </a:rPr>
                            <m:t>(45°+30°)</m:t>
                          </m:r>
                        </m:e>
                      </m:func>
                    </m:oMath>
                  </m:oMathPara>
                </a14:m>
                <a:endParaRPr lang="en-US" sz="9600" i="1" dirty="0" smtClean="0">
                  <a:latin typeface="Cambria Math"/>
                </a:endParaRPr>
              </a:p>
              <a:p>
                <a:pPr marL="342202" lvl="2" indent="0" algn="ctr">
                  <a:lnSpc>
                    <a:spcPct val="2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8000" i="1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8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8000" i="1">
                              <a:latin typeface="Cambria Math"/>
                            </a:rPr>
                            <m:t>30°</m:t>
                          </m:r>
                        </m:e>
                      </m:func>
                      <m:r>
                        <a:rPr lang="en-US" sz="8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8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8000" i="1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8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8000" i="1">
                              <a:latin typeface="Cambria Math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US" sz="8000" dirty="0"/>
              </a:p>
              <a:p>
                <a:pPr marL="342202" lvl="2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9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6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9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96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9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9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6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9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96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9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9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9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6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9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96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9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9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9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9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9600" dirty="0"/>
              </a:p>
              <a:p>
                <a:pPr marL="342202" lvl="2" indent="0" algn="ctr">
                  <a:lnSpc>
                    <a:spcPct val="2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6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96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600" b="1" i="1"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9600" b="1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96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6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9600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9600" b="1" dirty="0"/>
              </a:p>
              <a:p>
                <a:pPr marL="342202" lvl="2" indent="0">
                  <a:lnSpc>
                    <a:spcPct val="170000"/>
                  </a:lnSpc>
                  <a:buNone/>
                </a:pPr>
                <a:endParaRPr lang="en-US" sz="5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6225" y="1676400"/>
                <a:ext cx="4251960" cy="4846320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114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Directions:</a:t>
            </a:r>
            <a:r>
              <a:rPr lang="en-US" sz="2400" dirty="0" smtClean="0"/>
              <a:t> Use a sum or difference identity to find an </a:t>
            </a:r>
            <a:r>
              <a:rPr lang="en-US" sz="2400" b="1" dirty="0" smtClean="0"/>
              <a:t>exact</a:t>
            </a:r>
            <a:r>
              <a:rPr lang="en-US" sz="2400" dirty="0" smtClean="0"/>
              <a:t> value.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6450" y="1676400"/>
                <a:ext cx="4251325" cy="4846638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32500" lnSpcReduction="20000"/>
              </a:bodyPr>
              <a:lstStyle/>
              <a:p>
                <a:pPr marL="342202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7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7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7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7400" b="0" i="1" smtClean="0">
                                  <a:latin typeface="Cambria Math"/>
                                </a:rPr>
                                <m:t>−7</m:t>
                              </m:r>
                              <m:r>
                                <a:rPr lang="en-US" sz="7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7400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m:rPr>
                          <m:aln/>
                        </m:rPr>
                        <a:rPr lang="en-US" sz="74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6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6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6600" b="0" i="1" smtClean="0">
                                      <a:latin typeface="Cambria Math"/>
                                    </a:rPr>
                                    <m:t>−7</m:t>
                                  </m:r>
                                  <m:r>
                                    <a:rPr lang="en-US" sz="66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6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66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6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6600" i="1">
                                      <a:latin typeface="Cambria Math"/>
                                    </a:rPr>
                                    <m:t>180</m:t>
                                  </m:r>
                                </m:num>
                                <m:den>
                                  <m:r>
                                    <a:rPr lang="en-US" sz="66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6600" i="1" dirty="0">
                  <a:latin typeface="Cambria Math"/>
                </a:endParaRPr>
              </a:p>
              <a:p>
                <a:pPr marL="342202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6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66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6600" i="1">
                              <a:latin typeface="Cambria Math"/>
                            </a:rPr>
                            <m:t>1</m:t>
                          </m:r>
                          <m:r>
                            <a:rPr lang="en-US" sz="6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6600" i="1">
                              <a:latin typeface="Cambria Math"/>
                            </a:rPr>
                            <m:t>5°</m:t>
                          </m:r>
                        </m:e>
                      </m:func>
                      <m:r>
                        <a:rPr lang="en-US" sz="6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600" i="1" dirty="0">
                  <a:latin typeface="Cambria Math"/>
                </a:endParaRPr>
              </a:p>
              <a:p>
                <a:pPr marL="342202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6600" i="1">
                              <a:latin typeface="Cambria Math"/>
                            </a:rPr>
                            <m:t>(</m:t>
                          </m:r>
                          <m:r>
                            <a:rPr lang="en-US" sz="6600" b="0" i="1" smtClean="0">
                              <a:latin typeface="Cambria Math"/>
                            </a:rPr>
                            <m:t>45</m:t>
                          </m:r>
                          <m:r>
                            <a:rPr lang="en-US" sz="6600" i="1">
                              <a:latin typeface="Cambria Math"/>
                            </a:rPr>
                            <m:t>°</m:t>
                          </m:r>
                          <m:r>
                            <a:rPr lang="en-US" sz="6600" b="0" i="1" smtClean="0">
                              <a:latin typeface="Cambria Math"/>
                            </a:rPr>
                            <m:t>−150</m:t>
                          </m:r>
                          <m:r>
                            <a:rPr lang="en-US" sz="6600" i="1">
                              <a:latin typeface="Cambria Math"/>
                            </a:rPr>
                            <m:t>°)</m:t>
                          </m:r>
                        </m:e>
                      </m:func>
                    </m:oMath>
                  </m:oMathPara>
                </a14:m>
                <a:endParaRPr lang="en-US" sz="6200" b="0" i="1" dirty="0" smtClean="0">
                  <a:latin typeface="Cambria Math"/>
                </a:endParaRPr>
              </a:p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6200" b="0" i="1" smtClean="0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6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6200" b="0" i="1" smtClean="0">
                              <a:latin typeface="Cambria Math"/>
                            </a:rPr>
                            <m:t>150°</m:t>
                          </m:r>
                        </m:e>
                      </m:func>
                      <m:r>
                        <a:rPr lang="en-US" sz="62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6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6200" b="0" i="1" smtClean="0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6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6200" b="0" i="1" smtClean="0">
                              <a:latin typeface="Cambria Math"/>
                            </a:rPr>
                            <m:t>150°</m:t>
                          </m:r>
                        </m:e>
                      </m:func>
                    </m:oMath>
                  </m:oMathPara>
                </a14:m>
                <a:endParaRPr lang="en-US" sz="7400" b="0" dirty="0" smtClean="0"/>
              </a:p>
              <a:p>
                <a:pPr marL="342202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7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7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7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7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7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7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7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7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7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7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7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7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7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7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7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7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7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7400" b="0" dirty="0" smtClean="0"/>
              </a:p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7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7400" b="1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7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74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7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74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7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7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7400" b="1" dirty="0" smtClean="0"/>
              </a:p>
              <a:p>
                <a:pPr marL="342202" lvl="2" indent="0">
                  <a:lnSpc>
                    <a:spcPct val="170000"/>
                  </a:lnSpc>
                  <a:buNone/>
                </a:pPr>
                <a:endParaRPr lang="en-US" sz="5400" b="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6450" y="1676400"/>
                <a:ext cx="4251325" cy="4846638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7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Examples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u="sng" dirty="0" smtClean="0"/>
                  <a:t>Directions: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Write the expression as the sine, cosine, or tangent of an angle</a:t>
                </a:r>
                <a:r>
                  <a:rPr lang="en-US" sz="2800" dirty="0" smtClean="0"/>
                  <a:t>.</a:t>
                </a:r>
              </a:p>
              <a:p>
                <a:endParaRPr lang="en-US" sz="2400" b="0" dirty="0" smtClean="0"/>
              </a:p>
              <a:p>
                <a:pPr marL="799402" lvl="2" indent="-457200">
                  <a:buFont typeface="+mj-lt"/>
                  <a:buAutoNum type="arabicPeriod"/>
                </a:pPr>
                <a:r>
                  <a:rPr lang="en-US" sz="43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4300" b="0" i="1" smtClean="0">
                            <a:latin typeface="Cambria Math"/>
                          </a:rPr>
                          <m:t>42°</m:t>
                        </m:r>
                      </m:e>
                    </m:func>
                    <m:func>
                      <m:funcPr>
                        <m:ctrlPr>
                          <a:rPr lang="en-US" sz="43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4300" b="0" i="1" smtClean="0">
                            <a:latin typeface="Cambria Math"/>
                          </a:rPr>
                          <m:t>13°</m:t>
                        </m:r>
                      </m:e>
                    </m:func>
                    <m:r>
                      <a:rPr lang="en-US" sz="43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43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4300" b="0" i="1" smtClean="0">
                            <a:latin typeface="Cambria Math"/>
                          </a:rPr>
                          <m:t>42°</m:t>
                        </m:r>
                      </m:e>
                    </m:func>
                    <m:func>
                      <m:funcPr>
                        <m:ctrlPr>
                          <a:rPr lang="en-US" sz="43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3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4300" b="0" i="1" smtClean="0">
                            <a:latin typeface="Cambria Math"/>
                          </a:rPr>
                          <m:t>13°</m:t>
                        </m:r>
                      </m:e>
                    </m:func>
                  </m:oMath>
                </a14:m>
                <a:endParaRPr lang="en-US" sz="4300" b="0" dirty="0" smtClean="0"/>
              </a:p>
              <a:p>
                <a:pPr marL="799402" lvl="2" indent="-457200">
                  <a:buFont typeface="+mj-lt"/>
                  <a:buAutoNum type="arabicPeriod"/>
                </a:pPr>
                <a:endParaRPr lang="en-US" sz="5400" b="0" dirty="0" smtClean="0"/>
              </a:p>
              <a:p>
                <a:pPr marL="799402" lvl="2" indent="-457200">
                  <a:buFont typeface="+mj-lt"/>
                  <a:buAutoNum type="arabicPeriod"/>
                </a:pPr>
                <a:r>
                  <a:rPr lang="en-US" sz="4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48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endParaRPr lang="en-US" sz="4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20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2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Solutions: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6225" y="1527720"/>
                <a:ext cx="4251960" cy="517788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lvl="2" indent="0" algn="ctr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300" i="1">
                              <a:latin typeface="Cambria Math"/>
                            </a:rPr>
                            <m:t>42°</m:t>
                          </m:r>
                        </m:e>
                      </m:func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300" i="1">
                              <a:latin typeface="Cambria Math"/>
                            </a:rPr>
                            <m:t>13°</m:t>
                          </m:r>
                        </m:e>
                      </m:func>
                      <m:r>
                        <a:rPr lang="en-US" sz="23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300" i="1">
                              <a:latin typeface="Cambria Math"/>
                            </a:rPr>
                            <m:t>42°</m:t>
                          </m:r>
                        </m:e>
                      </m:func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300" i="1">
                              <a:latin typeface="Cambria Math"/>
                            </a:rPr>
                            <m:t>13°</m:t>
                          </m:r>
                        </m:e>
                      </m:func>
                    </m:oMath>
                  </m:oMathPara>
                </a14:m>
                <a:endParaRPr lang="en-US" sz="2300" b="0" dirty="0" smtClean="0"/>
              </a:p>
              <a:p>
                <a:pPr marL="0" lvl="2" indent="0" algn="ctr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(42°−13°)</m:t>
                          </m:r>
                        </m:e>
                      </m:func>
                    </m:oMath>
                  </m:oMathPara>
                </a14:m>
                <a:endParaRPr lang="en-US" sz="3600" b="0" dirty="0" smtClean="0"/>
              </a:p>
              <a:p>
                <a:pPr marL="0" lvl="2" indent="0" algn="ctr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𝟐𝟗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sz="23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6225" y="1527720"/>
                <a:ext cx="4251960" cy="5177880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15815" y="1527720"/>
                <a:ext cx="4251960" cy="517788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1588" lvl="2" indent="0">
                  <a:lnSpc>
                    <a:spcPct val="2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9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900" i="1">
                              <a:latin typeface="Cambria Math"/>
                            </a:rPr>
                            <m:t>5</m:t>
                          </m:r>
                          <m:r>
                            <a:rPr lang="en-US" sz="29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9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9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90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9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900" i="1">
                              <a:latin typeface="Cambria Math"/>
                            </a:rPr>
                            <m:t>5</m:t>
                          </m:r>
                          <m:r>
                            <a:rPr lang="en-US" sz="2900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9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9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900" b="1" dirty="0" smtClean="0"/>
              </a:p>
              <a:p>
                <a:pPr marL="0" lvl="2" indent="0" algn="ctr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 marL="0" lvl="2" indent="0" algn="ctr">
                  <a:lnSpc>
                    <a:spcPct val="3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9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15815" y="1527720"/>
                <a:ext cx="4251960" cy="5177880"/>
              </a:xfr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114299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Directions:</a:t>
            </a:r>
            <a:r>
              <a:rPr lang="en-US" sz="2000" dirty="0" smtClean="0"/>
              <a:t> Write the expression as the sine, cosine, or tangent of an angle.</a:t>
            </a:r>
          </a:p>
        </p:txBody>
      </p:sp>
    </p:spTree>
    <p:extLst>
      <p:ext uri="{BB962C8B-B14F-4D97-AF65-F5344CB8AC3E}">
        <p14:creationId xmlns:p14="http://schemas.microsoft.com/office/powerpoint/2010/main" val="3961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57325" y="101600"/>
            <a:ext cx="7481888" cy="4984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0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	Previous Identities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36663"/>
            <a:ext cx="807720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Reciprocal Identities</a:t>
            </a: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Quotient Identities</a:t>
            </a: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Pythagorean Identities</a:t>
            </a: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Negative-Number Identities</a:t>
            </a: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It will be necessary to recognize alternative forms of the identities </a:t>
            </a:r>
          </a:p>
          <a:p>
            <a:pPr marL="349250" marR="0" lvl="0" indent="-349250" algn="l" defTabSz="3397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>
                <a:tab pos="154463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above, such as sin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²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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=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1 – cos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²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 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²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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=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1 – sin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</a:rPr>
              <a:t>²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Times New Roman" charset="0"/>
                <a:cs typeface="Times New Roman" charset="0"/>
                <a:sym typeface="Symbol" charset="2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imes New Roman" charset="0"/>
              <a:cs typeface="Times New Roman" charset="0"/>
              <a:sym typeface="Symbol" charset="2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632"/>
              </p:ext>
            </p:extLst>
          </p:nvPr>
        </p:nvGraphicFramePr>
        <p:xfrm>
          <a:off x="2711450" y="1752600"/>
          <a:ext cx="372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720960" imgH="558720" progId="Equation.3">
                  <p:embed/>
                </p:oleObj>
              </mc:Choice>
              <mc:Fallback>
                <p:oleObj name="Equation" r:id="rId3" imgW="3720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752600"/>
                        <a:ext cx="3721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85791"/>
              </p:ext>
            </p:extLst>
          </p:nvPr>
        </p:nvGraphicFramePr>
        <p:xfrm>
          <a:off x="2825750" y="2971800"/>
          <a:ext cx="3479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479760" imgH="723600" progId="Equation.3">
                  <p:embed/>
                </p:oleObj>
              </mc:Choice>
              <mc:Fallback>
                <p:oleObj name="Equation" r:id="rId5" imgW="3479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2971800"/>
                        <a:ext cx="34798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84973"/>
              </p:ext>
            </p:extLst>
          </p:nvPr>
        </p:nvGraphicFramePr>
        <p:xfrm>
          <a:off x="985838" y="4267200"/>
          <a:ext cx="716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7162560" imgH="406080" progId="Equation.3">
                  <p:embed/>
                </p:oleObj>
              </mc:Choice>
              <mc:Fallback>
                <p:oleObj name="Equation" r:id="rId7" imgW="7162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267200"/>
                        <a:ext cx="7162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19471"/>
              </p:ext>
            </p:extLst>
          </p:nvPr>
        </p:nvGraphicFramePr>
        <p:xfrm>
          <a:off x="1076325" y="5410200"/>
          <a:ext cx="699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6997680" imgH="342720" progId="Equation.3">
                  <p:embed/>
                </p:oleObj>
              </mc:Choice>
              <mc:Fallback>
                <p:oleObj name="Equation" r:id="rId9" imgW="6997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5410200"/>
                        <a:ext cx="69977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S</a:t>
            </a:r>
            <a:r>
              <a:rPr lang="en-US" sz="6000" dirty="0" smtClean="0"/>
              <a:t>ine Identities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±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±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4000" dirty="0" smtClean="0"/>
              </a:p>
              <a:p>
                <a:endParaRPr lang="en-US" dirty="0"/>
              </a:p>
              <a:p>
                <a:r>
                  <a:rPr lang="en-US" sz="3200" b="1" u="sng" dirty="0" smtClean="0"/>
                  <a:t>Note:</a:t>
                </a:r>
                <a:r>
                  <a:rPr lang="en-US" sz="3200" dirty="0" smtClean="0"/>
                  <a:t> The sign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does not</a:t>
                </a:r>
                <a:r>
                  <a:rPr lang="en-US" sz="3200" dirty="0" smtClean="0"/>
                  <a:t> switch.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3200" dirty="0" smtClean="0"/>
                  <a:t>If you are </a:t>
                </a:r>
                <a:r>
                  <a:rPr lang="en-US" sz="3200" b="1" dirty="0" smtClean="0"/>
                  <a:t>adding</a:t>
                </a:r>
                <a:r>
                  <a:rPr lang="en-US" sz="3200" dirty="0" smtClean="0"/>
                  <a:t> on the left, you </a:t>
                </a:r>
                <a:r>
                  <a:rPr lang="en-US" sz="3200" b="1" dirty="0" smtClean="0"/>
                  <a:t>add </a:t>
                </a:r>
                <a:r>
                  <a:rPr lang="en-US" sz="3200" dirty="0" smtClean="0"/>
                  <a:t>on the right.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3200" dirty="0" smtClean="0"/>
                  <a:t>If you are </a:t>
                </a:r>
                <a:r>
                  <a:rPr lang="en-US" sz="3200" b="1" dirty="0" smtClean="0"/>
                  <a:t>subtracting</a:t>
                </a:r>
                <a:r>
                  <a:rPr lang="en-US" sz="3200" dirty="0" smtClean="0"/>
                  <a:t> on the left, you </a:t>
                </a:r>
                <a:r>
                  <a:rPr lang="en-US" sz="3200" b="1" dirty="0" smtClean="0"/>
                  <a:t>subtract</a:t>
                </a:r>
                <a:r>
                  <a:rPr lang="en-US" sz="3200" dirty="0" smtClean="0"/>
                  <a:t> on the right.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560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0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Cosine Identities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±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∓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4000" dirty="0" smtClean="0"/>
              </a:p>
              <a:p>
                <a:endParaRPr lang="en-US" dirty="0"/>
              </a:p>
              <a:p>
                <a:r>
                  <a:rPr lang="en-US" sz="3200" b="1" u="sng" dirty="0" smtClean="0"/>
                  <a:t>Note:</a:t>
                </a:r>
                <a:r>
                  <a:rPr lang="en-US" sz="3200" dirty="0" smtClean="0"/>
                  <a:t> The sign switches.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3200" dirty="0" smtClean="0"/>
                  <a:t>If you are </a:t>
                </a:r>
                <a:r>
                  <a:rPr lang="en-US" sz="3200" b="1" dirty="0" smtClean="0"/>
                  <a:t>adding</a:t>
                </a:r>
                <a:r>
                  <a:rPr lang="en-US" sz="3200" dirty="0" smtClean="0"/>
                  <a:t> on the left, you </a:t>
                </a:r>
                <a:r>
                  <a:rPr lang="en-US" sz="3200" b="1" dirty="0" smtClean="0"/>
                  <a:t>subtract</a:t>
                </a:r>
                <a:r>
                  <a:rPr lang="en-US" sz="3200" dirty="0" smtClean="0"/>
                  <a:t> on the right.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3200" dirty="0" smtClean="0"/>
                  <a:t>If you are </a:t>
                </a:r>
                <a:r>
                  <a:rPr lang="en-US" sz="3200" b="1" dirty="0" smtClean="0"/>
                  <a:t>subtracting</a:t>
                </a:r>
                <a:r>
                  <a:rPr lang="en-US" sz="3200" dirty="0" smtClean="0"/>
                  <a:t> on the left, you </a:t>
                </a:r>
                <a:r>
                  <a:rPr lang="en-US" sz="3200" b="1" dirty="0" smtClean="0"/>
                  <a:t>add</a:t>
                </a:r>
                <a:r>
                  <a:rPr lang="en-US" sz="3200" dirty="0" smtClean="0"/>
                  <a:t> on the right.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0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Tangent Identities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±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4000" b="0" i="1" smtClean="0">
                              <a:latin typeface="Cambria Math"/>
                            </a:rPr>
                            <m:t>±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1∓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endParaRPr lang="en-US" dirty="0"/>
              </a:p>
              <a:p>
                <a:r>
                  <a:rPr lang="en-US" sz="3200" b="1" u="sng" dirty="0" smtClean="0"/>
                  <a:t>Note:</a:t>
                </a:r>
                <a:r>
                  <a:rPr lang="en-US" sz="3200" dirty="0" smtClean="0"/>
                  <a:t> The sign switches in the </a:t>
                </a:r>
                <a:r>
                  <a:rPr lang="en-US" sz="3200" u="sng" dirty="0" smtClean="0"/>
                  <a:t>denominator</a:t>
                </a:r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10988"/>
            <a:ext cx="7583487" cy="131781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Combined Sum and Difference Formulas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3"/>
          <a:stretch/>
        </p:blipFill>
        <p:spPr>
          <a:xfrm>
            <a:off x="904257" y="2003612"/>
            <a:ext cx="7724063" cy="37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Exercises: #1 – 10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u="sng" dirty="0" smtClean="0"/>
                  <a:t>Directions:</a:t>
                </a:r>
                <a:r>
                  <a:rPr lang="en-US" sz="2800" dirty="0" smtClean="0"/>
                  <a:t> Use a sum or difference identity to find an </a:t>
                </a:r>
                <a:r>
                  <a:rPr lang="en-US" sz="2800" b="1" dirty="0" smtClean="0"/>
                  <a:t>exact</a:t>
                </a:r>
                <a:r>
                  <a:rPr lang="en-US" sz="2800" dirty="0" smtClean="0"/>
                  <a:t> value.</a:t>
                </a:r>
              </a:p>
              <a:p>
                <a:endParaRPr lang="en-US" u="sng" dirty="0"/>
              </a:p>
              <a:p>
                <a:pPr marL="342202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15°</m:t>
                          </m:r>
                        </m:e>
                      </m:func>
                    </m:oMath>
                  </m:oMathPara>
                </a14:m>
                <a:endParaRPr lang="en-US" sz="5400" b="0" dirty="0" smtClean="0"/>
              </a:p>
              <a:p>
                <a:pPr marL="342202" lvl="2" indent="0">
                  <a:buNone/>
                </a:pPr>
                <a:endParaRPr lang="en-US" sz="5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206" t="-1111" r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Solutions: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74320" y="1676400"/>
                <a:ext cx="8595360" cy="495300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15°</m:t>
                          </m:r>
                        </m:e>
                      </m:func>
                      <m:r>
                        <m:rPr>
                          <m:aln/>
                        </m:rPr>
                        <a:rPr lang="en-US" sz="28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(45°−30°)</m:t>
                          </m:r>
                        </m:e>
                      </m:func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30°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US" sz="2800" b="0" dirty="0" smtClean="0"/>
              </a:p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342202" lvl="2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74320" y="1676400"/>
                <a:ext cx="8595360" cy="4953000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114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Directions:</a:t>
            </a:r>
            <a:r>
              <a:rPr lang="en-US" sz="2400" dirty="0" smtClean="0"/>
              <a:t> Use a sum or difference identity to find an </a:t>
            </a:r>
            <a:r>
              <a:rPr lang="en-US" sz="2400" b="1" dirty="0" smtClean="0"/>
              <a:t>exact</a:t>
            </a:r>
            <a:r>
              <a:rPr lang="en-US" sz="2400" dirty="0" smtClean="0"/>
              <a:t> value.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5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402</TotalTime>
  <Words>1150</Words>
  <Application>Microsoft Office PowerPoint</Application>
  <PresentationFormat>On-screen Show 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Soho</vt:lpstr>
      <vt:lpstr>Equation</vt:lpstr>
      <vt:lpstr>Microsoft Equation 3.0</vt:lpstr>
      <vt:lpstr>Warm Up:</vt:lpstr>
      <vt:lpstr>Sum and Difference Identities</vt:lpstr>
      <vt:lpstr>PowerPoint Presentation</vt:lpstr>
      <vt:lpstr>Sine Identities</vt:lpstr>
      <vt:lpstr>Cosine Identities</vt:lpstr>
      <vt:lpstr>Tangent Identities</vt:lpstr>
      <vt:lpstr>Combined Sum and Difference Formulas</vt:lpstr>
      <vt:lpstr>Exercises: #1 – 10</vt:lpstr>
      <vt:lpstr>Solutions:</vt:lpstr>
      <vt:lpstr>Exercises: #1 – 10</vt:lpstr>
      <vt:lpstr>Exercises: #1 – 10</vt:lpstr>
      <vt:lpstr>Examples</vt:lpstr>
      <vt:lpstr>More Examples</vt:lpstr>
      <vt:lpstr>More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an Expression</vt:lpstr>
      <vt:lpstr>Homework: Due 4/15</vt:lpstr>
      <vt:lpstr>Proving Reduction Formulas</vt:lpstr>
      <vt:lpstr>Proving Reduction Formulas</vt:lpstr>
      <vt:lpstr>Homework: Due 4/15</vt:lpstr>
      <vt:lpstr>Sum and Difference Identities</vt:lpstr>
      <vt:lpstr>Examples</vt:lpstr>
      <vt:lpstr>Solutions:</vt:lpstr>
      <vt:lpstr>Examples</vt:lpstr>
      <vt:lpstr>Solutions: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 and Difference Identities</dc:title>
  <dc:creator>Amanda</dc:creator>
  <cp:lastModifiedBy>Amanda</cp:lastModifiedBy>
  <cp:revision>32</cp:revision>
  <dcterms:created xsi:type="dcterms:W3CDTF">2015-04-02T13:11:20Z</dcterms:created>
  <dcterms:modified xsi:type="dcterms:W3CDTF">2015-04-15T01:47:16Z</dcterms:modified>
</cp:coreProperties>
</file>