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B6610B-BBD7-43D9-BFFE-210643AAD78F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90D4E4-1CD8-4771-932E-92D7BA577C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2240555"/>
            <a:ext cx="8610600" cy="1470025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Graphing:</a:t>
            </a:r>
            <a:br>
              <a:rPr lang="en-US" sz="8000" dirty="0" smtClean="0"/>
            </a:br>
            <a:r>
              <a:rPr lang="en-US" sz="8000" dirty="0" smtClean="0"/>
              <a:t>Sine and Cosine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7338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Section 4.4 – Day 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961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Sine and Cosine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r>
                  <a:rPr lang="en-US" sz="4000" u="sng" dirty="0" smtClean="0"/>
                  <a:t>Graphing:</a:t>
                </a:r>
              </a:p>
              <a:p>
                <a:pPr marL="64008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/>
                      </a:rPr>
                      <m:t>𝑦</m:t>
                    </m:r>
                    <m:r>
                      <a:rPr lang="en-US" sz="5400" b="0" i="1" smtClean="0">
                        <a:latin typeface="Cambria Math"/>
                      </a:rPr>
                      <m:t>=</m:t>
                    </m:r>
                    <m:r>
                      <a:rPr lang="en-US" sz="5400" b="0" i="1" smtClean="0">
                        <a:latin typeface="Cambria Math"/>
                      </a:rPr>
                      <m:t>𝑎</m:t>
                    </m:r>
                    <m:func>
                      <m:func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5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54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5400" b="0" dirty="0" smtClean="0"/>
                  <a:t> </a:t>
                </a:r>
              </a:p>
              <a:p>
                <a:pPr marL="64008" indent="0" algn="ctr">
                  <a:lnSpc>
                    <a:spcPct val="150000"/>
                  </a:lnSpc>
                  <a:buNone/>
                </a:pPr>
                <a:r>
                  <a:rPr lang="en-US" sz="5400" b="0" dirty="0" smtClean="0"/>
                  <a:t>and</a:t>
                </a:r>
                <a:endParaRPr lang="en-US" sz="5400" i="1" dirty="0">
                  <a:latin typeface="Cambria Math"/>
                </a:endParaRPr>
              </a:p>
              <a:p>
                <a:pPr marL="64008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latin typeface="Cambria Math"/>
                        </a:rPr>
                        <m:t>=</m:t>
                      </m:r>
                      <m:r>
                        <a:rPr lang="en-US" sz="5400" i="1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sz="5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400" i="1">
                              <a:latin typeface="Cambria Math"/>
                            </a:rPr>
                            <m:t>𝑏</m:t>
                          </m:r>
                          <m:r>
                            <a:rPr lang="en-US" sz="54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marL="53721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9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Amplitude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r>
                  <a:rPr lang="en-US" sz="4000" dirty="0" smtClean="0"/>
                  <a:t>Definition:</a:t>
                </a:r>
              </a:p>
              <a:p>
                <a:pPr lvl="1"/>
                <a:r>
                  <a:rPr lang="en-US" sz="3600" dirty="0" smtClean="0"/>
                  <a:t>The </a:t>
                </a:r>
                <a:r>
                  <a:rPr lang="en-US" sz="3600" dirty="0"/>
                  <a:t>distance from the x-axis to the curve in a trigonometric graph</a:t>
                </a:r>
                <a:r>
                  <a:rPr lang="en-US" sz="3600" dirty="0" smtClean="0"/>
                  <a:t>.</a:t>
                </a:r>
              </a:p>
              <a:p>
                <a:pPr lvl="2"/>
                <a:r>
                  <a:rPr lang="en-US" sz="3600" dirty="0" smtClean="0"/>
                  <a:t>“The height of the wave.”</a:t>
                </a:r>
              </a:p>
              <a:p>
                <a:pPr marL="877824" lvl="2" indent="0">
                  <a:buNone/>
                </a:pPr>
                <a:r>
                  <a:rPr lang="en-US" sz="3600" dirty="0" smtClean="0"/>
                  <a:t> </a:t>
                </a:r>
              </a:p>
              <a:p>
                <a:r>
                  <a:rPr lang="en-US" sz="4000" dirty="0" smtClean="0"/>
                  <a:t>The amplitude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4000" dirty="0" smtClean="0"/>
                  <a:t>.</a:t>
                </a:r>
                <a:endParaRPr lang="en-US" sz="4000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2400" b="-4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4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Period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lnSpcReduction="10000"/>
              </a:bodyPr>
              <a:lstStyle/>
              <a:p>
                <a:r>
                  <a:rPr lang="en-US" sz="3600" dirty="0" smtClean="0"/>
                  <a:t>Definition:</a:t>
                </a:r>
              </a:p>
              <a:p>
                <a:pPr lvl="1"/>
                <a:r>
                  <a:rPr lang="en-US" sz="3200" dirty="0" smtClean="0"/>
                  <a:t>The length of one cycle.</a:t>
                </a:r>
              </a:p>
              <a:p>
                <a:pPr lvl="2"/>
                <a:r>
                  <a:rPr lang="en-US" sz="3200" dirty="0" smtClean="0"/>
                  <a:t>“How long it takes for the shape of the function to repeat.”</a:t>
                </a:r>
              </a:p>
              <a:p>
                <a:pPr marL="877824" lvl="2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The period is: </a:t>
                </a:r>
              </a:p>
              <a:p>
                <a:pPr marL="64008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360</m:t>
                        </m:r>
                        <m:r>
                          <a:rPr lang="en-US" sz="4800" b="0" i="1" smtClean="0">
                            <a:latin typeface="Cambria Math"/>
                          </a:rPr>
                          <m:t>°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4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4800" b="0" i="0" dirty="0" smtClean="0">
                    <a:latin typeface="Cambria Math"/>
                  </a:rPr>
                  <a:t>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320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5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Examples: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78358" indent="-514350">
                  <a:buFont typeface="+mj-lt"/>
                  <a:buAutoNum type="arabicPeriod"/>
                </a:pP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800" dirty="0" smtClean="0"/>
                  <a:t>Amplitude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2800" dirty="0" smtClean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800" dirty="0" smtClean="0"/>
                  <a:t>Period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360</m:t>
                        </m:r>
                        <m:r>
                          <a:rPr lang="en-US" sz="2800" i="1">
                            <a:latin typeface="Cambria Math"/>
                          </a:rPr>
                          <m:t>°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=90°</m:t>
                    </m:r>
                  </m:oMath>
                </a14:m>
                <a:r>
                  <a:rPr lang="en-US" sz="2800" dirty="0">
                    <a:latin typeface="Cambria Math"/>
                  </a:rPr>
                  <a:t> </a:t>
                </a:r>
                <a:r>
                  <a:rPr lang="en-US" sz="2800" dirty="0"/>
                  <a:t>or</a:t>
                </a:r>
                <a:r>
                  <a:rPr lang="en-US" sz="2800" dirty="0">
                    <a:latin typeface="Cambria Math"/>
                  </a:rPr>
                  <a:t>  </a:t>
                </a:r>
                <a:r>
                  <a:rPr lang="en-US" sz="2800" dirty="0" smtClean="0"/>
                  <a:t>Period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38912" lvl="1" indent="0">
                  <a:buNone/>
                </a:pPr>
                <a:endParaRPr lang="en-US" dirty="0" smtClean="0"/>
              </a:p>
              <a:p>
                <a:pPr marL="578358" indent="-514350">
                  <a:buFont typeface="+mj-lt"/>
                  <a:buAutoNum type="arabicPeriod"/>
                </a:pP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800" dirty="0" smtClean="0"/>
                  <a:t>Amplitude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800" dirty="0"/>
                  <a:t>Period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360</m:t>
                        </m:r>
                        <m:r>
                          <a:rPr lang="en-US" sz="2800" i="1">
                            <a:latin typeface="Cambria Math"/>
                          </a:rPr>
                          <m:t>°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120</m:t>
                    </m:r>
                    <m:r>
                      <a:rPr lang="en-US" sz="2800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800" dirty="0">
                    <a:latin typeface="Cambria Math"/>
                  </a:rPr>
                  <a:t> </a:t>
                </a:r>
                <a:r>
                  <a:rPr lang="en-US" sz="2800" dirty="0" smtClean="0"/>
                  <a:t>or Period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03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Examples: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24000"/>
                <a:ext cx="8534400" cy="4930808"/>
              </a:xfrm>
            </p:spPr>
            <p:txBody>
              <a:bodyPr>
                <a:normAutofit/>
              </a:bodyPr>
              <a:lstStyle/>
              <a:p>
                <a:pPr marL="578358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400" dirty="0" smtClean="0"/>
                  <a:t>Amplitude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400" dirty="0"/>
                  <a:t>Period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360</m:t>
                        </m:r>
                        <m:r>
                          <a:rPr lang="en-US" sz="2400" i="1">
                            <a:latin typeface="Cambria Math"/>
                          </a:rPr>
                          <m:t>°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360°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=1080</m:t>
                    </m:r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400" dirty="0" smtClean="0">
                    <a:latin typeface="Cambria Math"/>
                  </a:rPr>
                  <a:t> </a:t>
                </a:r>
                <a:r>
                  <a:rPr lang="en-US" sz="2400" dirty="0" smtClean="0"/>
                  <a:t>or P</a:t>
                </a:r>
                <a:r>
                  <a:rPr lang="en-US" sz="2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=6</m:t>
                    </m:r>
                    <m:r>
                      <a:rPr lang="en-US" sz="2400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sz="2400" b="0" dirty="0" smtClean="0"/>
              </a:p>
              <a:p>
                <a:pPr marL="953262" lvl="1" indent="-514350">
                  <a:buFont typeface="+mj-lt"/>
                  <a:buAutoNum type="alphaLcParenR"/>
                </a:pPr>
                <a:endParaRPr lang="en-US" sz="2400" b="0" dirty="0" smtClean="0"/>
              </a:p>
              <a:p>
                <a:pPr marL="578358" indent="-51435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=6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400" dirty="0" smtClean="0"/>
                  <a:t>Amplitude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2400" dirty="0"/>
              </a:p>
              <a:p>
                <a:pPr marL="953262" lvl="1" indent="-514350">
                  <a:buFont typeface="+mj-lt"/>
                  <a:buAutoNum type="alphaLcParenR"/>
                </a:pPr>
                <a:r>
                  <a:rPr lang="en-US" sz="2400" dirty="0"/>
                  <a:t>Period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360</m:t>
                        </m:r>
                        <m:r>
                          <a:rPr lang="en-US" sz="2400" i="1">
                            <a:latin typeface="Cambria Math"/>
                          </a:rPr>
                          <m:t>°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360°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720</m:t>
                    </m:r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400" dirty="0">
                    <a:latin typeface="Cambria Math"/>
                  </a:rPr>
                  <a:t> </a:t>
                </a:r>
                <a:r>
                  <a:rPr lang="en-US" sz="2400" dirty="0"/>
                  <a:t>or </a:t>
                </a:r>
                <a:r>
                  <a:rPr lang="en-US" sz="2400" dirty="0" smtClean="0"/>
                  <a:t>P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24000"/>
                <a:ext cx="8534400" cy="4930808"/>
              </a:xfrm>
              <a:blipFill rotWithShape="1"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37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Homework: Due 3/9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r>
                  <a:rPr lang="en-US" dirty="0" smtClean="0"/>
                  <a:t>Find the amplitude and period of the following functions:</a:t>
                </a:r>
              </a:p>
              <a:p>
                <a:pPr marL="953262" lvl="1" indent="-51435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=−2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438912" lvl="1" indent="0">
                  <a:buNone/>
                </a:pPr>
                <a:endParaRPr lang="en-US" sz="3200" dirty="0"/>
              </a:p>
              <a:p>
                <a:pPr marL="438912" lvl="1" indent="0">
                  <a:buNone/>
                </a:pPr>
                <a:endParaRPr lang="en-US" sz="4800" b="0" dirty="0" smtClean="0"/>
              </a:p>
              <a:p>
                <a:pPr marL="953262" lvl="1" indent="-514350">
                  <a:buFont typeface="+mj-lt"/>
                  <a:buAutoNum type="arabicPeriod" startAt="5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=4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 startAt="5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=−4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 startAt="5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953262" lvl="1" indent="-514350">
                  <a:buFont typeface="+mj-lt"/>
                  <a:buAutoNum type="arabicPeriod" startAt="5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=−2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9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517</TotalTime>
  <Words>414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Graphing: Sine and Cosine </vt:lpstr>
      <vt:lpstr>Sine and Cosine</vt:lpstr>
      <vt:lpstr>Amplitude</vt:lpstr>
      <vt:lpstr>Period</vt:lpstr>
      <vt:lpstr>Examples:</vt:lpstr>
      <vt:lpstr>Examples:</vt:lpstr>
      <vt:lpstr>Homework: Due 3/9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Graphing: Sine and Cosine</dc:title>
  <dc:creator>Amanda</dc:creator>
  <cp:lastModifiedBy>Amanda</cp:lastModifiedBy>
  <cp:revision>16</cp:revision>
  <dcterms:created xsi:type="dcterms:W3CDTF">2015-03-05T17:57:50Z</dcterms:created>
  <dcterms:modified xsi:type="dcterms:W3CDTF">2015-03-10T00:26:50Z</dcterms:modified>
</cp:coreProperties>
</file>