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2" r:id="rId10"/>
    <p:sldId id="265" r:id="rId11"/>
    <p:sldId id="268" r:id="rId12"/>
    <p:sldId id="267" r:id="rId13"/>
    <p:sldId id="286" r:id="rId14"/>
    <p:sldId id="274" r:id="rId15"/>
    <p:sldId id="275" r:id="rId16"/>
    <p:sldId id="276" r:id="rId17"/>
    <p:sldId id="277" r:id="rId18"/>
    <p:sldId id="278" r:id="rId19"/>
    <p:sldId id="279" r:id="rId20"/>
    <p:sldId id="285" r:id="rId21"/>
    <p:sldId id="281" r:id="rId22"/>
    <p:sldId id="282" r:id="rId23"/>
    <p:sldId id="283" r:id="rId24"/>
    <p:sldId id="266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8" autoAdjust="0"/>
  </p:normalViewPr>
  <p:slideViewPr>
    <p:cSldViewPr>
      <p:cViewPr>
        <p:scale>
          <a:sx n="70" d="100"/>
          <a:sy n="70" d="100"/>
        </p:scale>
        <p:origin x="-74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38650-7645-4162-AFFA-51CFFE916CC2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D8E5D-E1C4-488F-B2AD-B7712F6CE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D8E5D-E1C4-488F-B2AD-B7712F6CEA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31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D8E5D-E1C4-488F-B2AD-B7712F6CEA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31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E5BF-5E60-44A0-AF9B-B54B6F1038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DA3296-41BE-4468-BB5F-E78C0831D81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389F6C-2050-4A46-9484-9284DC62BCC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0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0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60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11.png"/><Relationship Id="rId4" Type="http://schemas.openxmlformats.org/officeDocument/2006/relationships/image" Target="../media/image370.png"/><Relationship Id="rId9" Type="http://schemas.openxmlformats.org/officeDocument/2006/relationships/image" Target="../media/image4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19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0.png"/><Relationship Id="rId7" Type="http://schemas.openxmlformats.org/officeDocument/2006/relationships/image" Target="../media/image2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11" Type="http://schemas.openxmlformats.org/officeDocument/2006/relationships/image" Target="../media/image18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7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Section 4.3 – Day 1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381000"/>
            <a:ext cx="8305800" cy="1752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Circular Functions</a:t>
            </a:r>
            <a:br>
              <a:rPr lang="en-US" sz="6000" dirty="0" smtClean="0"/>
            </a:br>
            <a:r>
              <a:rPr lang="en-US" sz="6000" dirty="0" smtClean="0"/>
              <a:t>(The Unit Circle)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431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Section 4.3 – Day 2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381000"/>
            <a:ext cx="8305800" cy="1752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Circular Functions</a:t>
            </a:r>
            <a:br>
              <a:rPr lang="en-US" sz="6000" dirty="0" smtClean="0"/>
            </a:br>
            <a:r>
              <a:rPr lang="en-US" sz="6000" dirty="0" smtClean="0"/>
              <a:t>(The Unit Circle)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288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Degrees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Radians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Positive: Add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360°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Negative: </a:t>
                </a:r>
                <a:r>
                  <a:rPr lang="en-US" sz="2650" dirty="0" smtClean="0"/>
                  <a:t>Subtract </a:t>
                </a:r>
                <a14:m>
                  <m:oMath xmlns:m="http://schemas.openxmlformats.org/officeDocument/2006/math">
                    <m:r>
                      <a:rPr lang="en-US" sz="2650" b="0" i="1" smtClean="0">
                        <a:latin typeface="Cambria Math"/>
                      </a:rPr>
                      <m:t>360°</m:t>
                    </m:r>
                  </m:oMath>
                </a14:m>
                <a:endParaRPr lang="en-US" sz="2650" dirty="0" smtClean="0"/>
              </a:p>
              <a:p>
                <a:endParaRPr lang="en-US" dirty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240°</m:t>
                    </m:r>
                  </m:oMath>
                </a14:m>
                <a:endParaRPr lang="en-US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en-US" sz="2400" dirty="0" smtClean="0"/>
                  <a:t>P: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240</m:t>
                    </m:r>
                    <m:r>
                      <a:rPr lang="en-US" sz="2400" i="1">
                        <a:latin typeface="Cambria Math"/>
                      </a:rPr>
                      <m:t>°</m:t>
                    </m:r>
                    <m:r>
                      <a:rPr lang="en-US" sz="2400" b="0" i="1" smtClean="0">
                        <a:latin typeface="Cambria Math"/>
                      </a:rPr>
                      <m:t>+360</m:t>
                    </m:r>
                    <m:r>
                      <a:rPr lang="en-US" sz="2400" i="1">
                        <a:latin typeface="Cambria Math"/>
                      </a:rPr>
                      <m:t>°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𝟔𝟎𝟎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°</m:t>
                    </m:r>
                  </m:oMath>
                </a14:m>
                <a:endParaRPr lang="en-US" sz="2400" b="1" dirty="0" smtClean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sz="2400" dirty="0" smtClean="0"/>
                  <a:t>N: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240°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360°=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𝟏𝟐𝟎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°</m:t>
                    </m:r>
                  </m:oMath>
                </a14:m>
                <a:endParaRPr lang="en-US" sz="2400" b="1" dirty="0">
                  <a:solidFill>
                    <a:schemeClr val="tx1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1659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3000" dirty="0" smtClean="0"/>
                  <a:t>Positive: Add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2</m:t>
                    </m:r>
                    <m:r>
                      <a:rPr lang="en-US" sz="3000" b="0" i="1" smtClean="0">
                        <a:latin typeface="Cambria Math"/>
                      </a:rPr>
                      <m:t>𝜋</m:t>
                    </m:r>
                  </m:oMath>
                </a14:m>
                <a:endParaRPr lang="en-US" sz="3000" dirty="0" smtClean="0"/>
              </a:p>
              <a:p>
                <a:r>
                  <a:rPr lang="en-US" sz="3000" dirty="0" smtClean="0"/>
                  <a:t>Negative: Subtract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2</m:t>
                    </m:r>
                    <m:r>
                      <a:rPr lang="en-US" sz="3000" b="0" i="1" smtClean="0">
                        <a:latin typeface="Cambria Math"/>
                      </a:rPr>
                      <m:t>𝜋</m:t>
                    </m:r>
                  </m:oMath>
                </a14:m>
                <a:endParaRPr lang="en-US" sz="3000" dirty="0" smtClean="0"/>
              </a:p>
              <a:p>
                <a:endParaRPr lang="en-US" dirty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P: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𝟏𝟕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b="1" dirty="0"/>
              </a:p>
              <a:p>
                <a:pPr lvl="1">
                  <a:lnSpc>
                    <a:spcPct val="160000"/>
                  </a:lnSpc>
                  <a:spcBef>
                    <a:spcPts val="0"/>
                  </a:spcBef>
                </a:pPr>
                <a:r>
                  <a:rPr lang="en-US" dirty="0"/>
                  <a:t>N: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i="1" dirty="0" smtClean="0">
                    <a:latin typeface="Cambria Math"/>
                  </a:rPr>
                  <a:t/>
                </a:r>
                <a:br>
                  <a:rPr lang="en-US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sz="1800" dirty="0">
                        <a:latin typeface="Cambria Math"/>
                        <a:ea typeface="Cambria Math"/>
                      </a:rPr>
                      <m:t>→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8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1813" t="-2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9248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Coterminal</a:t>
            </a:r>
            <a:r>
              <a:rPr lang="en-US" sz="4400" dirty="0" smtClean="0"/>
              <a:t> Angles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276965" y="697468"/>
            <a:ext cx="6590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</a:t>
            </a:r>
            <a:r>
              <a:rPr lang="en-US" sz="2000" dirty="0" smtClean="0"/>
              <a:t>Have the same terminal side).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770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Reference Angles</a:t>
            </a:r>
            <a:endParaRPr lang="en-US" sz="4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600200"/>
            <a:ext cx="0" cy="472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4572000" y="-320039"/>
            <a:ext cx="0" cy="8412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72200" y="1447800"/>
            <a:ext cx="1463040" cy="365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Quadrant 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3977640"/>
            <a:ext cx="1463040" cy="365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Quadrant IV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79880" y="3977640"/>
            <a:ext cx="1554480" cy="365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Quadrant III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1320" y="1447800"/>
            <a:ext cx="1371600" cy="365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Quadrant I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41299" y="1981200"/>
            <a:ext cx="1828800" cy="1828800"/>
            <a:chOff x="1442720" y="1981200"/>
            <a:chExt cx="1828800" cy="1828800"/>
          </a:xfrm>
        </p:grpSpPr>
        <p:grpSp>
          <p:nvGrpSpPr>
            <p:cNvPr id="40" name="Group 39"/>
            <p:cNvGrpSpPr/>
            <p:nvPr/>
          </p:nvGrpSpPr>
          <p:grpSpPr>
            <a:xfrm>
              <a:off x="1442720" y="1981200"/>
              <a:ext cx="1828800" cy="1828800"/>
              <a:chOff x="1442720" y="1981200"/>
              <a:chExt cx="1828800" cy="1828800"/>
            </a:xfrm>
          </p:grpSpPr>
          <p:sp>
            <p:nvSpPr>
              <p:cNvPr id="36" name="Arc 35"/>
              <p:cNvSpPr/>
              <p:nvPr/>
            </p:nvSpPr>
            <p:spPr>
              <a:xfrm>
                <a:off x="2128522" y="2667000"/>
                <a:ext cx="457200" cy="457200"/>
              </a:xfrm>
              <a:prstGeom prst="arc">
                <a:avLst>
                  <a:gd name="adj1" fmla="val 18965614"/>
                  <a:gd name="adj2" fmla="val 21316521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rot="-2700000">
                <a:off x="2236600" y="2604640"/>
                <a:ext cx="82296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1442720" y="1981200"/>
                <a:ext cx="1828800" cy="1828800"/>
                <a:chOff x="6172198" y="2057400"/>
                <a:chExt cx="1828800" cy="1828800"/>
              </a:xfrm>
            </p:grpSpPr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 rot="5400000"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595247" y="2572311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5247" y="2572311"/>
                  <a:ext cx="3048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4787900" y="1981200"/>
            <a:ext cx="1828800" cy="1828800"/>
            <a:chOff x="5989321" y="1981200"/>
            <a:chExt cx="1828800" cy="1828800"/>
          </a:xfrm>
        </p:grpSpPr>
        <p:grpSp>
          <p:nvGrpSpPr>
            <p:cNvPr id="41" name="Group 40"/>
            <p:cNvGrpSpPr/>
            <p:nvPr/>
          </p:nvGrpSpPr>
          <p:grpSpPr>
            <a:xfrm>
              <a:off x="5989321" y="1981200"/>
              <a:ext cx="1828800" cy="1828800"/>
              <a:chOff x="5989321" y="1981200"/>
              <a:chExt cx="1828800" cy="1828800"/>
            </a:xfrm>
          </p:grpSpPr>
          <p:sp>
            <p:nvSpPr>
              <p:cNvPr id="37" name="Arc 36"/>
              <p:cNvSpPr/>
              <p:nvPr/>
            </p:nvSpPr>
            <p:spPr>
              <a:xfrm>
                <a:off x="6675121" y="2667000"/>
                <a:ext cx="457200" cy="457200"/>
              </a:xfrm>
              <a:prstGeom prst="arc">
                <a:avLst>
                  <a:gd name="adj1" fmla="val 13657210"/>
                  <a:gd name="adj2" fmla="val 21384150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2700000" flipH="1">
                <a:off x="6123231" y="2572311"/>
                <a:ext cx="914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5989321" y="1981200"/>
                <a:ext cx="1828800" cy="1828800"/>
                <a:chOff x="6172198" y="2057400"/>
                <a:chExt cx="1828800" cy="1828800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 rot="5400000"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6979921" y="241997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9921" y="2419974"/>
                  <a:ext cx="304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/>
          <p:cNvGrpSpPr/>
          <p:nvPr/>
        </p:nvGrpSpPr>
        <p:grpSpPr>
          <a:xfrm>
            <a:off x="241299" y="4495800"/>
            <a:ext cx="1828800" cy="1828800"/>
            <a:chOff x="1442720" y="4495800"/>
            <a:chExt cx="1828800" cy="1828800"/>
          </a:xfrm>
        </p:grpSpPr>
        <p:grpSp>
          <p:nvGrpSpPr>
            <p:cNvPr id="44" name="Group 43"/>
            <p:cNvGrpSpPr/>
            <p:nvPr/>
          </p:nvGrpSpPr>
          <p:grpSpPr>
            <a:xfrm>
              <a:off x="1442720" y="4495800"/>
              <a:ext cx="1828800" cy="1828800"/>
              <a:chOff x="1442720" y="4495800"/>
              <a:chExt cx="1828800" cy="1828800"/>
            </a:xfrm>
          </p:grpSpPr>
          <p:sp>
            <p:nvSpPr>
              <p:cNvPr id="38" name="Arc 37"/>
              <p:cNvSpPr/>
              <p:nvPr/>
            </p:nvSpPr>
            <p:spPr>
              <a:xfrm>
                <a:off x="2126259" y="5181600"/>
                <a:ext cx="457200" cy="457200"/>
              </a:xfrm>
              <a:prstGeom prst="arc">
                <a:avLst>
                  <a:gd name="adj1" fmla="val 8280062"/>
                  <a:gd name="adj2" fmla="val 21384150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rot="8100000">
                <a:off x="1576632" y="5733488"/>
                <a:ext cx="914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/>
              <p:cNvGrpSpPr/>
              <p:nvPr/>
            </p:nvGrpSpPr>
            <p:grpSpPr>
              <a:xfrm>
                <a:off x="1442720" y="4495800"/>
                <a:ext cx="1828800" cy="1828800"/>
                <a:chOff x="6172198" y="2057400"/>
                <a:chExt cx="1828800" cy="1828800"/>
              </a:xfrm>
            </p:grpSpPr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5400000"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905000" y="5040868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000" y="5040868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4787900" y="4495800"/>
            <a:ext cx="1828800" cy="1828800"/>
            <a:chOff x="5989320" y="4495800"/>
            <a:chExt cx="1828800" cy="1828800"/>
          </a:xfrm>
        </p:grpSpPr>
        <p:grpSp>
          <p:nvGrpSpPr>
            <p:cNvPr id="42" name="Group 41"/>
            <p:cNvGrpSpPr/>
            <p:nvPr/>
          </p:nvGrpSpPr>
          <p:grpSpPr>
            <a:xfrm>
              <a:off x="5989320" y="4495800"/>
              <a:ext cx="1828800" cy="1828800"/>
              <a:chOff x="5989320" y="4495800"/>
              <a:chExt cx="1828800" cy="1828800"/>
            </a:xfrm>
          </p:grpSpPr>
          <p:sp>
            <p:nvSpPr>
              <p:cNvPr id="39" name="Arc 38"/>
              <p:cNvSpPr/>
              <p:nvPr/>
            </p:nvSpPr>
            <p:spPr>
              <a:xfrm>
                <a:off x="6675121" y="5181595"/>
                <a:ext cx="457200" cy="457200"/>
              </a:xfrm>
              <a:prstGeom prst="arc">
                <a:avLst>
                  <a:gd name="adj1" fmla="val 2746183"/>
                  <a:gd name="adj2" fmla="val 21384150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rot="2700000">
                <a:off x="6769810" y="5733485"/>
                <a:ext cx="914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23"/>
              <p:cNvGrpSpPr/>
              <p:nvPr/>
            </p:nvGrpSpPr>
            <p:grpSpPr>
              <a:xfrm>
                <a:off x="5989320" y="4495800"/>
                <a:ext cx="1828800" cy="1828800"/>
                <a:chOff x="6172198" y="2057400"/>
                <a:chExt cx="1828800" cy="1828800"/>
              </a:xfrm>
            </p:grpSpPr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5400000"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6477000" y="5040868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7000" y="5040868"/>
                  <a:ext cx="3048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357120" y="2572435"/>
                <a:ext cx="1986280" cy="646331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smtClean="0"/>
                  <a:t>Reference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120" y="2572435"/>
                <a:ext cx="198628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84670" y="2295436"/>
                <a:ext cx="1986280" cy="120032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smtClean="0"/>
                  <a:t>Reference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=180−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algn="ctr"/>
                <a:r>
                  <a:rPr lang="en-US" dirty="0" smtClean="0"/>
                  <a:t>or</a:t>
                </a:r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670" y="2295436"/>
                <a:ext cx="1986280" cy="12003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357120" y="4810036"/>
                <a:ext cx="1986280" cy="120032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smtClean="0"/>
                  <a:t>Reference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</a:rPr>
                        <m:t>−180</m:t>
                      </m:r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dirty="0" smtClean="0"/>
                  <a:t>or</a:t>
                </a:r>
                <a:endParaRPr lang="en-US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𝜃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120" y="4810036"/>
                <a:ext cx="1986280" cy="120032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791960" y="4810036"/>
                <a:ext cx="1986280" cy="120032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smtClean="0"/>
                  <a:t>Reference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=360−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b="0" dirty="0" smtClean="0"/>
                  <a:t>or</a:t>
                </a:r>
                <a:r>
                  <a:rPr lang="en-US" b="0" i="1" dirty="0" smtClean="0"/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960" y="4810036"/>
                <a:ext cx="1986280" cy="120032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316898" y="3123532"/>
                <a:ext cx="51020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9</m:t>
                          </m:r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898" y="3123532"/>
                <a:ext cx="510203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63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Section 4.3 – Day </a:t>
            </a:r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381000"/>
            <a:ext cx="8305800" cy="1752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Circular Functions</a:t>
            </a:r>
            <a:br>
              <a:rPr lang="en-US" sz="6000" dirty="0" smtClean="0"/>
            </a:br>
            <a:r>
              <a:rPr lang="en-US" sz="6000" dirty="0" smtClean="0"/>
              <a:t>(The Unit Circle)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436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Warm up: Calculator </a:t>
            </a:r>
            <a:r>
              <a:rPr lang="en-US" sz="4000" dirty="0" smtClean="0"/>
              <a:t>Experiment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676400"/>
                <a:ext cx="8503920" cy="4422648"/>
              </a:xfrm>
            </p:spPr>
            <p:txBody>
              <a:bodyPr/>
              <a:lstStyle/>
              <a:p>
                <a:r>
                  <a:rPr lang="en-US" dirty="0" smtClean="0"/>
                  <a:t>Use you calculator to determine the sign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+,−)</m:t>
                    </m:r>
                  </m:oMath>
                </a14:m>
                <a:r>
                  <a:rPr lang="en-US" dirty="0" smtClean="0"/>
                  <a:t>of the following: (Make sure your calculator is in degrees)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676400"/>
                <a:ext cx="8503920" cy="4422648"/>
              </a:xfrm>
              <a:blipFill rotWithShape="1">
                <a:blip r:embed="rId2"/>
                <a:stretch>
                  <a:fillRect l="-789" t="-1240" r="-1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6230080"/>
                  </p:ext>
                </p:extLst>
              </p:nvPr>
            </p:nvGraphicFramePr>
            <p:xfrm>
              <a:off x="762000" y="2743200"/>
              <a:ext cx="7620000" cy="35509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/>
                    <a:gridCol w="1447800"/>
                    <a:gridCol w="1447800"/>
                    <a:gridCol w="1447800"/>
                    <a:gridCol w="1447800"/>
                  </a:tblGrid>
                  <a:tr h="684122"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Group</a:t>
                          </a:r>
                          <a:r>
                            <a:rPr lang="en-US" sz="2000" baseline="0" dirty="0" smtClean="0"/>
                            <a:t> #1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Group #2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Group</a:t>
                          </a:r>
                          <a:r>
                            <a:rPr lang="en-US" sz="2000" baseline="0" dirty="0" smtClean="0"/>
                            <a:t> #3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Group #4</a:t>
                          </a:r>
                          <a:endParaRPr lang="en-US" sz="2000" dirty="0"/>
                        </a:p>
                      </a:txBody>
                      <a:tcPr anchor="ctr"/>
                    </a:tc>
                  </a:tr>
                  <a:tr h="716699"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25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102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200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280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</a:tr>
                  <a:tr h="716699"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25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102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200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280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</a:tr>
                  <a:tr h="716699"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25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102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200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280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</a:tr>
                  <a:tr h="7166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Quadrant #</a:t>
                          </a:r>
                          <a:r>
                            <a:rPr lang="en-US" sz="2000" baseline="0" dirty="0" smtClean="0"/>
                            <a:t> </a:t>
                          </a:r>
                          <a:r>
                            <a:rPr lang="en-US" sz="2000" baseline="0" dirty="0" smtClean="0"/>
                            <a:t>??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6230080"/>
                  </p:ext>
                </p:extLst>
              </p:nvPr>
            </p:nvGraphicFramePr>
            <p:xfrm>
              <a:off x="762000" y="2743200"/>
              <a:ext cx="7620000" cy="35509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/>
                    <a:gridCol w="1447800"/>
                    <a:gridCol w="1447800"/>
                    <a:gridCol w="1447800"/>
                    <a:gridCol w="1447800"/>
                  </a:tblGrid>
                  <a:tr h="684122"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Group</a:t>
                          </a:r>
                          <a:r>
                            <a:rPr lang="en-US" sz="2000" baseline="0" dirty="0" smtClean="0"/>
                            <a:t> #1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Group #2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Group</a:t>
                          </a:r>
                          <a:r>
                            <a:rPr lang="en-US" sz="2000" baseline="0" dirty="0" smtClean="0"/>
                            <a:t> #3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Group #4</a:t>
                          </a:r>
                          <a:endParaRPr lang="en-US" sz="2000" dirty="0"/>
                        </a:p>
                      </a:txBody>
                      <a:tcPr anchor="ctr"/>
                    </a:tc>
                  </a:tr>
                  <a:tr h="716699"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26050" t="-94915" r="-299160" b="-2991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27004" t="-94915" r="-200422" b="-2991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25630" t="-94915" r="-99580" b="-2991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27426" t="-94915" b="-299153"/>
                          </a:stretch>
                        </a:blipFill>
                      </a:tcPr>
                    </a:tc>
                  </a:tr>
                  <a:tr h="716699"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26050" t="-196581" r="-299160" b="-20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27004" t="-196581" r="-200422" b="-20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25630" t="-196581" r="-99580" b="-20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27426" t="-196581" b="-201709"/>
                          </a:stretch>
                        </a:blipFill>
                      </a:tcPr>
                    </a:tc>
                  </a:tr>
                  <a:tr h="716699"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26050" t="-294068" r="-29916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27004" t="-294068" r="-20042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25630" t="-294068" r="-9958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27426" t="-294068" b="-100000"/>
                          </a:stretch>
                        </a:blipFill>
                      </a:tcPr>
                    </a:tc>
                  </a:tr>
                  <a:tr h="7166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Quadrant #</a:t>
                          </a:r>
                          <a:r>
                            <a:rPr lang="en-US" sz="2000" baseline="0" dirty="0" smtClean="0"/>
                            <a:t> </a:t>
                          </a:r>
                          <a:r>
                            <a:rPr lang="en-US" sz="2000" baseline="0" dirty="0" smtClean="0"/>
                            <a:t>??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214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Quadrants with </a:t>
            </a:r>
            <a:r>
              <a:rPr lang="en-US" sz="3600" b="1" dirty="0"/>
              <a:t>P</a:t>
            </a:r>
            <a:r>
              <a:rPr lang="en-US" sz="3600" b="1" dirty="0" smtClean="0"/>
              <a:t>ositive </a:t>
            </a:r>
            <a:r>
              <a:rPr lang="en-US" sz="3600" b="1" dirty="0" smtClean="0"/>
              <a:t>Functions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632" y="1600200"/>
            <a:ext cx="5390736" cy="4754880"/>
          </a:xfrm>
        </p:spPr>
      </p:pic>
      <p:sp>
        <p:nvSpPr>
          <p:cNvPr id="3" name="TextBox 2"/>
          <p:cNvSpPr txBox="1"/>
          <p:nvPr/>
        </p:nvSpPr>
        <p:spPr>
          <a:xfrm>
            <a:off x="6019800" y="5410200"/>
            <a:ext cx="10058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23B"/>
                </a:solidFill>
                <a:latin typeface="Arial Rounded MT Bold" panose="020F0704030504030204" pitchFamily="34" charset="0"/>
              </a:rPr>
              <a:t>(x,-y)</a:t>
            </a:r>
            <a:endParaRPr lang="en-US" sz="2400" dirty="0">
              <a:solidFill>
                <a:srgbClr val="00823B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4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6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Two </a:t>
            </a:r>
            <a:r>
              <a:rPr lang="en-US" sz="2800" dirty="0" smtClean="0"/>
              <a:t>Helpful </a:t>
            </a:r>
            <a:r>
              <a:rPr lang="en-US" sz="2800" dirty="0" smtClean="0"/>
              <a:t>Hints </a:t>
            </a:r>
            <a:r>
              <a:rPr lang="en-US" sz="2800" dirty="0" smtClean="0"/>
              <a:t>to </a:t>
            </a:r>
            <a:r>
              <a:rPr lang="en-US" sz="2800" dirty="0"/>
              <a:t>R</a:t>
            </a:r>
            <a:r>
              <a:rPr lang="en-US" sz="2800" dirty="0" smtClean="0"/>
              <a:t>emember Quadrants </a:t>
            </a:r>
            <a:r>
              <a:rPr lang="en-US" sz="2800" dirty="0" smtClean="0"/>
              <a:t>with Positive Functions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135124"/>
            <a:ext cx="7467600" cy="2587752"/>
          </a:xfrm>
        </p:spPr>
        <p:txBody>
          <a:bodyPr>
            <a:noAutofit/>
          </a:bodyPr>
          <a:lstStyle/>
          <a:p>
            <a:r>
              <a:rPr lang="en-US" sz="4000" u="sng" dirty="0" smtClean="0"/>
              <a:t>A</a:t>
            </a:r>
            <a:r>
              <a:rPr lang="en-US" sz="4000" dirty="0" smtClean="0"/>
              <a:t>ll </a:t>
            </a:r>
            <a:r>
              <a:rPr lang="en-US" sz="4000" u="sng" dirty="0" smtClean="0"/>
              <a:t>S</a:t>
            </a:r>
            <a:r>
              <a:rPr lang="en-US" sz="4000" dirty="0" smtClean="0"/>
              <a:t>tudents </a:t>
            </a:r>
            <a:r>
              <a:rPr lang="en-US" sz="4000" u="sng" dirty="0" smtClean="0"/>
              <a:t>T</a:t>
            </a:r>
            <a:r>
              <a:rPr lang="en-US" sz="4000" dirty="0" smtClean="0"/>
              <a:t>ake </a:t>
            </a:r>
            <a:r>
              <a:rPr lang="en-US" sz="4000" u="sng" dirty="0" smtClean="0"/>
              <a:t>C</a:t>
            </a:r>
            <a:r>
              <a:rPr lang="en-US" sz="4000" dirty="0" smtClean="0"/>
              <a:t>alculus</a:t>
            </a:r>
          </a:p>
          <a:p>
            <a:r>
              <a:rPr lang="en-US" sz="4000" u="sng" dirty="0" smtClean="0"/>
              <a:t>A</a:t>
            </a:r>
            <a:r>
              <a:rPr lang="en-US" sz="4000" dirty="0" smtClean="0"/>
              <a:t>ll </a:t>
            </a:r>
            <a:r>
              <a:rPr lang="en-US" sz="4000" u="sng" dirty="0" smtClean="0"/>
              <a:t>S</a:t>
            </a:r>
            <a:r>
              <a:rPr lang="en-US" sz="4000" dirty="0" smtClean="0"/>
              <a:t>illy </a:t>
            </a:r>
            <a:r>
              <a:rPr lang="en-US" sz="4000" u="sng" dirty="0" smtClean="0"/>
              <a:t>T</a:t>
            </a:r>
            <a:r>
              <a:rPr lang="en-US" sz="4000" dirty="0" smtClean="0"/>
              <a:t>urtles </a:t>
            </a:r>
            <a:r>
              <a:rPr lang="en-US" sz="4000" u="sng" dirty="0" smtClean="0"/>
              <a:t>C</a:t>
            </a:r>
            <a:r>
              <a:rPr lang="en-US" sz="4000" dirty="0" smtClean="0"/>
              <a:t>rawl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Or make you own!!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240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Example (Exercises #11 – #14)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u="sng" dirty="0" smtClean="0"/>
                  <a:t>Directions:</a:t>
                </a:r>
                <a:r>
                  <a:rPr lang="en-US" dirty="0" smtClean="0"/>
                  <a:t> State the sign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,−) </m:t>
                    </m:r>
                  </m:oMath>
                </a14:m>
                <a:r>
                  <a:rPr lang="en-US" dirty="0" smtClean="0"/>
                  <a:t> of 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</m:e>
                    </m:func>
                  </m:oMath>
                </a14:m>
                <a:r>
                  <a:rPr lang="en-US" dirty="0" smtClean="0"/>
                  <a:t>(b)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</m:e>
                    </m:func>
                  </m:oMath>
                </a14:m>
                <a:r>
                  <a:rPr lang="en-US" dirty="0" smtClean="0"/>
                  <a:t> and (c)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 smtClean="0"/>
                  <a:t> for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in the </a:t>
                </a:r>
                <a:r>
                  <a:rPr lang="en-US" u="sng" dirty="0" smtClean="0"/>
                  <a:t>interval</a:t>
                </a:r>
                <a:r>
                  <a:rPr lang="en-US" dirty="0" smtClean="0"/>
                  <a:t> given.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What Quadrant is this?</a:t>
                </a:r>
                <a:endParaRPr lang="en-US" dirty="0"/>
              </a:p>
              <a:p>
                <a:pPr lvl="1"/>
                <a:r>
                  <a:rPr lang="en-US" dirty="0" smtClean="0"/>
                  <a:t>III</a:t>
                </a:r>
              </a:p>
              <a:p>
                <a:r>
                  <a:rPr lang="en-US" dirty="0" smtClean="0"/>
                  <a:t>What trig functions are positive here?</a:t>
                </a:r>
              </a:p>
              <a:p>
                <a:pPr lvl="1"/>
                <a:r>
                  <a:rPr lang="en-US" dirty="0" smtClean="0"/>
                  <a:t>Tan and Cot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=−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=−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=+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02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Example 2 (Exercises #15-#20)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Determine the sign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,−)</m:t>
                    </m:r>
                  </m:oMath>
                </a14:m>
                <a:r>
                  <a:rPr lang="en-US" dirty="0" smtClean="0"/>
                  <a:t> of the given value without the use of a calculator.</a:t>
                </a:r>
              </a:p>
              <a:p>
                <a:endParaRPr lang="en-US" dirty="0"/>
              </a:p>
              <a:p>
                <a:pPr marL="1097280" lvl="2" indent="-457200">
                  <a:buFont typeface="+mj-lt"/>
                  <a:buAutoNum type="alphaLcParenR"/>
                </a:pPr>
                <a:r>
                  <a:rPr lang="en-US" sz="40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4000" b="0" i="1" smtClean="0">
                            <a:latin typeface="Cambria Math"/>
                          </a:rPr>
                          <m:t>153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</m:oMath>
                </a14:m>
                <a:endParaRPr lang="en-US" sz="4000" dirty="0" smtClean="0"/>
              </a:p>
              <a:p>
                <a:pPr marL="1097280" lvl="2" indent="-457200">
                  <a:buFont typeface="+mj-lt"/>
                  <a:buAutoNum type="alphaLcParenR"/>
                </a:pPr>
                <a:endParaRPr lang="en-US" sz="4000" dirty="0"/>
              </a:p>
              <a:p>
                <a:pPr marL="1097280" lvl="2" indent="-457200">
                  <a:buFont typeface="+mj-lt"/>
                  <a:buAutoNum type="alphaLcParenR"/>
                </a:pPr>
                <a:endParaRPr lang="en-US" sz="1600" dirty="0" smtClean="0"/>
              </a:p>
              <a:p>
                <a:pPr marL="1097280" lvl="2" indent="-457200">
                  <a:buFont typeface="+mj-lt"/>
                  <a:buAutoNum type="alphaLcParenR"/>
                </a:pPr>
                <a:r>
                  <a:rPr lang="en-US" sz="40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 6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6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Special Triangles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53" y="1229486"/>
            <a:ext cx="6529847" cy="509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732974"/>
          </a:xfrm>
        </p:spPr>
        <p:txBody>
          <a:bodyPr/>
          <a:lstStyle/>
          <a:p>
            <a:pPr algn="ctr"/>
            <a:r>
              <a:rPr lang="en-US" sz="4000" dirty="0" smtClean="0"/>
              <a:t>Terms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91330" y="1447800"/>
            <a:ext cx="4041775" cy="731520"/>
          </a:xfrm>
        </p:spPr>
        <p:txBody>
          <a:bodyPr/>
          <a:lstStyle/>
          <a:p>
            <a:pPr algn="ctr"/>
            <a:r>
              <a:rPr lang="en-US" sz="4000" dirty="0" smtClean="0"/>
              <a:t>Image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Angle and Angle Measurements</a:t>
            </a:r>
            <a:endParaRPr lang="en-US" sz="4400" dirty="0"/>
          </a:p>
        </p:txBody>
      </p:sp>
      <p:pic>
        <p:nvPicPr>
          <p:cNvPr id="1030" name="Picture 6" descr="C:\Users\Amanda\AppData\Local\Microsoft\Windows\Temporary Internet Files\Content.IE5\HQKTP5H6\standardangle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92680"/>
            <a:ext cx="4011756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Initial Side: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Always on the x-axis.</a:t>
            </a:r>
          </a:p>
          <a:p>
            <a:pPr lvl="1"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Terminal Side: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Ending point.</a:t>
            </a:r>
          </a:p>
        </p:txBody>
      </p:sp>
    </p:spTree>
    <p:extLst>
      <p:ext uri="{BB962C8B-B14F-4D97-AF65-F5344CB8AC3E}">
        <p14:creationId xmlns:p14="http://schemas.microsoft.com/office/powerpoint/2010/main" val="21188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76200"/>
            <a:ext cx="859155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Trigonometric Functions</a:t>
            </a:r>
            <a:endParaRPr lang="en-US" sz="6000" dirty="0"/>
          </a:p>
        </p:txBody>
      </p:sp>
      <p:pic>
        <p:nvPicPr>
          <p:cNvPr id="14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79040"/>
            <a:ext cx="3886200" cy="3540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4615814" y="2209800"/>
                <a:ext cx="4375785" cy="4343400"/>
              </a:xfrm>
              <a:prstGeom prst="rect">
                <a:avLst/>
              </a:prstGeom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𝑠𝑖𝑛𝑒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𝑜𝑝𝑝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h𝑦𝑝</m:t>
                        </m:r>
                      </m:den>
                    </m:f>
                  </m:oMath>
                </a14:m>
                <a:endParaRPr lang="en-US" sz="240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𝑐𝑜𝑠𝑖𝑛𝑒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𝑎𝑑𝑗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h𝑦𝑝</m:t>
                        </m:r>
                      </m:den>
                    </m:f>
                  </m:oMath>
                </a14:m>
                <a:endParaRPr lang="en-US" sz="240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𝑡𝑎𝑛𝑔𝑒𝑛𝑡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𝑜𝑝𝑝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𝑎𝑑𝑗</m:t>
                        </m:r>
                      </m:den>
                    </m:f>
                  </m:oMath>
                </a14:m>
                <a:endParaRPr lang="en-US" sz="2400" i="1" dirty="0"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𝑐𝑜𝑠𝑒𝑐𝑎𝑛𝑡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csc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h𝑦𝑝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𝑜𝑝𝑝</m:t>
                        </m:r>
                      </m:den>
                    </m:f>
                  </m:oMath>
                </a14:m>
                <a:endParaRPr lang="en-US" sz="240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𝑠𝑒𝑐𝑎𝑛𝑡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s</m:t>
                        </m:r>
                        <m:r>
                          <a:rPr lang="en-US" sz="2400" i="1">
                            <a:latin typeface="Cambria Math"/>
                          </a:rPr>
                          <m:t>𝑒𝑐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h𝑦𝑝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𝑎𝑑𝑗</m:t>
                        </m:r>
                      </m:den>
                    </m:f>
                  </m:oMath>
                </a14:m>
                <a:endParaRPr lang="en-US" sz="240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𝑐𝑜𝑡𝑎𝑛𝑔𝑒𝑛𝑡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𝑎𝑑𝑗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𝑜𝑝𝑝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4615814" y="2209800"/>
                <a:ext cx="4375785" cy="4343400"/>
              </a:xfrm>
              <a:prstGeom prst="rect">
                <a:avLst/>
              </a:prstGeom>
              <a:blipFill rotWithShape="1">
                <a:blip r:embed="rId4"/>
                <a:stretch>
                  <a:fillRect l="-6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52400" y="1524000"/>
            <a:ext cx="4248150" cy="50958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Reference Triangle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Placeholder 10"/>
              <p:cNvSpPr>
                <a:spLocks noGrp="1"/>
              </p:cNvSpPr>
              <p:nvPr>
                <p:ph type="body" sz="half" idx="4294967295"/>
              </p:nvPr>
            </p:nvSpPr>
            <p:spPr>
              <a:xfrm>
                <a:off x="4615815" y="1447800"/>
                <a:ext cx="4248150" cy="81743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>
                <a:noAutofit/>
              </a:bodyPr>
              <a:lstStyle/>
              <a:p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𝜽</m:t>
                    </m:r>
                  </m:oMath>
                </a14:m>
                <a:r>
                  <a:rPr lang="en-US" sz="2000" dirty="0" smtClean="0"/>
                  <a:t> be an acute angle in the right triangle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en-US" sz="2000" dirty="0" smtClean="0"/>
                  <a:t>. Then,</a:t>
                </a:r>
                <a:endParaRPr lang="en-US" sz="2000" dirty="0"/>
              </a:p>
            </p:txBody>
          </p:sp>
        </mc:Choice>
        <mc:Fallback xmlns="">
          <p:sp>
            <p:nvSpPr>
              <p:cNvPr id="11" name="Tex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4615815" y="1447800"/>
                <a:ext cx="4248150" cy="817435"/>
              </a:xfrm>
              <a:prstGeom prst="rect">
                <a:avLst/>
              </a:prstGeom>
              <a:blipFill rotWithShape="1">
                <a:blip r:embed="rId5"/>
                <a:stretch>
                  <a:fillRect l="-286" t="-367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23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Reference Angles</a:t>
            </a:r>
            <a:endParaRPr lang="en-US" sz="4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600200"/>
            <a:ext cx="0" cy="472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4572000" y="-320039"/>
            <a:ext cx="0" cy="8412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72200" y="1447800"/>
            <a:ext cx="1554480" cy="365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Quadrant 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3977640"/>
            <a:ext cx="1554480" cy="365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Quadrant IV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79880" y="3977640"/>
            <a:ext cx="1645920" cy="365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Quadrant III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1320" y="1447800"/>
            <a:ext cx="1463040" cy="365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Quadrant I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41299" y="1981200"/>
            <a:ext cx="1828800" cy="1828800"/>
            <a:chOff x="1442720" y="1981200"/>
            <a:chExt cx="1828800" cy="1828800"/>
          </a:xfrm>
        </p:grpSpPr>
        <p:grpSp>
          <p:nvGrpSpPr>
            <p:cNvPr id="40" name="Group 39"/>
            <p:cNvGrpSpPr/>
            <p:nvPr/>
          </p:nvGrpSpPr>
          <p:grpSpPr>
            <a:xfrm>
              <a:off x="1442720" y="1981200"/>
              <a:ext cx="1828800" cy="1828800"/>
              <a:chOff x="1442720" y="1981200"/>
              <a:chExt cx="1828800" cy="1828800"/>
            </a:xfrm>
          </p:grpSpPr>
          <p:sp>
            <p:nvSpPr>
              <p:cNvPr id="36" name="Arc 35"/>
              <p:cNvSpPr/>
              <p:nvPr/>
            </p:nvSpPr>
            <p:spPr>
              <a:xfrm>
                <a:off x="2128522" y="2667000"/>
                <a:ext cx="457200" cy="457200"/>
              </a:xfrm>
              <a:prstGeom prst="arc">
                <a:avLst>
                  <a:gd name="adj1" fmla="val 18965614"/>
                  <a:gd name="adj2" fmla="val 21316521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rot="-2700000">
                <a:off x="2236600" y="2604640"/>
                <a:ext cx="82296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1442720" y="1981200"/>
                <a:ext cx="1828800" cy="1828800"/>
                <a:chOff x="6172198" y="2057400"/>
                <a:chExt cx="1828800" cy="1828800"/>
              </a:xfrm>
            </p:grpSpPr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 rot="5400000"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595247" y="2572311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5247" y="2572311"/>
                  <a:ext cx="3048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4787900" y="1981200"/>
            <a:ext cx="1828800" cy="1828800"/>
            <a:chOff x="5989321" y="1981200"/>
            <a:chExt cx="1828800" cy="1828800"/>
          </a:xfrm>
        </p:grpSpPr>
        <p:grpSp>
          <p:nvGrpSpPr>
            <p:cNvPr id="41" name="Group 40"/>
            <p:cNvGrpSpPr/>
            <p:nvPr/>
          </p:nvGrpSpPr>
          <p:grpSpPr>
            <a:xfrm>
              <a:off x="5989321" y="1981200"/>
              <a:ext cx="1828800" cy="1828800"/>
              <a:chOff x="5989321" y="1981200"/>
              <a:chExt cx="1828800" cy="1828800"/>
            </a:xfrm>
          </p:grpSpPr>
          <p:sp>
            <p:nvSpPr>
              <p:cNvPr id="37" name="Arc 36"/>
              <p:cNvSpPr/>
              <p:nvPr/>
            </p:nvSpPr>
            <p:spPr>
              <a:xfrm>
                <a:off x="6675121" y="2667000"/>
                <a:ext cx="457200" cy="457200"/>
              </a:xfrm>
              <a:prstGeom prst="arc">
                <a:avLst>
                  <a:gd name="adj1" fmla="val 13657210"/>
                  <a:gd name="adj2" fmla="val 21384150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2700000" flipH="1">
                <a:off x="6123231" y="2572311"/>
                <a:ext cx="914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5989321" y="1981200"/>
                <a:ext cx="1828800" cy="1828800"/>
                <a:chOff x="6172198" y="2057400"/>
                <a:chExt cx="1828800" cy="1828800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 rot="5400000"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6979921" y="241997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9921" y="2419974"/>
                  <a:ext cx="304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/>
          <p:cNvGrpSpPr/>
          <p:nvPr/>
        </p:nvGrpSpPr>
        <p:grpSpPr>
          <a:xfrm>
            <a:off x="241299" y="4495800"/>
            <a:ext cx="1828800" cy="1828800"/>
            <a:chOff x="1442720" y="4495800"/>
            <a:chExt cx="1828800" cy="1828800"/>
          </a:xfrm>
        </p:grpSpPr>
        <p:grpSp>
          <p:nvGrpSpPr>
            <p:cNvPr id="44" name="Group 43"/>
            <p:cNvGrpSpPr/>
            <p:nvPr/>
          </p:nvGrpSpPr>
          <p:grpSpPr>
            <a:xfrm>
              <a:off x="1442720" y="4495800"/>
              <a:ext cx="1828800" cy="1828800"/>
              <a:chOff x="1442720" y="4495800"/>
              <a:chExt cx="1828800" cy="1828800"/>
            </a:xfrm>
          </p:grpSpPr>
          <p:sp>
            <p:nvSpPr>
              <p:cNvPr id="38" name="Arc 37"/>
              <p:cNvSpPr/>
              <p:nvPr/>
            </p:nvSpPr>
            <p:spPr>
              <a:xfrm>
                <a:off x="2126259" y="5181600"/>
                <a:ext cx="457200" cy="457200"/>
              </a:xfrm>
              <a:prstGeom prst="arc">
                <a:avLst>
                  <a:gd name="adj1" fmla="val 8280062"/>
                  <a:gd name="adj2" fmla="val 21384150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rot="8100000">
                <a:off x="1576632" y="5733488"/>
                <a:ext cx="914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/>
              <p:cNvGrpSpPr/>
              <p:nvPr/>
            </p:nvGrpSpPr>
            <p:grpSpPr>
              <a:xfrm>
                <a:off x="1442720" y="4495800"/>
                <a:ext cx="1828800" cy="1828800"/>
                <a:chOff x="6172198" y="2057400"/>
                <a:chExt cx="1828800" cy="1828800"/>
              </a:xfrm>
            </p:grpSpPr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5400000"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905000" y="5040868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000" y="5040868"/>
                  <a:ext cx="304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4787900" y="4495800"/>
            <a:ext cx="1828800" cy="1828800"/>
            <a:chOff x="5989320" y="4495800"/>
            <a:chExt cx="1828800" cy="1828800"/>
          </a:xfrm>
        </p:grpSpPr>
        <p:grpSp>
          <p:nvGrpSpPr>
            <p:cNvPr id="42" name="Group 41"/>
            <p:cNvGrpSpPr/>
            <p:nvPr/>
          </p:nvGrpSpPr>
          <p:grpSpPr>
            <a:xfrm>
              <a:off x="5989320" y="4495800"/>
              <a:ext cx="1828800" cy="1828800"/>
              <a:chOff x="5989320" y="4495800"/>
              <a:chExt cx="1828800" cy="1828800"/>
            </a:xfrm>
          </p:grpSpPr>
          <p:sp>
            <p:nvSpPr>
              <p:cNvPr id="39" name="Arc 38"/>
              <p:cNvSpPr/>
              <p:nvPr/>
            </p:nvSpPr>
            <p:spPr>
              <a:xfrm>
                <a:off x="6675121" y="5181595"/>
                <a:ext cx="457200" cy="457200"/>
              </a:xfrm>
              <a:prstGeom prst="arc">
                <a:avLst>
                  <a:gd name="adj1" fmla="val 2746183"/>
                  <a:gd name="adj2" fmla="val 21384150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rot="2700000">
                <a:off x="6769810" y="5733485"/>
                <a:ext cx="914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23"/>
              <p:cNvGrpSpPr/>
              <p:nvPr/>
            </p:nvGrpSpPr>
            <p:grpSpPr>
              <a:xfrm>
                <a:off x="5989320" y="4495800"/>
                <a:ext cx="1828800" cy="1828800"/>
                <a:chOff x="6172198" y="2057400"/>
                <a:chExt cx="1828800" cy="1828800"/>
              </a:xfrm>
            </p:grpSpPr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5400000">
                  <a:off x="6172198" y="2971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6477000" y="5040868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7000" y="5040868"/>
                  <a:ext cx="3048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357120" y="2572435"/>
                <a:ext cx="1986280" cy="646331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smtClean="0"/>
                  <a:t>Reference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120" y="2572435"/>
                <a:ext cx="198628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733540" y="2295435"/>
                <a:ext cx="1986280" cy="120032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smtClean="0"/>
                  <a:t>Reference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=180−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algn="ctr"/>
                <a:r>
                  <a:rPr lang="en-US" dirty="0" smtClean="0"/>
                  <a:t>or</a:t>
                </a:r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540" y="2295435"/>
                <a:ext cx="1986280" cy="12003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357120" y="4810036"/>
                <a:ext cx="1986280" cy="120032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smtClean="0"/>
                  <a:t>Reference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</a:rPr>
                        <m:t>−180</m:t>
                      </m:r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dirty="0" smtClean="0"/>
                  <a:t>or</a:t>
                </a:r>
                <a:endParaRPr lang="en-US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𝜃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120" y="4810036"/>
                <a:ext cx="1986280" cy="120032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733540" y="4810036"/>
                <a:ext cx="1986280" cy="120032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smtClean="0"/>
                  <a:t>Reference Angle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=360−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b="0" dirty="0" smtClean="0"/>
                  <a:t>or</a:t>
                </a:r>
                <a:r>
                  <a:rPr lang="en-US" b="0" i="1" dirty="0" smtClean="0"/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540" y="4810036"/>
                <a:ext cx="1986280" cy="120032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2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sz="3200" dirty="0" smtClean="0"/>
              <a:t>Trigonometric Ratio worksheet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your two special triangles and “All Students Take Calculus” to fill in the following chart.  No calculators are allowed.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199002"/>
                  </p:ext>
                </p:extLst>
              </p:nvPr>
            </p:nvGraphicFramePr>
            <p:xfrm>
              <a:off x="381000" y="2094132"/>
              <a:ext cx="8382000" cy="42304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887832"/>
                    <a:gridCol w="636168"/>
                    <a:gridCol w="762000"/>
                    <a:gridCol w="762000"/>
                    <a:gridCol w="762000"/>
                  </a:tblGrid>
                  <a:tr h="70507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Palatino Linotype"/>
                              <a:ea typeface="Times New Roman"/>
                            </a:rPr>
                            <a:t>Degrees</a:t>
                          </a:r>
                          <a:endParaRPr lang="en-US" sz="14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Palatino Linotype"/>
                              <a:ea typeface="Times New Roman"/>
                            </a:rPr>
                            <a:t>Radians</a:t>
                          </a:r>
                          <a:endParaRPr lang="en-US" sz="14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  <a:latin typeface="Palatino Linotype"/>
                              <a:ea typeface="Times New Roman"/>
                            </a:rPr>
                            <a:t>Quadrant or Axis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Palatino Linotype"/>
                              <a:ea typeface="Times New Roman"/>
                            </a:rPr>
                            <a:t>Sketch</a:t>
                          </a:r>
                          <a:endParaRPr lang="en-US" sz="14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  <a:latin typeface="Palatino Linotype"/>
                              <a:ea typeface="Times New Roman"/>
                            </a:rPr>
                            <a:t>Reference Angle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 smtClean="0">
                              <a:effectLst/>
                              <a:latin typeface="Palatino Linotype"/>
                              <a:ea typeface="Times New Roman"/>
                            </a:rPr>
                            <a:t>Sin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Palatino Linotype"/>
                              <a:ea typeface="Times New Roman"/>
                            </a:rPr>
                            <a:t>Cos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Palatino Linotype"/>
                              <a:ea typeface="Times New Roman"/>
                            </a:rPr>
                            <a:t>Tan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 err="1">
                              <a:effectLst/>
                              <a:latin typeface="Palatino Linotype"/>
                              <a:ea typeface="Times New Roman"/>
                            </a:rPr>
                            <a:t>Csc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Palatino Linotype"/>
                              <a:ea typeface="Times New Roman"/>
                            </a:rPr>
                            <a:t>Sec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Palatino Linotype"/>
                              <a:ea typeface="Times New Roman"/>
                            </a:rPr>
                            <a:t>Cot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effectLst/>
                                    <a:latin typeface="Cambria Math"/>
                                    <a:ea typeface="Times New Roman"/>
                                  </a:rPr>
                                  <m:t>60°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dirty="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effectLst/>
                                    <a:latin typeface="Cambria Math"/>
                                    <a:ea typeface="Times New Roman"/>
                                  </a:rPr>
                                  <m:t>150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effectLst/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Cambria Math"/>
                              <a:ea typeface="Times New Roman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315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oMath>
                          </a14:m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mbria Math"/>
                              <a:ea typeface="Times New Roman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  <m:r>
                                      <a:rPr lang="en-US" sz="1800" b="0" i="1" smtClean="0">
                                        <a:effectLst/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dirty="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199002"/>
                  </p:ext>
                </p:extLst>
              </p:nvPr>
            </p:nvGraphicFramePr>
            <p:xfrm>
              <a:off x="381000" y="2094132"/>
              <a:ext cx="8382000" cy="42304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887832"/>
                    <a:gridCol w="636168"/>
                    <a:gridCol w="762000"/>
                    <a:gridCol w="762000"/>
                    <a:gridCol w="762000"/>
                  </a:tblGrid>
                  <a:tr h="70507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Palatino Linotype"/>
                              <a:ea typeface="Times New Roman"/>
                            </a:rPr>
                            <a:t>Degrees</a:t>
                          </a:r>
                          <a:endParaRPr lang="en-US" sz="14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Palatino Linotype"/>
                              <a:ea typeface="Times New Roman"/>
                            </a:rPr>
                            <a:t>Radians</a:t>
                          </a:r>
                          <a:endParaRPr lang="en-US" sz="14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  <a:latin typeface="Palatino Linotype"/>
                              <a:ea typeface="Times New Roman"/>
                            </a:rPr>
                            <a:t>Quadrant or Axis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Palatino Linotype"/>
                              <a:ea typeface="Times New Roman"/>
                            </a:rPr>
                            <a:t>Sketch</a:t>
                          </a:r>
                          <a:endParaRPr lang="en-US" sz="14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  <a:latin typeface="Palatino Linotype"/>
                              <a:ea typeface="Times New Roman"/>
                            </a:rPr>
                            <a:t>Reference Angle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 smtClean="0">
                              <a:effectLst/>
                              <a:latin typeface="Palatino Linotype"/>
                              <a:ea typeface="Times New Roman"/>
                            </a:rPr>
                            <a:t>Sin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Palatino Linotype"/>
                              <a:ea typeface="Times New Roman"/>
                            </a:rPr>
                            <a:t>Cos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Palatino Linotype"/>
                              <a:ea typeface="Times New Roman"/>
                            </a:rPr>
                            <a:t>Tan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 err="1">
                              <a:effectLst/>
                              <a:latin typeface="Palatino Linotype"/>
                              <a:ea typeface="Times New Roman"/>
                            </a:rPr>
                            <a:t>Csc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Palatino Linotype"/>
                              <a:ea typeface="Times New Roman"/>
                            </a:rPr>
                            <a:t>Sec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Palatino Linotype"/>
                              <a:ea typeface="Times New Roman"/>
                            </a:rPr>
                            <a:t>Cot</a:t>
                          </a:r>
                          <a:endParaRPr lang="en-US" sz="16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800" t="-101739" r="-1000000" b="-4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dirty="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800" t="-200000" r="-1000000" b="-299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100800" t="-300000" r="-900000" b="-199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800" t="-403478" r="-1000000" b="-10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507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mbria Math"/>
                              <a:ea typeface="Times New Roman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100800" t="-499138" r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dirty="0">
                            <a:effectLst/>
                            <a:latin typeface="Palatino Linotype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Palatino Linotype"/>
                              <a:ea typeface="Times New Roman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813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Example 3 (Exercises #31 – #42)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Directions:</a:t>
            </a:r>
            <a:r>
              <a:rPr lang="en-US" sz="2400" dirty="0" smtClean="0"/>
              <a:t> Evaluate without using a calculator by using ratios in a reference triangle.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83920" y="2743200"/>
                <a:ext cx="1600200" cy="70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a. 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" y="2743200"/>
                <a:ext cx="1600200" cy="703782"/>
              </a:xfrm>
              <a:prstGeom prst="rect">
                <a:avLst/>
              </a:prstGeom>
              <a:blipFill rotWithShape="1">
                <a:blip r:embed="rId2"/>
                <a:stretch>
                  <a:fillRect l="-7605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48087" y="2743200"/>
                <a:ext cx="4100513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cos</m:t>
                      </m:r>
                      <m:r>
                        <a:rPr lang="en-US" sz="2800" b="0" i="1" smtClean="0">
                          <a:latin typeface="Cambria Math"/>
                        </a:rPr>
                        <m:t>⁡(480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°)</m:t>
                      </m:r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087" y="2743200"/>
                <a:ext cx="4100513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83920" y="4303693"/>
                <a:ext cx="2240280" cy="707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tan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−15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" y="4303693"/>
                <a:ext cx="2240280" cy="707758"/>
              </a:xfrm>
              <a:prstGeom prst="rect">
                <a:avLst/>
              </a:prstGeom>
              <a:blipFill rotWithShape="1">
                <a:blip r:embed="rId4"/>
                <a:stretch>
                  <a:fillRect l="-5435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748087" y="4303693"/>
                <a:ext cx="3124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tan</m:t>
                      </m:r>
                      <m:r>
                        <a:rPr lang="en-US" sz="2800" b="0" i="1" smtClean="0">
                          <a:latin typeface="Cambria Math"/>
                        </a:rPr>
                        <m:t>⁡(−675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°)=1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087" y="4303693"/>
                <a:ext cx="3124200" cy="9541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7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28600" y="2590800"/>
                <a:ext cx="8763000" cy="3733799"/>
              </a:xfrm>
            </p:spPr>
            <p:txBody>
              <a:bodyPr>
                <a:noAutofit/>
              </a:bodyPr>
              <a:lstStyle/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Due MONDAY: </a:t>
                </a:r>
                <a:endParaRPr lang="en-US" sz="2800" dirty="0" smtClean="0"/>
              </a:p>
              <a:p>
                <a:pPr marL="1005840" lvl="1" indent="-457200">
                  <a:buFont typeface="Arial" panose="020B0604020202020204" pitchFamily="34" charset="0"/>
                  <a:buChar char="•"/>
                </a:pPr>
                <a:r>
                  <a:rPr lang="en-US" sz="3000" b="0" dirty="0" smtClean="0"/>
                  <a:t>Worksheet </a:t>
                </a:r>
                <a:r>
                  <a:rPr lang="en-US" sz="3000" b="0" dirty="0"/>
                  <a:t>“Trigonometric Special Angles (Multiples of 30 and 45 degrees</a:t>
                </a:r>
                <a:r>
                  <a:rPr lang="en-US" sz="3000" b="0" dirty="0" smtClean="0"/>
                  <a:t>)”</a:t>
                </a:r>
              </a:p>
              <a:p>
                <a:pPr marL="1280160" lvl="2" indent="-45720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Worth</a:t>
                </a:r>
                <a:r>
                  <a:rPr lang="en-US" sz="2600" dirty="0"/>
                  <a:t>:  40 </a:t>
                </a:r>
                <a:r>
                  <a:rPr lang="en-US" sz="2600" dirty="0" smtClean="0"/>
                  <a:t>points</a:t>
                </a:r>
              </a:p>
              <a:p>
                <a:pPr marL="1280160" lvl="2" indent="-45720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Do </a:t>
                </a:r>
                <a:r>
                  <a:rPr lang="en-US" sz="2600" dirty="0"/>
                  <a:t>not wait to the last minute.  </a:t>
                </a:r>
                <a:r>
                  <a:rPr lang="en-US" sz="2600" dirty="0"/>
                  <a:t>You are able to do all rows except the quadrant angles i.e..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90</m:t>
                    </m:r>
                    <m:r>
                      <a:rPr lang="en-US" sz="2600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600" dirty="0"/>
                  <a:t>.</a:t>
                </a:r>
                <a:endParaRPr lang="en-US" sz="2600" dirty="0" smtClean="0"/>
              </a:p>
              <a:p>
                <a:pPr algn="l"/>
                <a:endParaRPr lang="en-US" sz="100" dirty="0" smtClean="0"/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P</a:t>
                </a:r>
                <a:r>
                  <a:rPr lang="en-US" sz="3200" dirty="0" smtClean="0"/>
                  <a:t>. 365: #11 – #</a:t>
                </a:r>
                <a:r>
                  <a:rPr lang="en-US" sz="3200" dirty="0" smtClean="0"/>
                  <a:t>20 AND #31 – #42 </a:t>
                </a:r>
                <a:endParaRPr lang="en-US" sz="3200" dirty="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2590800"/>
                <a:ext cx="8763000" cy="3733799"/>
              </a:xfrm>
              <a:blipFill rotWithShape="1">
                <a:blip r:embed="rId2"/>
                <a:stretch>
                  <a:fillRect l="-1253" t="-1634" r="-1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HOMEWORK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047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Section 4.3 – Day </a:t>
            </a:r>
            <a:r>
              <a:rPr lang="en-US" sz="3200" dirty="0"/>
              <a:t>4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381000"/>
            <a:ext cx="8305800" cy="1752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Circular Functions</a:t>
            </a:r>
            <a:br>
              <a:rPr lang="en-US" sz="6000" dirty="0" smtClean="0"/>
            </a:br>
            <a:r>
              <a:rPr lang="en-US" sz="6000" dirty="0" smtClean="0"/>
              <a:t>(The Unit Circle)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643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572000" y="2273808"/>
                <a:ext cx="4038600" cy="382219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1800" dirty="0"/>
                  <a:t>We know points are always: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(</m:t>
                      </m:r>
                      <m:r>
                        <a:rPr lang="en-US" sz="3200" i="1"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latin typeface="Cambria Math"/>
                        </a:rPr>
                        <m:t>,</m:t>
                      </m:r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  <a:p>
                <a:pPr>
                  <a:lnSpc>
                    <a:spcPct val="125000"/>
                  </a:lnSpc>
                </a:pPr>
                <a:r>
                  <a:rPr lang="en-US" sz="1800" dirty="0"/>
                  <a:t>In the unit circle, our points are: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2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3200" i="1">
                          <a:latin typeface="Cambria Math"/>
                        </a:rPr>
                        <m:t>, </m:t>
                      </m:r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2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32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572000" y="2273808"/>
                <a:ext cx="4038600" cy="3822192"/>
              </a:xfrm>
              <a:blipFill rotWithShape="1">
                <a:blip r:embed="rId2"/>
                <a:stretch>
                  <a:fillRect l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732974"/>
          </a:xfrm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Unit Circle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447800"/>
            <a:ext cx="4041775" cy="731520"/>
          </a:xfrm>
        </p:spPr>
        <p:txBody>
          <a:bodyPr/>
          <a:lstStyle/>
          <a:p>
            <a:pPr algn="ctr"/>
            <a:r>
              <a:rPr lang="en-US" sz="3600" dirty="0" smtClean="0"/>
              <a:t>Examples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Quadrant Angles</a:t>
            </a:r>
            <a:endParaRPr lang="en-US" sz="6000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" y="2392680"/>
            <a:ext cx="4297680" cy="3931920"/>
            <a:chOff x="-86663" y="2297430"/>
            <a:chExt cx="4495800" cy="41148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311021" y="2359378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,1)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1021" y="2359378"/>
                  <a:ext cx="3048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4167" r="-141667" b="-189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362200" y="596646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(0,−1)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200" y="5966460"/>
                  <a:ext cx="8382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2290" r="-13740" b="-189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-86663" y="3985498"/>
                  <a:ext cx="7724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(−1,0)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86663" y="3985498"/>
                  <a:ext cx="77246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479" r="-18182" b="-189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3962400" y="435602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(1,0)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2400" y="4356024"/>
                  <a:ext cx="3048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4167" r="-141667" b="-189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" name="Group 27"/>
            <p:cNvGrpSpPr/>
            <p:nvPr/>
          </p:nvGrpSpPr>
          <p:grpSpPr>
            <a:xfrm>
              <a:off x="294337" y="2297430"/>
              <a:ext cx="4114800" cy="4114800"/>
              <a:chOff x="3276600" y="685800"/>
              <a:chExt cx="5486400" cy="54864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276600" y="685800"/>
                <a:ext cx="5486400" cy="5486400"/>
                <a:chOff x="3276600" y="685800"/>
                <a:chExt cx="5486400" cy="5486400"/>
              </a:xfrm>
            </p:grpSpPr>
            <p:cxnSp>
              <p:nvCxnSpPr>
                <p:cNvPr id="31" name="Straight Arrow Connector 30"/>
                <p:cNvCxnSpPr/>
                <p:nvPr/>
              </p:nvCxnSpPr>
              <p:spPr>
                <a:xfrm flipV="1">
                  <a:off x="3276600" y="3429000"/>
                  <a:ext cx="54864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rot="16200000" flipV="1">
                  <a:off x="3276601" y="3429000"/>
                  <a:ext cx="54864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Oval 29"/>
              <p:cNvSpPr/>
              <p:nvPr/>
            </p:nvSpPr>
            <p:spPr>
              <a:xfrm>
                <a:off x="3870960" y="1280160"/>
                <a:ext cx="4297680" cy="429768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3" name="Content Placeholder 7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077518217"/>
                  </p:ext>
                </p:extLst>
              </p:nvPr>
            </p:nvGraphicFramePr>
            <p:xfrm>
              <a:off x="4648200" y="4343400"/>
              <a:ext cx="4267200" cy="201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</a:tblGrid>
                  <a:tr h="502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latin typeface="Cambria Math"/>
                                      </a:rPr>
                                      <m:t>𝐬𝐢𝐧</m:t>
                                    </m:r>
                                  </m:fName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latin typeface="Cambria Math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latin typeface="Cambria Math"/>
                                      </a:rPr>
                                      <m:t>𝐭𝐚𝐧</m:t>
                                    </m:r>
                                  </m:fName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latin typeface="Cambria Math"/>
                                      </a:rPr>
                                      <m:t>𝐜𝐬𝐜</m:t>
                                    </m:r>
                                  </m:fName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latin typeface="Cambria Math"/>
                                      </a:rPr>
                                      <m:t>𝐬</m:t>
                                    </m:r>
                                    <m:r>
                                      <a:rPr lang="en-US" sz="1800" b="1" i="0" smtClean="0">
                                        <a:latin typeface="Cambria Math"/>
                                      </a:rPr>
                                      <m:t>𝐞𝐜</m:t>
                                    </m:r>
                                  </m:fName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latin typeface="Cambria Math"/>
                                      </a:rPr>
                                      <m:t>𝐜𝐨𝐭</m:t>
                                    </m:r>
                                  </m:fName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/>
                        </a:p>
                      </a:txBody>
                      <a:tcPr anchor="ctr"/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0°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270°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450°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3" name="Content Placeholder 7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077518217"/>
                  </p:ext>
                </p:extLst>
              </p:nvPr>
            </p:nvGraphicFramePr>
            <p:xfrm>
              <a:off x="4648200" y="4343400"/>
              <a:ext cx="4267200" cy="201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</a:tblGrid>
                  <a:tr h="502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1000" t="-1205" r="-600000" b="-2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101000" t="-1205" r="-500000" b="-2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201000" t="-1205" r="-400000" b="-2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301000" t="-1205" r="-300000" b="-2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401000" t="-1205" r="-200000" b="-2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501000" t="-1205" r="-100000" b="-2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601000" t="-1205" b="-297590"/>
                          </a:stretch>
                        </a:blipFill>
                      </a:tcPr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1000" t="-102439" r="-600000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1000" t="-200000" r="-600000" b="-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1000" t="-303659" r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99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Quadrant Angles – Solutions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7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1991801786"/>
                  </p:ext>
                </p:extLst>
              </p:nvPr>
            </p:nvGraphicFramePr>
            <p:xfrm>
              <a:off x="301625" y="1527175"/>
              <a:ext cx="8537578" cy="4721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654"/>
                    <a:gridCol w="1219654"/>
                    <a:gridCol w="1219654"/>
                    <a:gridCol w="1219654"/>
                    <a:gridCol w="1219654"/>
                    <a:gridCol w="1219654"/>
                    <a:gridCol w="1219654"/>
                  </a:tblGrid>
                  <a:tr h="118030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3200" b="1" i="0" smtClean="0">
                                        <a:latin typeface="Cambria Math"/>
                                      </a:rPr>
                                      <m:t>𝐬𝐢𝐧</m:t>
                                    </m:r>
                                  </m:fName>
                                  <m:e>
                                    <m:r>
                                      <a:rPr lang="en-US" sz="32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3200" b="1" i="0" smtClean="0">
                                        <a:latin typeface="Cambria Math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32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3200" b="1" i="0" smtClean="0">
                                        <a:latin typeface="Cambria Math"/>
                                      </a:rPr>
                                      <m:t>𝐭𝐚𝐧</m:t>
                                    </m:r>
                                  </m:fName>
                                  <m:e>
                                    <m:r>
                                      <a:rPr lang="en-US" sz="32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3200" b="1" i="0" smtClean="0">
                                        <a:latin typeface="Cambria Math"/>
                                      </a:rPr>
                                      <m:t>𝐜𝐬𝐜</m:t>
                                    </m:r>
                                  </m:fName>
                                  <m:e>
                                    <m:r>
                                      <a:rPr lang="en-US" sz="32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3200" b="1" i="0" smtClean="0">
                                        <a:latin typeface="Cambria Math"/>
                                      </a:rPr>
                                      <m:t>𝐬</m:t>
                                    </m:r>
                                    <m:r>
                                      <a:rPr lang="en-US" sz="3200" b="1" i="0" smtClean="0">
                                        <a:latin typeface="Cambria Math"/>
                                      </a:rPr>
                                      <m:t>𝐞𝐜</m:t>
                                    </m:r>
                                  </m:fName>
                                  <m:e>
                                    <m:r>
                                      <a:rPr lang="en-US" sz="32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3200" b="1" i="0" smtClean="0">
                                        <a:latin typeface="Cambria Math"/>
                                      </a:rPr>
                                      <m:t>𝐜𝐨𝐭</m:t>
                                    </m:r>
                                  </m:fName>
                                  <m:e>
                                    <m:r>
                                      <a:rPr lang="en-US" sz="3200" b="1" i="1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anchor="ctr"/>
                    </a:tc>
                  </a:tr>
                  <a:tr h="118030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0°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118030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270°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</a:tr>
                  <a:tr h="118030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450°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7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1991801786"/>
                  </p:ext>
                </p:extLst>
              </p:nvPr>
            </p:nvGraphicFramePr>
            <p:xfrm>
              <a:off x="301625" y="1527175"/>
              <a:ext cx="8537578" cy="4721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654"/>
                    <a:gridCol w="1219654"/>
                    <a:gridCol w="1219654"/>
                    <a:gridCol w="1219654"/>
                    <a:gridCol w="1219654"/>
                    <a:gridCol w="1219654"/>
                    <a:gridCol w="1219654"/>
                  </a:tblGrid>
                  <a:tr h="1180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515" r="-600500" b="-2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000" t="-515" r="-500500" b="-2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0000" t="-515" r="-400500" b="-2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98507" t="-515" r="-298507" b="-2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00500" t="-515" r="-200000" b="-2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00500" t="-515" r="-100000" b="-2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0500" t="-515" b="-298969"/>
                          </a:stretch>
                        </a:blipFill>
                      </a:tcPr>
                    </a:tc>
                  </a:tr>
                  <a:tr h="1180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01036" r="-600500" b="-200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000" t="-101036" r="-500500" b="-200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0000" t="-101036" r="-400500" b="-200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98507" t="-101036" r="-298507" b="-200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00500" t="-101036" r="-100000" b="-200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1180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00000" r="-600500" b="-99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000" t="-200000" r="-500500" b="-99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0000" t="-200000" r="-400500" b="-99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00500" t="-200000" r="-200000" b="-99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0500" t="-200000" b="-99485"/>
                          </a:stretch>
                        </a:blipFill>
                      </a:tcPr>
                    </a:tc>
                  </a:tr>
                  <a:tr h="1180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301554" r="-600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000" t="-301554" r="-500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0000" t="-301554" r="-400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00500" t="-301554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UND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0500" t="-30155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918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732974"/>
          </a:xfrm>
        </p:spPr>
        <p:txBody>
          <a:bodyPr/>
          <a:lstStyle/>
          <a:p>
            <a:pPr algn="ctr"/>
            <a:r>
              <a:rPr lang="en-US" sz="3200" dirty="0" smtClean="0"/>
              <a:t>Positive Angle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791330" y="1447800"/>
            <a:ext cx="4041775" cy="731520"/>
          </a:xfrm>
        </p:spPr>
        <p:txBody>
          <a:bodyPr/>
          <a:lstStyle/>
          <a:p>
            <a:pPr algn="ctr"/>
            <a:r>
              <a:rPr lang="en-US" sz="3200" dirty="0" smtClean="0"/>
              <a:t>Negative Angle</a:t>
            </a:r>
            <a:endParaRPr lang="en-US" sz="3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Angle Measure</a:t>
            </a:r>
            <a:endParaRPr lang="en-US" sz="4400" dirty="0"/>
          </a:p>
        </p:txBody>
      </p:sp>
      <p:pic>
        <p:nvPicPr>
          <p:cNvPr id="2052" name="Picture 4" descr="C:\Users\Amanda\AppData\Local\Microsoft\Windows\Temporary Internet Files\Content.IE5\E59NC512\standard[1].gif"/>
          <p:cNvPicPr>
            <a:picLocks noGrp="1" noChangeAspect="1" noChangeArrowheads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0217" b="49545"/>
          <a:stretch/>
        </p:blipFill>
        <p:spPr bwMode="auto">
          <a:xfrm>
            <a:off x="853569" y="2362200"/>
            <a:ext cx="3346416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manda\AppData\Local\Microsoft\Windows\Temporary Internet Files\Content.IE5\E59NC512\standard[1].gif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21" t="-291" b="48657"/>
          <a:stretch/>
        </p:blipFill>
        <p:spPr bwMode="auto">
          <a:xfrm>
            <a:off x="5053554" y="2362200"/>
            <a:ext cx="3236876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14400" y="5715000"/>
            <a:ext cx="3200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Counterclockwise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5715000"/>
            <a:ext cx="3200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Clockwise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6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76200"/>
            <a:ext cx="859155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Trigonometric Functions</a:t>
            </a:r>
            <a:endParaRPr lang="en-US" sz="6000" dirty="0"/>
          </a:p>
        </p:txBody>
      </p:sp>
      <p:pic>
        <p:nvPicPr>
          <p:cNvPr id="14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79040"/>
            <a:ext cx="3886200" cy="3540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4615814" y="2209800"/>
                <a:ext cx="4375785" cy="4343400"/>
              </a:xfrm>
              <a:prstGeom prst="rect">
                <a:avLst/>
              </a:prstGeom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𝑠𝑖𝑛𝑒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𝑜𝑝𝑝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h𝑦𝑝</m:t>
                        </m:r>
                      </m:den>
                    </m:f>
                  </m:oMath>
                </a14:m>
                <a:endParaRPr lang="en-US" sz="240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𝑐𝑜𝑠𝑖𝑛𝑒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𝑎𝑑𝑗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h𝑦𝑝</m:t>
                        </m:r>
                      </m:den>
                    </m:f>
                  </m:oMath>
                </a14:m>
                <a:endParaRPr lang="en-US" sz="240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𝑡𝑎𝑛𝑔𝑒𝑛𝑡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𝑜𝑝𝑝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𝑎𝑑𝑗</m:t>
                        </m:r>
                      </m:den>
                    </m:f>
                  </m:oMath>
                </a14:m>
                <a:endParaRPr lang="en-US" sz="2400" i="1" dirty="0"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𝑐𝑜𝑠𝑒𝑐𝑎𝑛𝑡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csc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h𝑦𝑝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𝑜𝑝𝑝</m:t>
                        </m:r>
                      </m:den>
                    </m:f>
                  </m:oMath>
                </a14:m>
                <a:endParaRPr lang="en-US" sz="240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𝑠𝑒𝑐𝑎𝑛𝑡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s</m:t>
                        </m:r>
                        <m:r>
                          <a:rPr lang="en-US" sz="2400" i="1">
                            <a:latin typeface="Cambria Math"/>
                          </a:rPr>
                          <m:t>𝑒𝑐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h𝑦𝑝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𝑎𝑑𝑗</m:t>
                        </m:r>
                      </m:den>
                    </m:f>
                  </m:oMath>
                </a14:m>
                <a:endParaRPr lang="en-US" sz="240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𝑐𝑜𝑡𝑎𝑛𝑔𝑒𝑛𝑡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𝑎𝑑𝑗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𝑜𝑝𝑝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4615814" y="2209800"/>
                <a:ext cx="4375785" cy="4343400"/>
              </a:xfrm>
              <a:prstGeom prst="rect">
                <a:avLst/>
              </a:prstGeom>
              <a:blipFill rotWithShape="1">
                <a:blip r:embed="rId4"/>
                <a:stretch>
                  <a:fillRect l="-6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52400" y="1524000"/>
            <a:ext cx="4248150" cy="50958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Reference Triangle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Placeholder 10"/>
              <p:cNvSpPr>
                <a:spLocks noGrp="1"/>
              </p:cNvSpPr>
              <p:nvPr>
                <p:ph type="body" sz="half" idx="4294967295"/>
              </p:nvPr>
            </p:nvSpPr>
            <p:spPr>
              <a:xfrm>
                <a:off x="4615815" y="1447800"/>
                <a:ext cx="4248150" cy="81743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>
                <a:noAutofit/>
              </a:bodyPr>
              <a:lstStyle/>
              <a:p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𝜽</m:t>
                    </m:r>
                  </m:oMath>
                </a14:m>
                <a:r>
                  <a:rPr lang="en-US" sz="2000" dirty="0" smtClean="0"/>
                  <a:t> be an acute angle in the right triangle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en-US" sz="2000" dirty="0" smtClean="0"/>
                  <a:t>. Then,</a:t>
                </a:r>
                <a:endParaRPr lang="en-US" sz="2000" dirty="0"/>
              </a:p>
            </p:txBody>
          </p:sp>
        </mc:Choice>
        <mc:Fallback xmlns="">
          <p:sp>
            <p:nvSpPr>
              <p:cNvPr id="11" name="Tex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4615815" y="1447800"/>
                <a:ext cx="4248150" cy="817435"/>
              </a:xfrm>
              <a:prstGeom prst="rect">
                <a:avLst/>
              </a:prstGeom>
              <a:blipFill rotWithShape="1">
                <a:blip r:embed="rId5"/>
                <a:stretch>
                  <a:fillRect l="-286" t="-367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34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Trig Functions of General Angles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045954" y="1485900"/>
                <a:ext cx="3090672" cy="4953000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3500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sz="3500" b="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/>
                          </a:rPr>
                          <m:t>csc</m:t>
                        </m:r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/>
                          </a:rPr>
                          <m:t>𝑟</m:t>
                        </m:r>
                      </m:num>
                      <m:den>
                        <m:r>
                          <a:rPr lang="en-US" sz="35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sz="3500" b="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500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sz="3500" b="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/>
                          </a:rPr>
                          <m:t>𝑟</m:t>
                        </m:r>
                      </m:num>
                      <m:den>
                        <m:r>
                          <a:rPr lang="en-US" sz="35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350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35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3500" b="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5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045954" y="1485900"/>
                <a:ext cx="3090672" cy="495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7" name="Picture 5" descr="C:\Users\Amanda\AppData\Local\Microsoft\Windows\Temporary Internet Files\Content.IE5\E59NC512\Unit_Circle_Right_Triangle_Connecti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719748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96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C:\Users\Amanda\AppData\Local\Microsoft\Windows\Temporary Internet Files\Content.IE5\E59NC512\standard[1].gif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0217" b="49545"/>
          <a:stretch/>
        </p:blipFill>
        <p:spPr bwMode="auto">
          <a:xfrm flipV="1">
            <a:off x="79210" y="1295400"/>
            <a:ext cx="449279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Exercises: #1 – #4 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Content Placeholder 12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60664991"/>
                  </p:ext>
                </p:extLst>
              </p:nvPr>
            </p:nvGraphicFramePr>
            <p:xfrm>
              <a:off x="3886200" y="4506214"/>
              <a:ext cx="5029200" cy="2123186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2895600"/>
                    <a:gridCol w="2133600"/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0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  <m:r>
                                      <m:rPr>
                                        <m:nor/>
                                      </m:rPr>
                                      <a:rPr lang="en-US" sz="2000" dirty="0"/>
                                      <m:t> 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800" b="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csc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0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  <m:r>
                                      <m:rPr>
                                        <m:nor/>
                                      </m:rPr>
                                      <a:rPr lang="en-US" sz="2000" dirty="0"/>
                                      <m:t> 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800" b="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sec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=−1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=−1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Content Placeholder 12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60664991"/>
                  </p:ext>
                </p:extLst>
              </p:nvPr>
            </p:nvGraphicFramePr>
            <p:xfrm>
              <a:off x="3886200" y="4506214"/>
              <a:ext cx="5029200" cy="2123186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2895600"/>
                    <a:gridCol w="2133600"/>
                  </a:tblGrid>
                  <a:tr h="745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11" r="-73684" b="-18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36000" b="-186066"/>
                          </a:stretch>
                        </a:blipFill>
                      </a:tcPr>
                    </a:tc>
                  </a:tr>
                  <a:tr h="7698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11" t="-96063" r="-73684" b="-787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36000" t="-96063" b="-78740"/>
                          </a:stretch>
                        </a:blipFill>
                      </a:tcPr>
                    </a:tc>
                  </a:tr>
                  <a:tr h="608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11" t="-249000" r="-7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36000" t="-249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2862" y="3528202"/>
                <a:ext cx="440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862" y="3528202"/>
                <a:ext cx="44057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 flipV="1">
            <a:off x="2648632" y="3997796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31512" y="3988884"/>
                <a:ext cx="1097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(1,−1)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512" y="3988884"/>
                <a:ext cx="109760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 flipH="1" flipV="1">
            <a:off x="4648200" y="1371600"/>
            <a:ext cx="4114800" cy="2926080"/>
            <a:chOff x="4800600" y="1371600"/>
            <a:chExt cx="4114800" cy="2926080"/>
          </a:xfrm>
        </p:grpSpPr>
        <p:sp>
          <p:nvSpPr>
            <p:cNvPr id="14" name="Right Triangle 13"/>
            <p:cNvSpPr/>
            <p:nvPr/>
          </p:nvSpPr>
          <p:spPr>
            <a:xfrm>
              <a:off x="5105400" y="1630680"/>
              <a:ext cx="1905000" cy="1905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800600" y="3537466"/>
              <a:ext cx="4114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5547360" y="2834640"/>
              <a:ext cx="29260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10400" y="173349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733490"/>
                <a:ext cx="83820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305800" y="2634585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2634585"/>
                <a:ext cx="83820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95800" y="2133600"/>
                <a:ext cx="2133600" cy="221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1+1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𝒄</m:t>
                      </m:r>
                      <m:r>
                        <m:rPr>
                          <m:aln/>
                        </m:rPr>
                        <a:rPr lang="en-US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133600"/>
                <a:ext cx="2133600" cy="221881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58000" y="2992598"/>
                <a:ext cx="83820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92598"/>
                <a:ext cx="838200" cy="43640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6629400" y="33528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81800" y="2129135"/>
                <a:ext cx="440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129135"/>
                <a:ext cx="44057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" y="697468"/>
                <a:ext cx="65900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u="sng" dirty="0" smtClean="0"/>
                  <a:t>Directions:</a:t>
                </a:r>
                <a:r>
                  <a:rPr lang="en-US" sz="2000" dirty="0" smtClean="0"/>
                  <a:t> Evaluate the six trigonometric functions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97468"/>
                <a:ext cx="6590071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648" t="-9091" r="-740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53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1752" y="1524000"/>
                <a:ext cx="8537448" cy="732974"/>
              </a:xfrm>
            </p:spPr>
            <p:txBody>
              <a:bodyPr/>
              <a:lstStyle/>
              <a:p>
                <a:r>
                  <a:rPr lang="en-US" sz="2400" u="sng" dirty="0" smtClean="0"/>
                  <a:t>Directions:</a:t>
                </a:r>
                <a:r>
                  <a:rPr lang="en-US" sz="2400" dirty="0" smtClean="0"/>
                  <a:t> Point P is on the terminal side of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𝜽</m:t>
                    </m:r>
                  </m:oMath>
                </a14:m>
                <a:r>
                  <a:rPr lang="en-US" sz="2400" dirty="0" smtClean="0"/>
                  <a:t>. Evaluate the six trigonometric functions of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𝜽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1752" y="1524000"/>
                <a:ext cx="8537448" cy="73297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301752" y="2362308"/>
                <a:ext cx="4041648" cy="392747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</m:t>
                    </m:r>
                    <m:r>
                      <a:rPr lang="en-US" b="0" i="1" smtClean="0">
                        <a:latin typeface="Cambria Math"/>
                      </a:rPr>
                      <m:t> (3, 4)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301752" y="2362308"/>
                <a:ext cx="4041648" cy="3927479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2362200"/>
                <a:ext cx="4038600" cy="393137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/>
                      </a:rPr>
                      <m:t>P</m:t>
                    </m:r>
                    <m:r>
                      <a:rPr lang="en-US" i="1">
                        <a:latin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 0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2362200"/>
                <a:ext cx="4038600" cy="3931375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Exercises: #5 – #10 </a:t>
            </a:r>
            <a:endParaRPr lang="en-US" sz="4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04800" y="2971800"/>
            <a:ext cx="4114800" cy="3276600"/>
            <a:chOff x="304800" y="2971800"/>
            <a:chExt cx="4114800" cy="2926080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304800" y="5137666"/>
              <a:ext cx="4114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H="1">
              <a:off x="899161" y="4434840"/>
              <a:ext cx="29260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flipV="1">
            <a:off x="2362200" y="3581400"/>
            <a:ext cx="1386840" cy="18157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49040" y="3581400"/>
            <a:ext cx="0" cy="18157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flipV="1">
            <a:off x="3657600" y="348996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34769" y="3120628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(3, 4)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769" y="3120628"/>
                <a:ext cx="776175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514600" y="4953000"/>
                <a:ext cx="440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953000"/>
                <a:ext cx="44057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57600" y="4297680"/>
                <a:ext cx="579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297680"/>
                <a:ext cx="57912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855649" y="5414665"/>
                <a:ext cx="579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49" y="5414665"/>
                <a:ext cx="57912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" y="2895600"/>
                <a:ext cx="2286000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sz="20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0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9</m:t>
                      </m:r>
                      <m:r>
                        <a:rPr lang="en-US" sz="2000" b="0" i="1" smtClean="0">
                          <a:latin typeface="Cambria Math"/>
                        </a:rPr>
                        <m:t>+16</m:t>
                      </m:r>
                      <m:r>
                        <m:rPr>
                          <m:aln/>
                        </m:rP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2000" b="0" i="0" smtClean="0">
                          <a:latin typeface="Cambria Math"/>
                        </a:rPr>
                        <m:t>25</m:t>
                      </m:r>
                      <m:r>
                        <m:rPr>
                          <m:aln/>
                        </m:rP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𝒄</m:t>
                      </m:r>
                      <m:r>
                        <m:rPr>
                          <m:aln/>
                        </m:rPr>
                        <a:rPr lang="en-US" sz="20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895600"/>
                <a:ext cx="2286000" cy="24006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38400" y="41148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114800"/>
                <a:ext cx="83820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1981200" y="4483115"/>
            <a:ext cx="731562" cy="5429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4800600" y="2819400"/>
            <a:ext cx="2362200" cy="1902768"/>
            <a:chOff x="304800" y="2971800"/>
            <a:chExt cx="4114800" cy="2926080"/>
          </a:xfrm>
        </p:grpSpPr>
        <p:cxnSp>
          <p:nvCxnSpPr>
            <p:cNvPr id="42" name="Straight Arrow Connector 41"/>
            <p:cNvCxnSpPr/>
            <p:nvPr/>
          </p:nvCxnSpPr>
          <p:spPr>
            <a:xfrm flipH="1">
              <a:off x="304800" y="5137666"/>
              <a:ext cx="4114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6200000" flipH="1">
              <a:off x="1761941" y="4434840"/>
              <a:ext cx="29260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724400" y="3819436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(−2, 0)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819436"/>
                <a:ext cx="949299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 flipV="1">
            <a:off x="5288280" y="4227817"/>
            <a:ext cx="11887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flipV="1">
            <a:off x="5151120" y="415828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239000" y="2667000"/>
                <a:ext cx="14478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</m:oMath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667000"/>
                <a:ext cx="1447800" cy="138499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0" name="Content Placeholder 1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67619876"/>
                  </p:ext>
                </p:extLst>
              </p:nvPr>
            </p:nvGraphicFramePr>
            <p:xfrm>
              <a:off x="4495800" y="4910919"/>
              <a:ext cx="4419600" cy="1718481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2124808"/>
                    <a:gridCol w="2294792"/>
                  </a:tblGrid>
                  <a:tr h="5728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den>
                                </m:f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600" b="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/>
                                    </a:rPr>
                                    <m:t>csc</m:t>
                                  </m:r>
                                </m:fName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600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0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1600" i="0" dirty="0" smtClean="0"/>
                            <a:t> UND</a:t>
                          </a:r>
                          <a:endParaRPr lang="en-US" sz="1600" i="0" dirty="0"/>
                        </a:p>
                      </a:txBody>
                      <a:tcPr anchor="ctr"/>
                    </a:tc>
                  </a:tr>
                  <a:tr h="57282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den>
                                </m:f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600" b="0" i="1" dirty="0" smtClean="0">
                                    <a:latin typeface="Cambria Math"/>
                                  </a:rPr>
                                  <m:t>=−1</m:t>
                                </m:r>
                              </m:oMath>
                            </m:oMathPara>
                          </a14:m>
                          <a:endParaRPr lang="en-US" sz="1600" b="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sec</m:t>
                                    </m:r>
                                  </m:fName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=−1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</a:tr>
                  <a:tr h="5728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den>
                                </m:f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600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0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1600" b="1" dirty="0" smtClean="0"/>
                            <a:t> UND</a:t>
                          </a:r>
                          <a:endParaRPr lang="en-US" sz="1600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0" name="Content Placeholder 1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67619876"/>
                  </p:ext>
                </p:extLst>
              </p:nvPr>
            </p:nvGraphicFramePr>
            <p:xfrm>
              <a:off x="4495800" y="4910919"/>
              <a:ext cx="4419600" cy="1718481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2124808"/>
                    <a:gridCol w="2294792"/>
                  </a:tblGrid>
                  <a:tr h="5728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13"/>
                          <a:stretch>
                            <a:fillRect l="-287" t="-1064" r="-10773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13"/>
                          <a:stretch>
                            <a:fillRect l="-93085" t="-1064" b="-200000"/>
                          </a:stretch>
                        </a:blipFill>
                      </a:tcPr>
                    </a:tc>
                  </a:tr>
                  <a:tr h="5728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13"/>
                          <a:stretch>
                            <a:fillRect l="-287" t="-101064" r="-10773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13"/>
                          <a:stretch>
                            <a:fillRect l="-93085" t="-101064" b="-100000"/>
                          </a:stretch>
                        </a:blipFill>
                      </a:tcPr>
                    </a:tc>
                  </a:tr>
                  <a:tr h="5728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13"/>
                          <a:stretch>
                            <a:fillRect l="-287" t="-201064" r="-1077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13"/>
                          <a:stretch>
                            <a:fillRect l="-93085" t="-20106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801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/>
      <p:bldP spid="30" grpId="0"/>
      <p:bldP spid="31" grpId="0"/>
      <p:bldP spid="32" grpId="0"/>
      <p:bldP spid="33" grpId="0"/>
      <p:bldP spid="34" grpId="0"/>
      <p:bldP spid="45" grpId="0"/>
      <p:bldP spid="44" grpId="0" animBg="1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342900" y="3127375"/>
            <a:ext cx="9829800" cy="1673225"/>
          </a:xfrm>
        </p:spPr>
        <p:txBody>
          <a:bodyPr>
            <a:noAutofit/>
          </a:bodyPr>
          <a:lstStyle/>
          <a:p>
            <a:r>
              <a:rPr lang="en-US" sz="7200" dirty="0" smtClean="0"/>
              <a:t>P. 365: #1 – #10 </a:t>
            </a:r>
            <a:endParaRPr lang="en-US" sz="7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HOMEWORK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146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Amanda\AppData\Local\Microsoft\Windows\Temporary Internet Files\Content.IE5\E59NC512\standard[1].gif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21" t="-291" b="48657"/>
          <a:stretch/>
        </p:blipFill>
        <p:spPr bwMode="auto">
          <a:xfrm flipV="1">
            <a:off x="76200" y="1143000"/>
            <a:ext cx="449569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9248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Exit Slip 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Content Placeholder 12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66793427"/>
                  </p:ext>
                </p:extLst>
              </p:nvPr>
            </p:nvGraphicFramePr>
            <p:xfrm>
              <a:off x="4343400" y="4400720"/>
              <a:ext cx="4572000" cy="219456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228600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2000" i="1" smtClean="0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 dirty="0"/>
                                      <m:t>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csc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 i="1" smtClean="0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 dirty="0"/>
                                      <m:t>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sec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Content Placeholder 12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66793427"/>
                  </p:ext>
                </p:extLst>
              </p:nvPr>
            </p:nvGraphicFramePr>
            <p:xfrm>
              <a:off x="4343400" y="4400720"/>
              <a:ext cx="4572000" cy="219456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228600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67" t="-833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267" t="-833" b="-200000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67" t="-100833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267" t="-100833" b="-100000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67" t="-200833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267" t="-200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67000" y="2433935"/>
                <a:ext cx="440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433935"/>
                <a:ext cx="44057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 flipV="1">
            <a:off x="1722120" y="274320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2895600"/>
                <a:ext cx="1225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(−5, 12)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95600"/>
                <a:ext cx="122584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4670323" y="1264920"/>
            <a:ext cx="4114800" cy="2926080"/>
            <a:chOff x="4800600" y="1371600"/>
            <a:chExt cx="4114800" cy="2926080"/>
          </a:xfrm>
        </p:grpSpPr>
        <p:sp>
          <p:nvSpPr>
            <p:cNvPr id="14" name="Right Triangle 13"/>
            <p:cNvSpPr/>
            <p:nvPr/>
          </p:nvSpPr>
          <p:spPr>
            <a:xfrm>
              <a:off x="5105400" y="1630680"/>
              <a:ext cx="1905000" cy="1905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800600" y="3537466"/>
              <a:ext cx="4114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5547360" y="2834640"/>
              <a:ext cx="29260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43400" y="2276445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76445"/>
                <a:ext cx="83820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1600" y="342900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83820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94871" y="1286387"/>
                <a:ext cx="213360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144+25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169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𝒄</m:t>
                      </m:r>
                      <m:r>
                        <m:rPr>
                          <m:aln/>
                        </m:rPr>
                        <a:rPr lang="en-US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𝟏𝟑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871" y="1286387"/>
                <a:ext cx="2133600" cy="21698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38800" y="211449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114490"/>
                <a:ext cx="838200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H="1" flipV="1">
            <a:off x="6265030" y="2433935"/>
            <a:ext cx="1812170" cy="7371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65030" y="3043535"/>
                <a:ext cx="440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030" y="3043535"/>
                <a:ext cx="44057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4800" y="697468"/>
                <a:ext cx="65900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u="sng" dirty="0" smtClean="0"/>
                  <a:t>Directions:</a:t>
                </a:r>
                <a:r>
                  <a:rPr lang="en-US" sz="2000" dirty="0" smtClean="0"/>
                  <a:t> Evaluate the six trigonometric functions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97468"/>
                <a:ext cx="6590071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648" t="-9091" r="-740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9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2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801</TotalTime>
  <Words>1568</Words>
  <Application>Microsoft Office PowerPoint</Application>
  <PresentationFormat>On-screen Show (4:3)</PresentationFormat>
  <Paragraphs>320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Civic</vt:lpstr>
      <vt:lpstr>The Circular Functions (The Unit Circle)</vt:lpstr>
      <vt:lpstr>Angle and Angle Measurements</vt:lpstr>
      <vt:lpstr>Angle Measure</vt:lpstr>
      <vt:lpstr>Trigonometric Functions</vt:lpstr>
      <vt:lpstr>Trig Functions of General Angles</vt:lpstr>
      <vt:lpstr>Exercises: #1 – #4 </vt:lpstr>
      <vt:lpstr>Exercises: #5 – #10 </vt:lpstr>
      <vt:lpstr>HOMEWORK</vt:lpstr>
      <vt:lpstr>Exit Slip </vt:lpstr>
      <vt:lpstr>The Circular Functions (The Unit Circle)</vt:lpstr>
      <vt:lpstr>Coterminal Angles</vt:lpstr>
      <vt:lpstr>Reference Angles</vt:lpstr>
      <vt:lpstr>The Circular Functions (The Unit Circle)</vt:lpstr>
      <vt:lpstr>Warm up: Calculator Experiment</vt:lpstr>
      <vt:lpstr>Quadrants with Positive Functions</vt:lpstr>
      <vt:lpstr>Two Helpful Hints to Remember Quadrants with Positive Functions</vt:lpstr>
      <vt:lpstr>Example (Exercises #11 – #14)</vt:lpstr>
      <vt:lpstr>Example 2 (Exercises #15-#20)</vt:lpstr>
      <vt:lpstr>Two Special Triangles</vt:lpstr>
      <vt:lpstr>Trigonometric Functions</vt:lpstr>
      <vt:lpstr>Reference Angles</vt:lpstr>
      <vt:lpstr>Trigonometric Ratio worksheet</vt:lpstr>
      <vt:lpstr>Example 3 (Exercises #31 – #42)</vt:lpstr>
      <vt:lpstr>HOMEWORK</vt:lpstr>
      <vt:lpstr>The Circular Functions (The Unit Circle)</vt:lpstr>
      <vt:lpstr>Quadrant Angles</vt:lpstr>
      <vt:lpstr>Quadrant Angles – Solutions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Circular Functions (The Unit Circle)</dc:title>
  <dc:creator>Amanda</dc:creator>
  <cp:lastModifiedBy>Amanda</cp:lastModifiedBy>
  <cp:revision>58</cp:revision>
  <dcterms:created xsi:type="dcterms:W3CDTF">2015-02-23T00:24:39Z</dcterms:created>
  <dcterms:modified xsi:type="dcterms:W3CDTF">2015-02-27T03:40:48Z</dcterms:modified>
</cp:coreProperties>
</file>