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6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72" r:id="rId12"/>
    <p:sldId id="269" r:id="rId13"/>
    <p:sldId id="270" r:id="rId14"/>
    <p:sldId id="271" r:id="rId15"/>
    <p:sldId id="273" r:id="rId16"/>
    <p:sldId id="274" r:id="rId17"/>
    <p:sldId id="275" r:id="rId18"/>
    <p:sldId id="277" r:id="rId19"/>
    <p:sldId id="25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3" autoAdjust="0"/>
  </p:normalViewPr>
  <p:slideViewPr>
    <p:cSldViewPr>
      <p:cViewPr>
        <p:scale>
          <a:sx n="66" d="100"/>
          <a:sy n="66" d="100"/>
        </p:scale>
        <p:origin x="-86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69A47-58A3-49F4-8D9B-62BB7218D848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B4091-FB17-4ABC-90E0-90509240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02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9158619-0318-4805-A905-4E1DD6357C1B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8BB1560A-1011-4597-B7F7-C677FF00555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8619-0318-4805-A905-4E1DD6357C1B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560A-1011-4597-B7F7-C677FF005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8619-0318-4805-A905-4E1DD6357C1B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560A-1011-4597-B7F7-C677FF005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8619-0318-4805-A905-4E1DD6357C1B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560A-1011-4597-B7F7-C677FF005551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9158619-0318-4805-A905-4E1DD6357C1B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560A-1011-4597-B7F7-C677FF00555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8619-0318-4805-A905-4E1DD6357C1B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560A-1011-4597-B7F7-C677FF00555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8619-0318-4805-A905-4E1DD6357C1B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560A-1011-4597-B7F7-C677FF00555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158619-0318-4805-A905-4E1DD6357C1B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560A-1011-4597-B7F7-C677FF00555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8619-0318-4805-A905-4E1DD6357C1B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560A-1011-4597-B7F7-C677FF005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9158619-0318-4805-A905-4E1DD6357C1B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560A-1011-4597-B7F7-C677FF00555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9158619-0318-4805-A905-4E1DD6357C1B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560A-1011-4597-B7F7-C677FF00555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D9158619-0318-4805-A905-4E1DD6357C1B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8BB1560A-1011-4597-B7F7-C677FF0055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0.png"/><Relationship Id="rId10" Type="http://schemas.openxmlformats.org/officeDocument/2006/relationships/image" Target="../media/image51.png"/><Relationship Id="rId4" Type="http://schemas.openxmlformats.org/officeDocument/2006/relationships/image" Target="../media/image39.pn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1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Warm – Up: 2/4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4000" dirty="0" smtClean="0"/>
                  <a:t>Convert from radians to degrees.</a:t>
                </a:r>
                <a:endParaRPr lang="en-US" sz="4000" dirty="0"/>
              </a:p>
              <a:p>
                <a:pPr marL="971550" lvl="1" indent="-457200">
                  <a:buFont typeface="+mj-lt"/>
                  <a:buAutoNum type="arabicPeriod"/>
                </a:pPr>
                <a:r>
                  <a:rPr lang="en-US" sz="4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000" b="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/>
              </a:p>
              <a:p>
                <a:pPr marL="971550" lvl="1" indent="-457200">
                  <a:buFont typeface="+mj-lt"/>
                  <a:buAutoNum type="arabicPeriod"/>
                </a:pPr>
                <a:r>
                  <a:rPr lang="en-US" sz="4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>
                            <a:latin typeface="Cambria Math"/>
                          </a:rPr>
                          <m:t>7</m:t>
                        </m:r>
                        <m:r>
                          <a:rPr lang="en-US" sz="4000" b="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000" b="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4000" dirty="0" smtClean="0"/>
              </a:p>
              <a:p>
                <a:pPr marL="514350" lvl="1" indent="0">
                  <a:buNone/>
                </a:pPr>
                <a:endParaRPr lang="en-US" sz="4000" dirty="0" smtClean="0"/>
              </a:p>
              <a:p>
                <a:pPr marL="114300" indent="0">
                  <a:buNone/>
                </a:pPr>
                <a:r>
                  <a:rPr lang="en-US" sz="4000" dirty="0" smtClean="0"/>
                  <a:t>Convert from degrees to radians.</a:t>
                </a:r>
                <a:endParaRPr lang="en-US" sz="4000" dirty="0"/>
              </a:p>
              <a:p>
                <a:pPr marL="971550" lvl="1" indent="-457200">
                  <a:buFont typeface="+mj-lt"/>
                  <a:buAutoNum type="arabicPeriod"/>
                </a:pPr>
                <a:r>
                  <a:rPr lang="en-US" sz="4000" dirty="0" smtClean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27°</m:t>
                    </m:r>
                  </m:oMath>
                </a14:m>
                <a:endParaRPr lang="en-US" sz="4000" dirty="0"/>
              </a:p>
              <a:p>
                <a:pPr marL="971550" lvl="1" indent="-457200">
                  <a:buFont typeface="+mj-lt"/>
                  <a:buAutoNum type="arabicPeriod"/>
                </a:pPr>
                <a:r>
                  <a:rPr lang="en-US" sz="4000" dirty="0" smtClean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134°</m:t>
                    </m:r>
                  </m:oMath>
                </a14:m>
                <a:endParaRPr lang="en-US" sz="4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2482" t="-3457"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17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– Due: 2/5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 smtClean="0"/>
              <a:t>P</a:t>
            </a:r>
            <a:r>
              <a:rPr lang="en-US" sz="7200" dirty="0"/>
              <a:t>. 352 – 353: </a:t>
            </a:r>
            <a:endParaRPr lang="en-US" sz="7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6600" dirty="0" smtClean="0"/>
              <a:t>#1, 5 and 8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6600" b="1" u="sng" dirty="0"/>
          </a:p>
        </p:txBody>
      </p:sp>
    </p:spTree>
    <p:extLst>
      <p:ext uri="{BB962C8B-B14F-4D97-AF65-F5344CB8AC3E}">
        <p14:creationId xmlns:p14="http://schemas.microsoft.com/office/powerpoint/2010/main" val="227726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Warm – Up: 2/5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Find secant, cosecant and tangent of the triangle below.</a:t>
            </a:r>
            <a:endParaRPr lang="en-US" sz="4000" dirty="0"/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554481" y="2834629"/>
            <a:ext cx="6035039" cy="3894075"/>
            <a:chOff x="-157842" y="2834629"/>
            <a:chExt cx="4501242" cy="2887408"/>
          </a:xfrm>
        </p:grpSpPr>
        <p:sp>
          <p:nvSpPr>
            <p:cNvPr id="4" name="Right Triangle 3"/>
            <p:cNvSpPr/>
            <p:nvPr/>
          </p:nvSpPr>
          <p:spPr>
            <a:xfrm>
              <a:off x="533400" y="2834629"/>
              <a:ext cx="3810000" cy="2438400"/>
            </a:xfrm>
            <a:prstGeom prst="rtTriangl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352800" y="4921435"/>
                  <a:ext cx="685800" cy="3879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2800" y="4921435"/>
                  <a:ext cx="685800" cy="38796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427575" y="3759594"/>
                  <a:ext cx="914400" cy="4336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17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7575" y="3759594"/>
                  <a:ext cx="914400" cy="43360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-157842" y="3976395"/>
                  <a:ext cx="914400" cy="4336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8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57842" y="3976395"/>
                  <a:ext cx="914400" cy="43360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533400" y="5044429"/>
              <a:ext cx="223157" cy="22860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714500" y="5288434"/>
                  <a:ext cx="914400" cy="4336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15</m:t>
                        </m:r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4500" y="5288434"/>
                  <a:ext cx="914400" cy="43360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1644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Homework: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What questions do you have?</a:t>
            </a:r>
          </a:p>
          <a:p>
            <a:pPr marL="514350" indent="-514350">
              <a:buFont typeface="+mj-lt"/>
              <a:buAutoNum type="arabicPeriod"/>
            </a:pPr>
            <a:endParaRPr lang="en-US" sz="4000" dirty="0"/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What problems are you unsure of?</a:t>
            </a:r>
          </a:p>
          <a:p>
            <a:pPr marL="514350" indent="-514350">
              <a:buFont typeface="+mj-lt"/>
              <a:buAutoNum type="arabicPeriod"/>
            </a:pPr>
            <a:endParaRPr lang="en-US" sz="4000" dirty="0"/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What don’t you understand?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5999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Section 4.2 – Day 2</a:t>
            </a:r>
            <a:endParaRPr lang="en-US" sz="32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/>
              <a:t>Trigonometric Functions of Acute Angles</a:t>
            </a:r>
          </a:p>
        </p:txBody>
      </p:sp>
    </p:spTree>
    <p:extLst>
      <p:ext uri="{BB962C8B-B14F-4D97-AF65-F5344CB8AC3E}">
        <p14:creationId xmlns:p14="http://schemas.microsoft.com/office/powerpoint/2010/main" val="10015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-76200"/>
            <a:ext cx="8591550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Trigonometric Functions</a:t>
            </a:r>
            <a:endParaRPr lang="en-US" sz="6000" dirty="0"/>
          </a:p>
        </p:txBody>
      </p:sp>
      <p:pic>
        <p:nvPicPr>
          <p:cNvPr id="14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0760"/>
            <a:ext cx="4114800" cy="3749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615814" y="1905000"/>
                <a:ext cx="4375785" cy="4800600"/>
              </a:xfrm>
              <a:ln>
                <a:solidFill>
                  <a:schemeClr val="accent1"/>
                </a:solidFill>
              </a:ln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𝑠𝑖𝑛𝑒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𝜃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𝑜𝑝𝑝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h𝑦𝑝</m:t>
                        </m:r>
                      </m:den>
                    </m:f>
                  </m:oMath>
                </a14:m>
                <a:endParaRPr lang="en-US" sz="2400" dirty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𝑐𝑜𝑠𝑖𝑛𝑒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𝜃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𝑎𝑑𝑗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h𝑦𝑝</m:t>
                        </m:r>
                      </m:den>
                    </m:f>
                  </m:oMath>
                </a14:m>
                <a:endParaRPr lang="en-US" sz="2400" dirty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𝑡𝑎𝑛𝑔𝑒𝑛𝑡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𝜃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𝑜𝑝𝑝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𝑎𝑑𝑗</m:t>
                        </m:r>
                      </m:den>
                    </m:f>
                  </m:oMath>
                </a14:m>
                <a:endParaRPr lang="en-US" sz="2400" i="1" dirty="0">
                  <a:latin typeface="Cambria Math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𝑐𝑜𝑠𝑒𝑐𝑎𝑛𝑡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𝜃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csc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h𝑦𝑝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𝑜𝑝𝑝</m:t>
                        </m:r>
                      </m:den>
                    </m:f>
                  </m:oMath>
                </a14:m>
                <a:endParaRPr lang="en-US" sz="2400" dirty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𝑠𝑒𝑐𝑎𝑛𝑡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𝜃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s</m:t>
                        </m:r>
                        <m:r>
                          <a:rPr lang="en-US" sz="2400" i="1">
                            <a:latin typeface="Cambria Math"/>
                          </a:rPr>
                          <m:t>𝑒𝑐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h𝑦𝑝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𝑎𝑑𝑗</m:t>
                        </m:r>
                      </m:den>
                    </m:f>
                  </m:oMath>
                </a14:m>
                <a:endParaRPr lang="en-US" sz="2400" dirty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𝑐𝑜𝑡𝑎𝑛𝑔𝑒𝑛𝑡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𝜃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cot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𝑎𝑑𝑗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𝑜𝑝𝑝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615814" y="1905000"/>
                <a:ext cx="4375785" cy="4800600"/>
              </a:xfr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52400" y="1600200"/>
            <a:ext cx="4248150" cy="50958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Reference Triangle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Placeholder 10"/>
              <p:cNvSpPr>
                <a:spLocks noGrp="1"/>
              </p:cNvSpPr>
              <p:nvPr>
                <p:ph type="body" sz="half" idx="15"/>
              </p:nvPr>
            </p:nvSpPr>
            <p:spPr>
              <a:xfrm>
                <a:off x="4615815" y="990600"/>
                <a:ext cx="4248150" cy="817435"/>
              </a:xfrm>
              <a:ln>
                <a:solidFill>
                  <a:schemeClr val="accent1"/>
                </a:solidFill>
              </a:ln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𝜽</m:t>
                    </m:r>
                  </m:oMath>
                </a14:m>
                <a:r>
                  <a:rPr lang="en-US" sz="2400" dirty="0" smtClean="0"/>
                  <a:t> be an acute angle in the right triangle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𝑨𝑩𝑪</m:t>
                    </m:r>
                  </m:oMath>
                </a14:m>
                <a:r>
                  <a:rPr lang="en-US" sz="2400" dirty="0" smtClean="0"/>
                  <a:t>. Then,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Tex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5"/>
              </p:nvPr>
            </p:nvSpPr>
            <p:spPr>
              <a:xfrm>
                <a:off x="4615815" y="990600"/>
                <a:ext cx="4248150" cy="817435"/>
              </a:xfrm>
              <a:blipFill rotWithShape="1">
                <a:blip r:embed="rId5"/>
                <a:stretch>
                  <a:fillRect l="-2003" t="-5882" b="-1617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82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-152400"/>
            <a:ext cx="8591550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Exercises 9-18: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454914" indent="-457200">
                  <a:buFont typeface="+mj-lt"/>
                  <a:buAutoNum type="arabicPeriod"/>
                </a:pP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2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615815" y="1752601"/>
                <a:ext cx="4251960" cy="5034852"/>
              </a:xfrm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342900" indent="-342900"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342900" indent="-342900"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00">
                            <a:solidFill>
                              <a:schemeClr val="tx1"/>
                            </a:solidFill>
                            <a:latin typeface="Cambria Math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10</m:t>
                            </m:r>
                          </m:e>
                        </m:rad>
                      </m:den>
                    </m:f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10</m:t>
                            </m:r>
                          </m:e>
                        </m:rad>
                      </m:den>
                    </m:f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10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10</m:t>
                            </m:r>
                          </m:e>
                        </m:rad>
                      </m:den>
                    </m:f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sz="2100" i="1" dirty="0" smtClean="0">
                    <a:solidFill>
                      <a:schemeClr val="tx1"/>
                    </a:solidFill>
                    <a:latin typeface="Cambria Math"/>
                  </a:rPr>
                  <a:t/>
                </a:r>
                <a:br>
                  <a:rPr lang="en-US" sz="2100" i="1" dirty="0" smtClean="0">
                    <a:solidFill>
                      <a:schemeClr val="tx1"/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2∙10</m:t>
                        </m:r>
                      </m:den>
                    </m:f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1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1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21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1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sz="21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𝟐𝟎</m:t>
                        </m:r>
                      </m:den>
                    </m:f>
                  </m:oMath>
                </a14:m>
                <a:endParaRPr lang="en-US" sz="2100" b="1" i="1" dirty="0">
                  <a:latin typeface="Cambria Math"/>
                </a:endParaRPr>
              </a:p>
              <a:p>
                <a:pPr marL="342900" indent="-342900"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csc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b="1" dirty="0"/>
              </a:p>
              <a:p>
                <a:pPr marL="342900" indent="-342900"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1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00">
                            <a:latin typeface="Cambria Math"/>
                          </a:rPr>
                          <m:t>sec</m:t>
                        </m:r>
                      </m:fName>
                      <m:e>
                        <m:d>
                          <m:dPr>
                            <m:ctrlPr>
                              <a:rPr lang="en-US" sz="21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100" i="1">
                                <a:latin typeface="Cambria Math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sz="21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10</m:t>
                            </m:r>
                          </m:e>
                        </m:rad>
                      </m:den>
                    </m:f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10</m:t>
                            </m:r>
                          </m:e>
                        </m:rad>
                      </m:den>
                    </m:f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10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10</m:t>
                            </m:r>
                          </m:e>
                        </m:rad>
                      </m:den>
                    </m:f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sz="2100" i="1" dirty="0" smtClean="0">
                    <a:solidFill>
                      <a:schemeClr val="tx1"/>
                    </a:solidFill>
                    <a:latin typeface="Cambria Math"/>
                  </a:rPr>
                  <a:t/>
                </a:r>
                <a:br>
                  <a:rPr lang="en-US" sz="2100" i="1" dirty="0" smtClean="0">
                    <a:solidFill>
                      <a:schemeClr val="tx1"/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  <m:rad>
                          <m:radPr>
                            <m:degHide m:val="on"/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2∙10</m:t>
                        </m:r>
                      </m:den>
                    </m:f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1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1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𝟕</m:t>
                        </m:r>
                        <m:rad>
                          <m:radPr>
                            <m:degHide m:val="on"/>
                            <m:ctrlPr>
                              <a:rPr lang="en-US" sz="21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1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sz="21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𝟐𝟎</m:t>
                        </m:r>
                      </m:den>
                    </m:f>
                  </m:oMath>
                </a14:m>
                <a:endParaRPr lang="en-US" sz="2100" dirty="0"/>
              </a:p>
              <a:p>
                <a:pPr marL="342900" indent="-342900"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cot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615815" y="1752601"/>
                <a:ext cx="4251960" cy="5034852"/>
              </a:xfr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276224" y="838200"/>
                <a:ext cx="8639175" cy="969835"/>
              </a:xfrm>
            </p:spPr>
            <p:txBody>
              <a:bodyPr anchor="t">
                <a:noAutofit/>
              </a:bodyPr>
              <a:lstStyle/>
              <a:p>
                <a:r>
                  <a:rPr lang="en-US" sz="2400" dirty="0" smtClean="0"/>
                  <a:t>Assume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sz="2400" dirty="0" smtClean="0"/>
                  <a:t> is an acute angle in a right triangle satisfying the given conditions. Evaluate the </a:t>
                </a:r>
                <a:r>
                  <a:rPr lang="en-US" sz="2400" u="sng" dirty="0" smtClean="0"/>
                  <a:t>remaining</a:t>
                </a:r>
                <a:r>
                  <a:rPr lang="en-US" sz="2400" dirty="0" smtClean="0"/>
                  <a:t> trigonometric functions.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276224" y="838200"/>
                <a:ext cx="8639175" cy="969835"/>
              </a:xfrm>
              <a:blipFill rotWithShape="1">
                <a:blip r:embed="rId4"/>
                <a:stretch>
                  <a:fillRect l="-1059" t="-5031" r="-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033445" y="2412584"/>
            <a:ext cx="2743200" cy="2532235"/>
            <a:chOff x="-157842" y="2834629"/>
            <a:chExt cx="4501242" cy="2874947"/>
          </a:xfrm>
        </p:grpSpPr>
        <p:sp>
          <p:nvSpPr>
            <p:cNvPr id="8" name="Right Triangle 7"/>
            <p:cNvSpPr/>
            <p:nvPr/>
          </p:nvSpPr>
          <p:spPr>
            <a:xfrm>
              <a:off x="533400" y="2834629"/>
              <a:ext cx="3810000" cy="2438400"/>
            </a:xfrm>
            <a:prstGeom prst="rtTriangl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352800" y="4921435"/>
                  <a:ext cx="685799" cy="3887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2800" y="4921435"/>
                  <a:ext cx="685799" cy="38874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483456" y="3884364"/>
                  <a:ext cx="914399" cy="4211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7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3456" y="3884364"/>
                  <a:ext cx="914399" cy="42114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-157842" y="3976395"/>
                  <a:ext cx="914399" cy="4211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57842" y="3976395"/>
                  <a:ext cx="914399" cy="42114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/>
            <p:cNvSpPr/>
            <p:nvPr/>
          </p:nvSpPr>
          <p:spPr>
            <a:xfrm>
              <a:off x="533400" y="5044429"/>
              <a:ext cx="223157" cy="22860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714500" y="5288432"/>
                  <a:ext cx="914399" cy="4211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4500" y="5288432"/>
                  <a:ext cx="914399" cy="42114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7894" y="5119945"/>
                <a:ext cx="4053689" cy="166750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First, find the missing side: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aln/>
                        </m:rPr>
                        <a:rPr lang="en-US" sz="2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7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9</m:t>
                      </m:r>
                      <m:r>
                        <a:rPr lang="en-US" sz="20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aln/>
                        </m:rP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49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aln/>
                        </m:rP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40</m:t>
                      </m:r>
                    </m:oMath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40</m:t>
                          </m:r>
                        </m:e>
                      </m:ra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e>
                      </m:ra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</m:t>
                          </m:r>
                        </m:e>
                      </m:ra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</m:t>
                          </m:r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94" y="5119945"/>
                <a:ext cx="4053689" cy="1667508"/>
              </a:xfrm>
              <a:prstGeom prst="rect">
                <a:avLst/>
              </a:prstGeom>
              <a:blipFill rotWithShape="1">
                <a:blip r:embed="rId9"/>
                <a:stretch>
                  <a:fillRect l="-1499" t="-14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85366" y="4627230"/>
                <a:ext cx="735552" cy="40197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366" y="4627230"/>
                <a:ext cx="735552" cy="40197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61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-152400"/>
            <a:ext cx="8591550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Exercises 9-18: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454914" indent="-457200">
                  <a:buFont typeface="+mj-lt"/>
                  <a:buAutoNum type="arabicPeriod"/>
                </a:pP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csc</m:t>
                        </m:r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23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2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615815" y="1752601"/>
                <a:ext cx="4251960" cy="5034852"/>
              </a:xfrm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342900" indent="-342900"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𝟐𝟑</m:t>
                        </m:r>
                      </m:den>
                    </m:f>
                  </m:oMath>
                </a14:m>
                <a:endParaRPr lang="en-US" sz="2400" i="1" dirty="0" smtClean="0">
                  <a:latin typeface="Cambria Math"/>
                </a:endParaRPr>
              </a:p>
              <a:p>
                <a:pPr marL="342900" indent="-342900"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𝟖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𝟐𝟑</m:t>
                        </m:r>
                      </m:den>
                    </m:f>
                  </m:oMath>
                </a14:m>
                <a:endParaRPr lang="en-US" sz="2100" b="1" dirty="0">
                  <a:solidFill>
                    <a:schemeClr val="tx1"/>
                  </a:solidFill>
                </a:endParaRPr>
              </a:p>
              <a:p>
                <a:pPr marL="342900" indent="-342900"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00">
                            <a:solidFill>
                              <a:schemeClr val="tx1"/>
                            </a:solidFill>
                            <a:latin typeface="Cambria Math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  <m:rad>
                          <m:radPr>
                            <m:degHide m:val="on"/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7</m:t>
                            </m:r>
                          </m:e>
                        </m:rad>
                      </m:den>
                    </m:f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  <m:rad>
                          <m:radPr>
                            <m:degHide m:val="on"/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7</m:t>
                            </m:r>
                          </m:e>
                        </m:rad>
                      </m:den>
                    </m:f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7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7</m:t>
                            </m:r>
                          </m:e>
                        </m:rad>
                      </m:den>
                    </m:f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sz="2100" i="1" dirty="0" smtClean="0">
                    <a:solidFill>
                      <a:schemeClr val="tx1"/>
                    </a:solidFill>
                    <a:latin typeface="Cambria Math"/>
                  </a:rPr>
                  <a:t/>
                </a:r>
                <a:br>
                  <a:rPr lang="en-US" sz="2100" i="1" dirty="0" smtClean="0">
                    <a:solidFill>
                      <a:schemeClr val="tx1"/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9</m:t>
                        </m:r>
                        <m:rad>
                          <m:radPr>
                            <m:degHide m:val="on"/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8∙7</m:t>
                        </m:r>
                      </m:den>
                    </m:f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1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1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𝟗</m:t>
                        </m:r>
                        <m:rad>
                          <m:radPr>
                            <m:degHide m:val="on"/>
                            <m:ctrlPr>
                              <a:rPr lang="en-US" sz="21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1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sz="21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𝟓𝟔</m:t>
                        </m:r>
                      </m:den>
                    </m:f>
                  </m:oMath>
                </a14:m>
                <a:endParaRPr lang="en-US" sz="2100" b="1" dirty="0"/>
              </a:p>
              <a:p>
                <a:pPr marL="342900" indent="-342900"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1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00">
                            <a:latin typeface="Cambria Math"/>
                          </a:rPr>
                          <m:t>sec</m:t>
                        </m:r>
                      </m:fName>
                      <m:e>
                        <m:d>
                          <m:dPr>
                            <m:ctrlPr>
                              <a:rPr lang="en-US" sz="21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100" i="1">
                                <a:latin typeface="Cambria Math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sz="21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23</m:t>
                        </m:r>
                      </m:num>
                      <m:den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  <m:rad>
                          <m:radPr>
                            <m:degHide m:val="on"/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7</m:t>
                            </m:r>
                          </m:e>
                        </m:rad>
                      </m:den>
                    </m:f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23</m:t>
                        </m:r>
                      </m:num>
                      <m:den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  <m:rad>
                          <m:radPr>
                            <m:degHide m:val="on"/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7</m:t>
                            </m:r>
                          </m:e>
                        </m:rad>
                      </m:den>
                    </m:f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7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7</m:t>
                            </m:r>
                          </m:e>
                        </m:rad>
                      </m:den>
                    </m:f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sz="2100" i="1" dirty="0" smtClean="0">
                    <a:solidFill>
                      <a:schemeClr val="tx1"/>
                    </a:solidFill>
                    <a:latin typeface="Cambria Math"/>
                  </a:rPr>
                  <a:t/>
                </a:r>
                <a:br>
                  <a:rPr lang="en-US" sz="2100" i="1" dirty="0" smtClean="0">
                    <a:solidFill>
                      <a:schemeClr val="tx1"/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23</m:t>
                        </m:r>
                        <m:rad>
                          <m:radPr>
                            <m:degHide m:val="on"/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∙</m:t>
                        </m:r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1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1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𝟐𝟑</m:t>
                        </m:r>
                        <m:rad>
                          <m:radPr>
                            <m:degHide m:val="on"/>
                            <m:ctrlPr>
                              <a:rPr lang="en-US" sz="21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1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sz="21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𝟓𝟔</m:t>
                        </m:r>
                      </m:den>
                    </m:f>
                  </m:oMath>
                </a14:m>
                <a:endParaRPr lang="en-US" sz="2100" dirty="0"/>
              </a:p>
              <a:p>
                <a:pPr marL="342900" indent="-342900"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cot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𝟖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endParaRPr lang="en-US" sz="2100" b="1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615815" y="1752601"/>
                <a:ext cx="4251960" cy="5034852"/>
              </a:xfr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276224" y="838200"/>
                <a:ext cx="8639175" cy="969835"/>
              </a:xfrm>
            </p:spPr>
            <p:txBody>
              <a:bodyPr anchor="t">
                <a:noAutofit/>
              </a:bodyPr>
              <a:lstStyle/>
              <a:p>
                <a:r>
                  <a:rPr lang="en-US" sz="2400" dirty="0" smtClean="0"/>
                  <a:t>Assume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sz="2400" dirty="0" smtClean="0"/>
                  <a:t> is an acute angle in a right triangle satisfying the given conditions. Evaluate the </a:t>
                </a:r>
                <a:r>
                  <a:rPr lang="en-US" sz="2400" u="sng" dirty="0" smtClean="0"/>
                  <a:t>remaining</a:t>
                </a:r>
                <a:r>
                  <a:rPr lang="en-US" sz="2400" dirty="0" smtClean="0"/>
                  <a:t> trigonometric functions.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276224" y="838200"/>
                <a:ext cx="8639175" cy="969835"/>
              </a:xfrm>
              <a:blipFill rotWithShape="1">
                <a:blip r:embed="rId4"/>
                <a:stretch>
                  <a:fillRect l="-1059" t="-5031" r="-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033445" y="2412584"/>
            <a:ext cx="2743200" cy="2532235"/>
            <a:chOff x="-157842" y="2834629"/>
            <a:chExt cx="4501242" cy="2874947"/>
          </a:xfrm>
        </p:grpSpPr>
        <p:sp>
          <p:nvSpPr>
            <p:cNvPr id="8" name="Right Triangle 7"/>
            <p:cNvSpPr/>
            <p:nvPr/>
          </p:nvSpPr>
          <p:spPr>
            <a:xfrm>
              <a:off x="533400" y="2834629"/>
              <a:ext cx="3810000" cy="2438400"/>
            </a:xfrm>
            <a:prstGeom prst="rtTriangl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352800" y="4921435"/>
                  <a:ext cx="685799" cy="3887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2800" y="4921435"/>
                  <a:ext cx="685799" cy="38874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647648" y="3815581"/>
                  <a:ext cx="914399" cy="4542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23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7648" y="3815581"/>
                  <a:ext cx="914399" cy="45426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-157842" y="3976395"/>
                  <a:ext cx="914399" cy="4542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9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57842" y="3976395"/>
                  <a:ext cx="914399" cy="45426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/>
            <p:cNvSpPr/>
            <p:nvPr/>
          </p:nvSpPr>
          <p:spPr>
            <a:xfrm>
              <a:off x="533400" y="5044429"/>
              <a:ext cx="223157" cy="22860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714500" y="5288432"/>
                  <a:ext cx="914399" cy="4211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4500" y="5288432"/>
                  <a:ext cx="914399" cy="42114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7894" y="5119945"/>
                <a:ext cx="4053689" cy="171457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First, find the missing side: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9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aln/>
                        </m:rPr>
                        <a:rPr lang="en-US" sz="2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23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2000" i="1" dirty="0">
                          <a:latin typeface="Cambria Math"/>
                        </a:rPr>
                        <m:t>8</m:t>
                      </m:r>
                      <m:r>
                        <a:rPr lang="en-US" sz="2000" b="0" i="1" dirty="0" smtClean="0">
                          <a:latin typeface="Cambria Math"/>
                        </a:rPr>
                        <m:t>1</m:t>
                      </m:r>
                      <m:r>
                        <a:rPr lang="en-US" sz="20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aln/>
                        </m:rP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529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aln/>
                        </m:rP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448</m:t>
                      </m:r>
                    </m:oMath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448</m:t>
                          </m:r>
                        </m:e>
                      </m:ra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64</m:t>
                          </m:r>
                        </m:e>
                      </m:ra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</m:t>
                          </m:r>
                        </m:e>
                      </m:ra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=8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94" y="5119945"/>
                <a:ext cx="4053689" cy="1714572"/>
              </a:xfrm>
              <a:prstGeom prst="rect">
                <a:avLst/>
              </a:prstGeom>
              <a:blipFill rotWithShape="1">
                <a:blip r:embed="rId9"/>
                <a:stretch>
                  <a:fillRect l="-1499" t="-141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85366" y="4627230"/>
                <a:ext cx="735552" cy="40011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</a:rPr>
                        <m:t>8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366" y="4627230"/>
                <a:ext cx="735552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609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-76200"/>
            <a:ext cx="8591550" cy="1066800"/>
          </a:xfrm>
        </p:spPr>
        <p:txBody>
          <a:bodyPr>
            <a:normAutofit/>
          </a:bodyPr>
          <a:lstStyle/>
          <a:p>
            <a:pPr algn="ctr">
              <a:tabLst>
                <a:tab pos="2235200" algn="l"/>
              </a:tabLst>
            </a:pPr>
            <a:r>
              <a:rPr lang="en-US" sz="6000" dirty="0" smtClean="0"/>
              <a:t>Exercises </a:t>
            </a:r>
            <a:r>
              <a:rPr lang="en-US" sz="6000" dirty="0" smtClean="0"/>
              <a:t>25</a:t>
            </a:r>
            <a:r>
              <a:rPr lang="en-US" sz="6000" dirty="0" smtClean="0"/>
              <a:t> </a:t>
            </a:r>
            <a:r>
              <a:rPr lang="en-US" sz="6000" dirty="0" smtClean="0"/>
              <a:t>– </a:t>
            </a:r>
            <a:r>
              <a:rPr lang="en-US" sz="6000" dirty="0" smtClean="0"/>
              <a:t>35</a:t>
            </a:r>
            <a:r>
              <a:rPr lang="en-US" sz="6000" dirty="0" smtClean="0"/>
              <a:t>:</a:t>
            </a:r>
            <a:endParaRPr lang="en-US" sz="6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512064" indent="-514350">
                  <a:buFont typeface="+mj-lt"/>
                  <a:buAutoNum type="arabicPeriod"/>
                </a:pPr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60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3600" i="1">
                                    <a:latin typeface="Cambria Math"/>
                                  </a:rPr>
                                  <m:t>15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3600" b="0" i="1" dirty="0" smtClean="0">
                  <a:latin typeface="Cambria Math"/>
                </a:endParaRPr>
              </a:p>
              <a:p>
                <a:pPr marL="512064" indent="-514350">
                  <a:buFont typeface="+mj-lt"/>
                  <a:buAutoNum type="arabicPeriod"/>
                </a:pPr>
                <a:r>
                  <a:rPr lang="en-US" sz="3600" b="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sz="3600" b="0" i="1" smtClean="0">
                            <a:latin typeface="Cambria Math"/>
                          </a:rPr>
                          <m:t>8°</m:t>
                        </m:r>
                      </m:e>
                    </m:func>
                  </m:oMath>
                </a14:m>
                <a:endParaRPr lang="en-US" sz="3600" b="0" dirty="0" smtClean="0"/>
              </a:p>
              <a:p>
                <a:pPr marL="512064" indent="-514350">
                  <a:buFont typeface="+mj-lt"/>
                  <a:buAutoNum type="arabicPeriod"/>
                </a:pPr>
                <a:r>
                  <a:rPr lang="en-US" sz="3600" b="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sz="3600" b="0" i="1" smtClean="0">
                            <a:latin typeface="Cambria Math"/>
                          </a:rPr>
                          <m:t>23°42′</m:t>
                        </m:r>
                      </m:e>
                    </m:func>
                  </m:oMath>
                </a14:m>
                <a:endParaRPr lang="en-US" sz="3600" dirty="0" smtClean="0"/>
              </a:p>
              <a:p>
                <a:pPr marL="512064" indent="-514350">
                  <a:buFont typeface="+mj-lt"/>
                  <a:buAutoNum type="arabicPeriod"/>
                </a:pPr>
                <a:r>
                  <a:rPr lang="en-US" sz="3600" b="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/>
                          </a:rPr>
                          <m:t>csc</m:t>
                        </m:r>
                      </m:fName>
                      <m:e>
                        <m:r>
                          <a:rPr lang="en-US" sz="3600" b="0" i="1" smtClean="0">
                            <a:latin typeface="Cambria Math"/>
                          </a:rPr>
                          <m:t>19°</m:t>
                        </m:r>
                      </m:e>
                    </m:func>
                  </m:oMath>
                </a14:m>
                <a:endParaRPr lang="en-US" sz="3600" b="0" dirty="0" smtClean="0"/>
              </a:p>
              <a:p>
                <a:pPr marL="512064" indent="-514350">
                  <a:buFont typeface="+mj-lt"/>
                  <a:buAutoNum type="arabicPeriod"/>
                </a:pPr>
                <a:r>
                  <a:rPr lang="en-US" sz="3600" b="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/>
                          </a:rPr>
                          <m:t>sec</m:t>
                        </m:r>
                      </m:fName>
                      <m:e>
                        <m:r>
                          <a:rPr lang="en-US" sz="3600" b="0" i="1" smtClean="0">
                            <a:latin typeface="Cambria Math"/>
                          </a:rPr>
                          <m:t>1.24</m:t>
                        </m:r>
                      </m:e>
                    </m:func>
                  </m:oMath>
                </a14:m>
                <a:endParaRPr lang="en-US" sz="3600" b="0" dirty="0" smtClean="0"/>
              </a:p>
              <a:p>
                <a:pPr marL="512064" indent="-514350">
                  <a:buFont typeface="+mj-lt"/>
                  <a:buAutoNum type="arabicPeriod"/>
                </a:pPr>
                <a:r>
                  <a:rPr lang="en-US" sz="3600" b="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/>
                          </a:rPr>
                          <m:t>cot</m:t>
                        </m:r>
                      </m:fName>
                      <m:e>
                        <m:d>
                          <m:dPr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4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Autofit/>
              </a:bodyPr>
              <a:lstStyle/>
              <a:p>
                <a:pPr marL="454914" indent="-4572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4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0.208</m:t>
                    </m:r>
                  </m:oMath>
                </a14:m>
                <a:endParaRPr lang="en-US" sz="4000" dirty="0" smtClean="0"/>
              </a:p>
              <a:p>
                <a:pPr marL="454914" indent="-4572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4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0.990</m:t>
                    </m:r>
                  </m:oMath>
                </a14:m>
                <a:endParaRPr lang="en-US" sz="4000" dirty="0" smtClean="0"/>
              </a:p>
              <a:p>
                <a:pPr marL="454914" indent="-4572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4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0.439</m:t>
                    </m:r>
                  </m:oMath>
                </a14:m>
                <a:endParaRPr lang="en-US" sz="4000" b="0" dirty="0" smtClean="0"/>
              </a:p>
              <a:p>
                <a:pPr marL="454914" indent="-4572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4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3.072</m:t>
                    </m:r>
                  </m:oMath>
                </a14:m>
                <a:endParaRPr lang="en-US" sz="4000" b="0" dirty="0" smtClean="0"/>
              </a:p>
              <a:p>
                <a:pPr marL="454914" indent="-4572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4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1.000</m:t>
                    </m:r>
                  </m:oMath>
                </a14:m>
                <a:endParaRPr lang="en-US" sz="4000" b="0" dirty="0" smtClean="0"/>
              </a:p>
              <a:p>
                <a:pPr marL="454914" indent="-4572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4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2.414</m:t>
                    </m:r>
                  </m:oMath>
                </a14:m>
                <a:endParaRPr lang="en-US" sz="4000" baseline="-250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 rotWithShape="1">
                <a:blip r:embed="rId3"/>
                <a:stretch>
                  <a:fillRect l="-5014" t="-2617" b="-7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76224" y="838200"/>
            <a:ext cx="8562975" cy="1046035"/>
          </a:xfrm>
        </p:spPr>
        <p:txBody>
          <a:bodyPr>
            <a:normAutofit/>
          </a:bodyPr>
          <a:lstStyle/>
          <a:p>
            <a:r>
              <a:rPr lang="en-US" sz="2400" b="1" u="sng" dirty="0" smtClean="0"/>
              <a:t>Directions:</a:t>
            </a:r>
            <a:r>
              <a:rPr lang="en-US" sz="2400" dirty="0" smtClean="0"/>
              <a:t> Evaluate using a calculator. Be sure the calculator is in the correct mode. Give answers correct to </a:t>
            </a:r>
            <a:r>
              <a:rPr lang="en-US" sz="2400" b="1" dirty="0" smtClean="0"/>
              <a:t>three</a:t>
            </a:r>
            <a:r>
              <a:rPr lang="en-US" sz="2400" dirty="0" smtClean="0"/>
              <a:t> decimal places.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372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8591550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Exercises 46 – 54:</a:t>
            </a:r>
            <a:endParaRPr lang="en-US" sz="6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76225" y="4205538"/>
                <a:ext cx="4251960" cy="265246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u="sng" dirty="0" smtClean="0"/>
                  <a:t>Step one:</a:t>
                </a:r>
                <a:r>
                  <a:rPr lang="en-US" dirty="0" smtClean="0"/>
                  <a:t> Label your sides.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u="sng" dirty="0" smtClean="0"/>
                  <a:t>Step two:</a:t>
                </a:r>
                <a:r>
                  <a:rPr lang="en-US" dirty="0" smtClean="0"/>
                  <a:t> Pick trig function.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34°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34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°=15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15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34°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26.82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76225" y="4205538"/>
                <a:ext cx="4251960" cy="2652462"/>
              </a:xfrm>
              <a:blipFill rotWithShape="1">
                <a:blip r:embed="rId2"/>
                <a:stretch>
                  <a:fillRect l="-1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615815" y="4205538"/>
                <a:ext cx="4251960" cy="2649472"/>
              </a:xfrm>
            </p:spPr>
            <p:txBody>
              <a:bodyPr/>
              <a:lstStyle/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u="sng" dirty="0" smtClean="0"/>
                  <a:t>Step one:</a:t>
                </a:r>
                <a:r>
                  <a:rPr lang="en-US" dirty="0"/>
                  <a:t> Label your sides.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u="sng" dirty="0"/>
                  <a:t>Step two:</a:t>
                </a:r>
                <a:r>
                  <a:rPr lang="en-US" dirty="0"/>
                  <a:t> Pick trig function.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57</m:t>
                          </m:r>
                          <m:r>
                            <a:rPr lang="en-US" i="1">
                              <a:latin typeface="Cambria Math"/>
                            </a:rPr>
                            <m:t>°</m:t>
                          </m:r>
                        </m:e>
                      </m:func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57</m:t>
                          </m:r>
                        </m:e>
                      </m:func>
                      <m:r>
                        <a:rPr lang="en-US" i="1">
                          <a:latin typeface="Cambria Math"/>
                        </a:rPr>
                        <m:t>°=</m:t>
                      </m:r>
                      <m:r>
                        <a:rPr lang="en-US" b="0" i="1" smtClean="0">
                          <a:latin typeface="Cambria Math"/>
                        </a:rPr>
                        <m:t>32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32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57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78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615815" y="4205538"/>
                <a:ext cx="4251960" cy="2649472"/>
              </a:xfrm>
              <a:blipFill rotWithShape="1">
                <a:blip r:embed="rId3"/>
                <a:stretch>
                  <a:fillRect l="-1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04800" y="1090613"/>
            <a:ext cx="8639175" cy="509587"/>
          </a:xfrm>
        </p:spPr>
        <p:txBody>
          <a:bodyPr>
            <a:noAutofit/>
          </a:bodyPr>
          <a:lstStyle/>
          <a:p>
            <a:r>
              <a:rPr lang="en-US" sz="3600" b="1" u="sng" dirty="0" smtClean="0"/>
              <a:t>Directions:</a:t>
            </a:r>
            <a:r>
              <a:rPr lang="en-US" sz="3600" b="1" dirty="0" smtClean="0"/>
              <a:t> </a:t>
            </a:r>
            <a:r>
              <a:rPr lang="en-US" sz="3600" dirty="0" smtClean="0"/>
              <a:t>Solve for the variable shown.</a:t>
            </a:r>
            <a:endParaRPr lang="en-US" sz="3600" dirty="0"/>
          </a:p>
        </p:txBody>
      </p:sp>
      <p:grpSp>
        <p:nvGrpSpPr>
          <p:cNvPr id="7" name="Group 6"/>
          <p:cNvGrpSpPr/>
          <p:nvPr/>
        </p:nvGrpSpPr>
        <p:grpSpPr>
          <a:xfrm>
            <a:off x="990600" y="1581388"/>
            <a:ext cx="2834142" cy="2147727"/>
            <a:chOff x="-307067" y="2834629"/>
            <a:chExt cx="4650467" cy="2438400"/>
          </a:xfrm>
        </p:grpSpPr>
        <p:sp>
          <p:nvSpPr>
            <p:cNvPr id="8" name="Right Triangle 7"/>
            <p:cNvSpPr/>
            <p:nvPr/>
          </p:nvSpPr>
          <p:spPr>
            <a:xfrm>
              <a:off x="533400" y="2834629"/>
              <a:ext cx="3810000" cy="2438400"/>
            </a:xfrm>
            <a:prstGeom prst="rtTriangl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067006" y="4887185"/>
                  <a:ext cx="969735" cy="3843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34°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7006" y="4887185"/>
                  <a:ext cx="969735" cy="38437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438399" y="3752606"/>
                  <a:ext cx="914399" cy="4542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8399" y="3752606"/>
                  <a:ext cx="914399" cy="45426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-307067" y="3976395"/>
                  <a:ext cx="914399" cy="4542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15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07067" y="3976395"/>
                  <a:ext cx="914399" cy="45426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/>
            <p:cNvSpPr/>
            <p:nvPr/>
          </p:nvSpPr>
          <p:spPr>
            <a:xfrm>
              <a:off x="533400" y="5044429"/>
              <a:ext cx="223157" cy="22860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5486400" y="1581388"/>
            <a:ext cx="2843264" cy="2468880"/>
            <a:chOff x="-322033" y="2834629"/>
            <a:chExt cx="4665433" cy="2908064"/>
          </a:xfrm>
        </p:grpSpPr>
        <p:sp>
          <p:nvSpPr>
            <p:cNvPr id="15" name="Right Triangle 14"/>
            <p:cNvSpPr/>
            <p:nvPr/>
          </p:nvSpPr>
          <p:spPr>
            <a:xfrm>
              <a:off x="533400" y="2834629"/>
              <a:ext cx="3810000" cy="2438400"/>
            </a:xfrm>
            <a:prstGeom prst="rtTriangl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32998" y="3123539"/>
                  <a:ext cx="685799" cy="3843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57°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998" y="3123539"/>
                  <a:ext cx="685799" cy="38437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101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-322033" y="3976395"/>
                  <a:ext cx="914399" cy="4542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22033" y="3976395"/>
                  <a:ext cx="914399" cy="45426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8"/>
            <p:cNvSpPr/>
            <p:nvPr/>
          </p:nvSpPr>
          <p:spPr>
            <a:xfrm>
              <a:off x="533400" y="5044429"/>
              <a:ext cx="223157" cy="22860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714500" y="5288432"/>
                  <a:ext cx="914399" cy="4542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32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4500" y="5288432"/>
                  <a:ext cx="914399" cy="45426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Box 20"/>
          <p:cNvSpPr txBox="1"/>
          <p:nvPr/>
        </p:nvSpPr>
        <p:spPr>
          <a:xfrm>
            <a:off x="202136" y="2204672"/>
            <a:ext cx="1135673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Opposite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02006" y="2008558"/>
            <a:ext cx="1384194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Hypotenuse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40499" y="3745468"/>
            <a:ext cx="1135673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Opposite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24800" y="2201392"/>
            <a:ext cx="109728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Adjacent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– Due: 2/5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7200" dirty="0" smtClean="0"/>
              <a:t>P</a:t>
            </a:r>
            <a:r>
              <a:rPr lang="en-US" sz="7200" dirty="0"/>
              <a:t>. 352 – 353: </a:t>
            </a:r>
            <a:endParaRPr lang="en-US" sz="7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6600" dirty="0" smtClean="0"/>
              <a:t>#16 and </a:t>
            </a:r>
            <a:r>
              <a:rPr lang="en-US" sz="6600" dirty="0" smtClean="0"/>
              <a:t>18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6600" dirty="0" smtClean="0"/>
              <a:t>#25 – 33 (odd) and #36</a:t>
            </a:r>
            <a:r>
              <a:rPr lang="en-US" sz="6600" dirty="0" smtClean="0"/>
              <a:t> </a:t>
            </a:r>
            <a:endParaRPr lang="en-US" sz="6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6600" dirty="0" smtClean="0"/>
              <a:t>#46 – #54 (even)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6600" smtClean="0"/>
              <a:t>#</a:t>
            </a:r>
            <a:r>
              <a:rPr lang="en-US" sz="6600" smtClean="0"/>
              <a:t>57!!!!!!!</a:t>
            </a:r>
            <a:endParaRPr lang="en-US" sz="3600" b="1" u="sng" dirty="0"/>
          </a:p>
        </p:txBody>
      </p:sp>
    </p:spTree>
    <p:extLst>
      <p:ext uri="{BB962C8B-B14F-4D97-AF65-F5344CB8AC3E}">
        <p14:creationId xmlns:p14="http://schemas.microsoft.com/office/powerpoint/2010/main" val="277015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Homework: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What questions do you have?</a:t>
            </a:r>
          </a:p>
          <a:p>
            <a:pPr marL="514350" indent="-514350">
              <a:buFont typeface="+mj-lt"/>
              <a:buAutoNum type="arabicPeriod"/>
            </a:pPr>
            <a:endParaRPr lang="en-US" sz="4000" dirty="0"/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What problems are you unsure of?</a:t>
            </a:r>
          </a:p>
          <a:p>
            <a:pPr marL="514350" indent="-514350">
              <a:buFont typeface="+mj-lt"/>
              <a:buAutoNum type="arabicPeriod"/>
            </a:pPr>
            <a:endParaRPr lang="en-US" sz="4000" dirty="0"/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What don’t you understand?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5008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Section 4.2 – Day 1</a:t>
            </a:r>
            <a:endParaRPr lang="en-US" sz="32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/>
              <a:t>Trigonometric Functions of Acute Angles</a:t>
            </a:r>
          </a:p>
        </p:txBody>
      </p:sp>
    </p:spTree>
    <p:extLst>
      <p:ext uri="{BB962C8B-B14F-4D97-AF65-F5344CB8AC3E}">
        <p14:creationId xmlns:p14="http://schemas.microsoft.com/office/powerpoint/2010/main" val="29379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-76200"/>
            <a:ext cx="8591550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Trigonometric Functions</a:t>
            </a:r>
            <a:endParaRPr lang="en-US" sz="6000" dirty="0"/>
          </a:p>
        </p:txBody>
      </p:sp>
      <p:pic>
        <p:nvPicPr>
          <p:cNvPr id="14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0760"/>
            <a:ext cx="4114800" cy="3749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615814" y="1905000"/>
                <a:ext cx="4375785" cy="4800600"/>
              </a:xfrm>
              <a:ln>
                <a:solidFill>
                  <a:schemeClr val="accent1"/>
                </a:solidFill>
              </a:ln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𝑠𝑖𝑛𝑒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𝜃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𝑜𝑝𝑝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h𝑦𝑝</m:t>
                        </m:r>
                      </m:den>
                    </m:f>
                  </m:oMath>
                </a14:m>
                <a:endParaRPr lang="en-US" sz="2400" dirty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𝑐𝑜𝑠𝑖𝑛𝑒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𝜃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𝑎𝑑𝑗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h𝑦𝑝</m:t>
                        </m:r>
                      </m:den>
                    </m:f>
                  </m:oMath>
                </a14:m>
                <a:endParaRPr lang="en-US" sz="2400" dirty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𝑡𝑎𝑛𝑔𝑒𝑛𝑡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𝜃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𝑜𝑝𝑝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𝑎𝑑𝑗</m:t>
                        </m:r>
                      </m:den>
                    </m:f>
                  </m:oMath>
                </a14:m>
                <a:endParaRPr lang="en-US" sz="2400" i="1" dirty="0">
                  <a:latin typeface="Cambria Math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𝑐𝑜𝑠𝑒𝑐𝑎𝑛𝑡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𝜃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csc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h𝑦𝑝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𝑜𝑝𝑝</m:t>
                        </m:r>
                      </m:den>
                    </m:f>
                  </m:oMath>
                </a14:m>
                <a:endParaRPr lang="en-US" sz="2400" dirty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𝑠𝑒𝑐𝑎𝑛𝑡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𝜃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s</m:t>
                        </m:r>
                        <m:r>
                          <a:rPr lang="en-US" sz="2400" i="1">
                            <a:latin typeface="Cambria Math"/>
                          </a:rPr>
                          <m:t>𝑒𝑐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h𝑦𝑝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𝑎𝑑𝑗</m:t>
                        </m:r>
                      </m:den>
                    </m:f>
                  </m:oMath>
                </a14:m>
                <a:endParaRPr lang="en-US" sz="2400" dirty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𝑐𝑜𝑡𝑎𝑛𝑔𝑒𝑛𝑡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𝜃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cot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𝑎𝑑𝑗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𝑜𝑝𝑝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615814" y="1905000"/>
                <a:ext cx="4375785" cy="4800600"/>
              </a:xfr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52400" y="1600200"/>
            <a:ext cx="4248150" cy="50958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Reference Triangle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Placeholder 10"/>
              <p:cNvSpPr>
                <a:spLocks noGrp="1"/>
              </p:cNvSpPr>
              <p:nvPr>
                <p:ph type="body" sz="half" idx="15"/>
              </p:nvPr>
            </p:nvSpPr>
            <p:spPr>
              <a:xfrm>
                <a:off x="4615815" y="990600"/>
                <a:ext cx="4248150" cy="817435"/>
              </a:xfrm>
              <a:ln>
                <a:solidFill>
                  <a:schemeClr val="accent1"/>
                </a:solidFill>
              </a:ln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𝜽</m:t>
                    </m:r>
                  </m:oMath>
                </a14:m>
                <a:r>
                  <a:rPr lang="en-US" sz="2400" dirty="0" smtClean="0"/>
                  <a:t> be an acute angle in the right triangle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𝑨𝑩𝑪</m:t>
                    </m:r>
                  </m:oMath>
                </a14:m>
                <a:r>
                  <a:rPr lang="en-US" sz="2400" dirty="0" smtClean="0"/>
                  <a:t>. Then,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Tex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5"/>
              </p:nvPr>
            </p:nvSpPr>
            <p:spPr>
              <a:xfrm>
                <a:off x="4615815" y="990600"/>
                <a:ext cx="4248150" cy="817435"/>
              </a:xfrm>
              <a:blipFill rotWithShape="1">
                <a:blip r:embed="rId5"/>
                <a:stretch>
                  <a:fillRect l="-2003" t="-5882" b="-1617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422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Pythagorean Theorem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sz="4400" dirty="0" smtClean="0"/>
                  <a:t>In a right triangle with sides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4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4400" dirty="0" smtClean="0"/>
                  <a:t> and hypotenuse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4400" dirty="0" smtClean="0"/>
                  <a:t>, </a:t>
                </a:r>
              </a:p>
              <a:p>
                <a:endParaRPr lang="en-US" sz="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440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40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440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4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440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2553" t="-2469" r="-2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3.bp.blogspot.com/_HcaINNyzLdM/SYkrdRUezWI/AAAAAAAABJo/tn0WUOp9h8s/s1600/Find%2Bx%2Bin%2Bthe%2Btriang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t="3253" r="5262" b="7834"/>
          <a:stretch/>
        </p:blipFill>
        <p:spPr bwMode="auto">
          <a:xfrm>
            <a:off x="2554967" y="3596640"/>
            <a:ext cx="4034067" cy="3108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9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45 – 45 – 90 Triangle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3429000" y="0"/>
                <a:ext cx="5715000" cy="6858000"/>
              </a:xfrm>
            </p:spPr>
            <p:txBody>
              <a:bodyPr numCol="2">
                <a:normAutofit/>
              </a:bodyPr>
              <a:lstStyle/>
              <a:p>
                <a:r>
                  <a:rPr lang="en-US" dirty="0" smtClean="0"/>
                  <a:t>To find the other angle: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180°−90</m:t>
                      </m:r>
                      <m:r>
                        <a:rPr lang="en-US" i="1">
                          <a:latin typeface="Cambria Math"/>
                        </a:rPr>
                        <m:t>°</m:t>
                      </m:r>
                      <m:r>
                        <a:rPr lang="en-US" b="0" i="1" smtClean="0">
                          <a:latin typeface="Cambria Math"/>
                        </a:rPr>
                        <m:t>−45</m:t>
                      </m:r>
                      <m:r>
                        <a:rPr lang="en-US" i="1">
                          <a:latin typeface="Cambria Math"/>
                        </a:rPr>
                        <m:t>°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45°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To find the other side:</a:t>
                </a:r>
              </a:p>
              <a:p>
                <a:pPr marL="0" indent="0" algn="ctr">
                  <a:buNone/>
                  <a:tabLst>
                    <a:tab pos="439578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aln/>
                        </m:rP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m:rPr>
                          <m:aln/>
                        </m:rP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m:rPr>
                          <m:aln/>
                        </m:rP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236538" indent="-236538">
                  <a:tabLst>
                    <a:tab pos="4395788" algn="l"/>
                  </a:tabLst>
                </a:pPr>
                <a:r>
                  <a:rPr lang="en-US" dirty="0"/>
                  <a:t>Now find the trig functions</a:t>
                </a:r>
                <a:r>
                  <a:rPr lang="en-US" dirty="0" smtClean="0"/>
                  <a:t>:</a:t>
                </a:r>
              </a:p>
              <a:p>
                <a:pPr marL="630238" lvl="2" indent="-285750">
                  <a:lnSpc>
                    <a:spcPct val="120000"/>
                  </a:lnSpc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45°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𝑜𝑝𝑝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h𝑦𝑝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2000" i="1"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/>
              </a:p>
              <a:p>
                <a:pPr marL="630238" lvl="2" indent="-285750">
                  <a:lnSpc>
                    <a:spcPct val="120000"/>
                  </a:lnSpc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45°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𝑎𝑑𝑗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h𝑦𝑝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2000" i="1"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/>
              </a:p>
              <a:p>
                <a:pPr marL="630238" lvl="2" indent="-285750">
                  <a:lnSpc>
                    <a:spcPct val="120000"/>
                  </a:lnSpc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45°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𝑜𝑝𝑝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𝑎𝑑𝑗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=1</m:t>
                    </m:r>
                  </m:oMath>
                </a14:m>
                <a:endParaRPr lang="en-US" sz="2000" i="1" dirty="0">
                  <a:latin typeface="Cambria Math"/>
                </a:endParaRPr>
              </a:p>
              <a:p>
                <a:pPr marL="630238" lvl="2" indent="-285750">
                  <a:lnSpc>
                    <a:spcPct val="120000"/>
                  </a:lnSpc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csc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45°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h𝑦𝑝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𝑜𝑝𝑝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endParaRPr lang="en-US" sz="2000" dirty="0"/>
              </a:p>
              <a:p>
                <a:pPr marL="630238" lvl="2" indent="-285750">
                  <a:lnSpc>
                    <a:spcPct val="120000"/>
                  </a:lnSpc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>
                            <a:latin typeface="Cambria Math"/>
                          </a:rPr>
                          <m:t>sec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0">
                                <a:latin typeface="Cambria Math"/>
                              </a:rPr>
                              <m:t>45°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h𝑦𝑝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𝑎𝑑𝑗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endParaRPr lang="en-US" sz="2000" dirty="0"/>
              </a:p>
              <a:p>
                <a:pPr marL="630238" lvl="2" indent="-285750">
                  <a:lnSpc>
                    <a:spcPct val="120000"/>
                  </a:lnSpc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cot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45°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𝑎𝑑𝑗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𝑜𝑝𝑝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=1</m:t>
                    </m:r>
                  </m:oMath>
                </a14:m>
                <a:endParaRPr lang="en-US" sz="2000" dirty="0"/>
              </a:p>
              <a:p>
                <a:endParaRPr lang="en-US" dirty="0"/>
              </a:p>
              <a:p>
                <a:pPr marL="236538" indent="-236538">
                  <a:tabLst>
                    <a:tab pos="4395788" algn="l"/>
                  </a:tabLst>
                </a:pPr>
                <a:endParaRPr lang="en-US" dirty="0"/>
              </a:p>
              <a:p>
                <a:pPr marL="0" indent="0" algn="ctr">
                  <a:buNone/>
                  <a:tabLst>
                    <a:tab pos="4395788" algn="l"/>
                  </a:tabLst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3429000" y="0"/>
                <a:ext cx="5715000" cy="6858000"/>
              </a:xfrm>
              <a:blipFill rotWithShape="1">
                <a:blip r:embed="rId2"/>
                <a:stretch>
                  <a:fillRect l="-961" t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304800" y="1981200"/>
            <a:ext cx="2971800" cy="3352800"/>
            <a:chOff x="304800" y="1981200"/>
            <a:chExt cx="2971800" cy="3352800"/>
          </a:xfrm>
        </p:grpSpPr>
        <p:sp>
          <p:nvSpPr>
            <p:cNvPr id="8" name="Right Triangle 7"/>
            <p:cNvSpPr/>
            <p:nvPr/>
          </p:nvSpPr>
          <p:spPr>
            <a:xfrm>
              <a:off x="304800" y="1981200"/>
              <a:ext cx="2971800" cy="3352800"/>
            </a:xfrm>
            <a:prstGeom prst="rtTriangl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" y="4968240"/>
              <a:ext cx="365760" cy="3657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Arc 16"/>
          <p:cNvSpPr/>
          <p:nvPr/>
        </p:nvSpPr>
        <p:spPr>
          <a:xfrm rot="16200000">
            <a:off x="2636520" y="4922520"/>
            <a:ext cx="594360" cy="685800"/>
          </a:xfrm>
          <a:prstGeom prst="arc">
            <a:avLst>
              <a:gd name="adj1" fmla="val 15554569"/>
              <a:gd name="adj2" fmla="val 183466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flipV="1">
            <a:off x="76200" y="2057400"/>
            <a:ext cx="594360" cy="685800"/>
          </a:xfrm>
          <a:prstGeom prst="arc">
            <a:avLst>
              <a:gd name="adj1" fmla="val 15554569"/>
              <a:gd name="adj2" fmla="val 183466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1950" y="2743200"/>
                <a:ext cx="6172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45°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" y="2743200"/>
                <a:ext cx="61722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33600" y="4800600"/>
                <a:ext cx="6172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45°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800600"/>
                <a:ext cx="61722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287780" y="5337572"/>
                <a:ext cx="6172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80" y="5337572"/>
                <a:ext cx="61722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676400" y="3255630"/>
                <a:ext cx="617220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255630"/>
                <a:ext cx="617220" cy="40197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-152400" y="3625334"/>
                <a:ext cx="6172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3625334"/>
                <a:ext cx="61722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005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30 – 60 – 90 Triangle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3429000" y="0"/>
                <a:ext cx="5715000" cy="6858000"/>
              </a:xfrm>
            </p:spPr>
            <p:txBody>
              <a:bodyPr numCol="2">
                <a:normAutofit/>
              </a:bodyPr>
              <a:lstStyle/>
              <a:p>
                <a:r>
                  <a:rPr lang="en-US" dirty="0" smtClean="0"/>
                  <a:t>To find the other angle: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180°−90</m:t>
                      </m:r>
                      <m:r>
                        <a:rPr lang="en-US" i="1">
                          <a:latin typeface="Cambria Math"/>
                        </a:rPr>
                        <m:t>°</m:t>
                      </m:r>
                      <m:r>
                        <a:rPr lang="en-US" b="0" i="1" smtClean="0">
                          <a:latin typeface="Cambria Math"/>
                        </a:rPr>
                        <m:t>−30</m:t>
                      </m:r>
                      <m:r>
                        <a:rPr lang="en-US" i="1">
                          <a:latin typeface="Cambria Math"/>
                        </a:rPr>
                        <m:t>°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60°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To find the other side:</a:t>
                </a:r>
              </a:p>
              <a:p>
                <a:pPr marL="0" indent="0" algn="ctr">
                  <a:buNone/>
                  <a:tabLst>
                    <a:tab pos="439578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aln/>
                        </m:rP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aln/>
                        </m:rP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4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236538" indent="-236538">
                  <a:tabLst>
                    <a:tab pos="4395788" algn="l"/>
                  </a:tabLst>
                </a:pPr>
                <a:r>
                  <a:rPr lang="en-US" dirty="0"/>
                  <a:t>Now find the trig functions</a:t>
                </a:r>
                <a:r>
                  <a:rPr lang="en-US" dirty="0" smtClean="0"/>
                  <a:t>:</a:t>
                </a:r>
              </a:p>
              <a:p>
                <a:pPr marL="630238" lvl="2" indent="-285750">
                  <a:lnSpc>
                    <a:spcPct val="120000"/>
                  </a:lnSpc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30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°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𝑜𝑝𝑝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h𝑦𝑝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/>
              </a:p>
              <a:p>
                <a:pPr marL="630238" lvl="2" indent="-285750">
                  <a:lnSpc>
                    <a:spcPct val="120000"/>
                  </a:lnSpc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30°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𝑎𝑑𝑗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h𝑦𝑝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/>
              </a:p>
              <a:p>
                <a:pPr marL="630238" lvl="2" indent="-285750">
                  <a:lnSpc>
                    <a:spcPct val="120000"/>
                  </a:lnSpc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30°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𝑜𝑝𝑝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𝑎𝑑𝑗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2000" i="1" dirty="0">
                  <a:latin typeface="Cambria Math"/>
                </a:endParaRPr>
              </a:p>
              <a:p>
                <a:pPr marL="630238" lvl="2" indent="-285750">
                  <a:lnSpc>
                    <a:spcPct val="120000"/>
                  </a:lnSpc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csc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30°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h𝑦𝑝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𝑜𝑝𝑝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=2</m:t>
                    </m:r>
                  </m:oMath>
                </a14:m>
                <a:endParaRPr lang="en-US" sz="2000" dirty="0"/>
              </a:p>
              <a:p>
                <a:pPr marL="630238" lvl="2" indent="-285750">
                  <a:lnSpc>
                    <a:spcPct val="120000"/>
                  </a:lnSpc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>
                            <a:latin typeface="Cambria Math"/>
                          </a:rPr>
                          <m:t>sec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30°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h𝑦𝑝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𝑎𝑑𝑗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2000" i="1"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2000" dirty="0"/>
              </a:p>
              <a:p>
                <a:pPr marL="630238" lvl="2" indent="-285750">
                  <a:lnSpc>
                    <a:spcPct val="120000"/>
                  </a:lnSpc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cot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30°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𝑎𝑑𝑗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𝑜𝑝𝑝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endParaRPr lang="en-US" sz="2000" dirty="0"/>
              </a:p>
              <a:p>
                <a:endParaRPr lang="en-US" dirty="0"/>
              </a:p>
              <a:p>
                <a:pPr marL="236538" indent="-236538">
                  <a:tabLst>
                    <a:tab pos="4395788" algn="l"/>
                  </a:tabLst>
                </a:pPr>
                <a:endParaRPr lang="en-US" dirty="0"/>
              </a:p>
              <a:p>
                <a:pPr marL="0" indent="0" algn="ctr">
                  <a:buNone/>
                  <a:tabLst>
                    <a:tab pos="4395788" algn="l"/>
                  </a:tabLst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3429000" y="0"/>
                <a:ext cx="5715000" cy="6858000"/>
              </a:xfrm>
              <a:blipFill rotWithShape="1">
                <a:blip r:embed="rId2"/>
                <a:stretch>
                  <a:fillRect l="-961" t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457200" y="1981200"/>
            <a:ext cx="2819400" cy="3352800"/>
            <a:chOff x="304800" y="1981200"/>
            <a:chExt cx="2971800" cy="3352800"/>
          </a:xfrm>
        </p:grpSpPr>
        <p:sp>
          <p:nvSpPr>
            <p:cNvPr id="8" name="Right Triangle 7"/>
            <p:cNvSpPr/>
            <p:nvPr/>
          </p:nvSpPr>
          <p:spPr>
            <a:xfrm>
              <a:off x="304800" y="1981200"/>
              <a:ext cx="2971800" cy="3352800"/>
            </a:xfrm>
            <a:prstGeom prst="rtTriangl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" y="4968240"/>
              <a:ext cx="365760" cy="3657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Arc 16"/>
          <p:cNvSpPr/>
          <p:nvPr/>
        </p:nvSpPr>
        <p:spPr>
          <a:xfrm rot="16200000">
            <a:off x="2788920" y="4922520"/>
            <a:ext cx="594360" cy="685800"/>
          </a:xfrm>
          <a:prstGeom prst="arc">
            <a:avLst>
              <a:gd name="adj1" fmla="val 15554569"/>
              <a:gd name="adj2" fmla="val 20515924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flipV="1">
            <a:off x="228600" y="2057400"/>
            <a:ext cx="594360" cy="685800"/>
          </a:xfrm>
          <a:prstGeom prst="arc">
            <a:avLst>
              <a:gd name="adj1" fmla="val 15554569"/>
              <a:gd name="adj2" fmla="val 21313624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4350" y="2743200"/>
                <a:ext cx="6172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3</m:t>
                      </m:r>
                      <m:r>
                        <a:rPr lang="en-US" b="0" i="1" smtClean="0">
                          <a:latin typeface="Cambria Math"/>
                        </a:rPr>
                        <m:t>0°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2743200"/>
                <a:ext cx="61722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86000" y="4888468"/>
                <a:ext cx="6172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6</m:t>
                      </m:r>
                      <m:r>
                        <a:rPr lang="en-US" b="0" i="1" smtClean="0">
                          <a:latin typeface="Cambria Math"/>
                        </a:rPr>
                        <m:t>0°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888468"/>
                <a:ext cx="61722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287780" y="5337572"/>
                <a:ext cx="6172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80" y="5337572"/>
                <a:ext cx="61722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866900" y="3440296"/>
                <a:ext cx="6172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3440296"/>
                <a:ext cx="61722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-83820" y="3625334"/>
                <a:ext cx="617220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3820" y="3625334"/>
                <a:ext cx="617220" cy="4019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444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algn="ctr"/>
                <a:r>
                  <a:rPr lang="en-US" sz="6000" dirty="0" smtClean="0"/>
                  <a:t>Exercises </a:t>
                </a:r>
                <a14:m>
                  <m:oMath xmlns:m="http://schemas.openxmlformats.org/officeDocument/2006/math">
                    <m:r>
                      <a:rPr lang="en-US" sz="6000" i="1" dirty="0" smtClean="0">
                        <a:latin typeface="Cambria Math"/>
                      </a:rPr>
                      <m:t>#</m:t>
                    </m:r>
                    <m:r>
                      <a:rPr lang="en-US" sz="6000" b="0" i="1" dirty="0" smtClean="0">
                        <a:latin typeface="Cambria Math"/>
                      </a:rPr>
                      <m:t>1−8</m:t>
                    </m:r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1429" b="-38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615815" y="1810512"/>
                <a:ext cx="4251960" cy="4895088"/>
              </a:xfrm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3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30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3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300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sz="23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3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300" i="1">
                              <a:latin typeface="Cambria Math"/>
                            </a:rPr>
                            <m:t>1</m:t>
                          </m:r>
                          <m:r>
                            <a:rPr lang="en-US" sz="23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300" b="0" i="1" smtClean="0">
                              <a:latin typeface="Cambria Math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2300" dirty="0"/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3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30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3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300" i="1">
                                  <a:latin typeface="Cambria Math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sz="23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3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3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300" b="0" i="1" smtClean="0">
                              <a:latin typeface="Cambria Math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2300" dirty="0"/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3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300">
                              <a:latin typeface="Cambria Math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sz="23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300" i="1">
                                  <a:latin typeface="Cambria Math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sz="23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3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300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sz="23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300" i="1" dirty="0">
                  <a:latin typeface="Cambria Math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3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300">
                              <a:latin typeface="Cambria Math"/>
                            </a:rPr>
                            <m:t>csc</m:t>
                          </m:r>
                        </m:fName>
                        <m:e>
                          <m:d>
                            <m:dPr>
                              <m:ctrlPr>
                                <a:rPr lang="en-US" sz="23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300" i="1">
                                  <a:latin typeface="Cambria Math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sz="23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3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300" b="0" i="1" smtClean="0">
                              <a:latin typeface="Cambria Math"/>
                            </a:rPr>
                            <m:t>13</m:t>
                          </m:r>
                        </m:num>
                        <m:den>
                          <m:r>
                            <a:rPr lang="en-US" sz="2300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300" dirty="0"/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3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300">
                              <a:latin typeface="Cambria Math"/>
                            </a:rPr>
                            <m:t>sec</m:t>
                          </m:r>
                        </m:fName>
                        <m:e>
                          <m:d>
                            <m:dPr>
                              <m:ctrlPr>
                                <a:rPr lang="en-US" sz="23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300" i="1">
                                  <a:latin typeface="Cambria Math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sz="23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3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300" b="0" i="1" smtClean="0">
                              <a:latin typeface="Cambria Math"/>
                            </a:rPr>
                            <m:t>13</m:t>
                          </m:r>
                        </m:num>
                        <m:den>
                          <m:r>
                            <a:rPr lang="en-US" sz="23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300" dirty="0"/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3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300">
                              <a:latin typeface="Cambria Math"/>
                            </a:rPr>
                            <m:t>cot</m:t>
                          </m:r>
                        </m:fName>
                        <m:e>
                          <m:d>
                            <m:dPr>
                              <m:ctrlPr>
                                <a:rPr lang="en-US" sz="23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300" i="1">
                                  <a:latin typeface="Cambria Math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sz="23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3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3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300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615815" y="1810512"/>
                <a:ext cx="4251960" cy="4895088"/>
              </a:xfr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Placeholder 14"/>
              <p:cNvSpPr>
                <a:spLocks noGrp="1"/>
              </p:cNvSpPr>
              <p:nvPr>
                <p:ph type="body" sz="half" idx="15"/>
              </p:nvPr>
            </p:nvSpPr>
            <p:spPr>
              <a:xfrm>
                <a:off x="299357" y="1298448"/>
                <a:ext cx="8564608" cy="509587"/>
              </a:xfrm>
            </p:spPr>
            <p:txBody>
              <a:bodyPr>
                <a:noAutofit/>
              </a:bodyPr>
              <a:lstStyle/>
              <a:p>
                <a:r>
                  <a:rPr lang="en-US" sz="2800" b="1" u="sng" dirty="0" smtClean="0"/>
                  <a:t>Directions:</a:t>
                </a:r>
                <a:r>
                  <a:rPr lang="en-US" sz="2800" b="1" dirty="0" smtClean="0"/>
                  <a:t> </a:t>
                </a:r>
                <a:r>
                  <a:rPr lang="en-US" sz="2800" dirty="0" smtClean="0"/>
                  <a:t>Evaluate </a:t>
                </a:r>
                <a:r>
                  <a:rPr lang="en-US" sz="2800" dirty="0"/>
                  <a:t>all six trigonometric functions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𝜃</m:t>
                    </m:r>
                  </m:oMath>
                </a14:m>
                <a:r>
                  <a:rPr lang="en-US" sz="2800" dirty="0" smtClean="0"/>
                  <a:t>:</a:t>
                </a:r>
                <a:endParaRPr lang="en-US" sz="2800" dirty="0"/>
              </a:p>
            </p:txBody>
          </p:sp>
        </mc:Choice>
        <mc:Fallback xmlns="">
          <p:sp>
            <p:nvSpPr>
              <p:cNvPr id="15" name="Text Placeholder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5"/>
              </p:nvPr>
            </p:nvSpPr>
            <p:spPr>
              <a:xfrm>
                <a:off x="299357" y="1298448"/>
                <a:ext cx="8564608" cy="509587"/>
              </a:xfrm>
              <a:blipFill rotWithShape="1">
                <a:blip r:embed="rId4"/>
                <a:stretch>
                  <a:fillRect l="-1423" t="-11905" r="-854" b="-34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Triangle 7"/>
          <p:cNvSpPr/>
          <p:nvPr/>
        </p:nvSpPr>
        <p:spPr>
          <a:xfrm>
            <a:off x="533400" y="2209800"/>
            <a:ext cx="3810000" cy="2438400"/>
          </a:xfrm>
          <a:prstGeom prst="rt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1000" y="2385851"/>
                <a:ext cx="685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385851"/>
                <a:ext cx="685800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09800" y="2952093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952093"/>
                <a:ext cx="91440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52600" y="4648200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648200"/>
                <a:ext cx="914400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-157843" y="3247626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7843" y="3247626"/>
                <a:ext cx="914400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533400" y="4419600"/>
            <a:ext cx="223157" cy="2286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9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algn="ctr"/>
                <a:r>
                  <a:rPr lang="en-US" sz="6000" dirty="0" smtClean="0"/>
                  <a:t>Exercise </a:t>
                </a:r>
                <a14:m>
                  <m:oMath xmlns:m="http://schemas.openxmlformats.org/officeDocument/2006/math">
                    <m:r>
                      <a:rPr lang="en-US" sz="6000" i="1" dirty="0" smtClean="0">
                        <a:latin typeface="Cambria Math"/>
                      </a:rPr>
                      <m:t>#</m:t>
                    </m:r>
                    <m:r>
                      <a:rPr lang="en-US" sz="6000" b="0" i="1" dirty="0" smtClean="0">
                        <a:latin typeface="Cambria Math"/>
                      </a:rPr>
                      <m:t>1−8</m:t>
                    </m:r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1429" b="-38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615815" y="1810512"/>
                <a:ext cx="4251960" cy="4895088"/>
              </a:xfrm>
              <a:ln>
                <a:solidFill>
                  <a:schemeClr val="tx1"/>
                </a:solidFill>
              </a:ln>
            </p:spPr>
            <p:txBody>
              <a:bodyPr>
                <a:normAutofit fontScale="85000" lnSpcReduction="10000"/>
              </a:bodyPr>
              <a:lstStyle/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3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30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3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300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sz="23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3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3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sz="23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3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3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3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3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300" dirty="0"/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3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30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3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300" i="1">
                                  <a:latin typeface="Cambria Math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sz="23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3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3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3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3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300" dirty="0">
                  <a:solidFill>
                    <a:schemeClr val="tx1"/>
                  </a:solidFill>
                </a:endParaRP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3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3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sz="23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3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sz="23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3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sz="23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3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3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7</m:t>
                              </m:r>
                            </m:e>
                          </m:rad>
                        </m:den>
                      </m:f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3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3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7</m:t>
                              </m:r>
                            </m:e>
                          </m:rad>
                        </m:den>
                      </m:f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3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3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3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3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7</m:t>
                              </m:r>
                            </m:e>
                          </m:rad>
                        </m:den>
                      </m:f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23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3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300" i="1" dirty="0">
                  <a:latin typeface="Cambria Math"/>
                </a:endParaRP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3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300">
                              <a:latin typeface="Cambria Math"/>
                            </a:rPr>
                            <m:t>csc</m:t>
                          </m:r>
                        </m:fName>
                        <m:e>
                          <m:d>
                            <m:dPr>
                              <m:ctrlPr>
                                <a:rPr lang="en-US" sz="23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300" i="1">
                                  <a:latin typeface="Cambria Math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sz="23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3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300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3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23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3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3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3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300" dirty="0"/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3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300">
                              <a:latin typeface="Cambria Math"/>
                            </a:rPr>
                            <m:t>sec</m:t>
                          </m:r>
                        </m:fName>
                        <m:e>
                          <m:d>
                            <m:dPr>
                              <m:ctrlPr>
                                <a:rPr lang="en-US" sz="23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300" i="1">
                                  <a:latin typeface="Cambria Math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sz="23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3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3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3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3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7</m:t>
                              </m:r>
                            </m:e>
                          </m:rad>
                        </m:den>
                      </m:f>
                      <m:r>
                        <a:rPr lang="en-US" sz="23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3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3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3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7</m:t>
                              </m:r>
                            </m:e>
                          </m:rad>
                        </m:den>
                      </m:f>
                      <m:r>
                        <a:rPr lang="en-US" sz="2300" i="1">
                          <a:solidFill>
                            <a:schemeClr val="tx1"/>
                          </a:solidFill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en-US" sz="23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3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3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3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3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7</m:t>
                              </m:r>
                            </m:e>
                          </m:rad>
                        </m:den>
                      </m:f>
                      <m:r>
                        <a:rPr lang="en-US" sz="23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3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US" sz="23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3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en-US" sz="23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300" dirty="0"/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3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3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cot</m:t>
                          </m:r>
                        </m:fName>
                        <m:e>
                          <m:d>
                            <m:dPr>
                              <m:ctrlPr>
                                <a:rPr lang="en-US" sz="23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3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sz="23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3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3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3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3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3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3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615815" y="1810512"/>
                <a:ext cx="4251960" cy="4895088"/>
              </a:xfr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Placeholder 14"/>
              <p:cNvSpPr>
                <a:spLocks noGrp="1"/>
              </p:cNvSpPr>
              <p:nvPr>
                <p:ph type="body" sz="half" idx="15"/>
              </p:nvPr>
            </p:nvSpPr>
            <p:spPr>
              <a:xfrm>
                <a:off x="299357" y="1298448"/>
                <a:ext cx="8564608" cy="509587"/>
              </a:xfrm>
            </p:spPr>
            <p:txBody>
              <a:bodyPr>
                <a:noAutofit/>
              </a:bodyPr>
              <a:lstStyle/>
              <a:p>
                <a:r>
                  <a:rPr lang="en-US" sz="2800" b="1" u="sng" dirty="0" smtClean="0"/>
                  <a:t>Directions:</a:t>
                </a:r>
                <a:r>
                  <a:rPr lang="en-US" sz="2800" b="1" dirty="0" smtClean="0"/>
                  <a:t> </a:t>
                </a:r>
                <a:r>
                  <a:rPr lang="en-US" sz="2800" dirty="0" smtClean="0"/>
                  <a:t>Evaluate </a:t>
                </a:r>
                <a:r>
                  <a:rPr lang="en-US" sz="2800" dirty="0"/>
                  <a:t>all six trigonometric functions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𝜃</m:t>
                    </m:r>
                  </m:oMath>
                </a14:m>
                <a:r>
                  <a:rPr lang="en-US" sz="2800" dirty="0" smtClean="0"/>
                  <a:t>:</a:t>
                </a:r>
                <a:endParaRPr lang="en-US" sz="2800" dirty="0"/>
              </a:p>
            </p:txBody>
          </p:sp>
        </mc:Choice>
        <mc:Fallback xmlns="">
          <p:sp>
            <p:nvSpPr>
              <p:cNvPr id="15" name="Text Placeholder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5"/>
              </p:nvPr>
            </p:nvSpPr>
            <p:spPr>
              <a:xfrm>
                <a:off x="299357" y="1298448"/>
                <a:ext cx="8564608" cy="509587"/>
              </a:xfrm>
              <a:blipFill rotWithShape="1">
                <a:blip r:embed="rId4"/>
                <a:stretch>
                  <a:fillRect l="-1423" t="-11905" r="-854" b="-34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Triangle 7"/>
          <p:cNvSpPr/>
          <p:nvPr/>
        </p:nvSpPr>
        <p:spPr>
          <a:xfrm>
            <a:off x="533400" y="1905000"/>
            <a:ext cx="3810000" cy="2438400"/>
          </a:xfrm>
          <a:prstGeom prst="rt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52800" y="3943290"/>
                <a:ext cx="685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943290"/>
                <a:ext cx="685800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09800" y="2647293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647293"/>
                <a:ext cx="91440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0" y="4879032"/>
                <a:ext cx="4343400" cy="1965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First, find the missing side: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6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aln/>
                        </m:rPr>
                        <a:rPr lang="en-US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8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36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aln/>
                        </m:rP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6</m:t>
                      </m:r>
                      <m:r>
                        <a:rPr lang="en-US" sz="2400" i="1">
                          <a:latin typeface="Cambria Math"/>
                        </a:rPr>
                        <m:t>4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aln/>
                        </m:rP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28</m:t>
                      </m:r>
                    </m:oMath>
                    <m:oMath xmlns:m="http://schemas.openxmlformats.org/officeDocument/2006/math">
                      <m:r>
                        <a:rPr lang="en-US" sz="23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3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3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28</m:t>
                          </m:r>
                        </m:e>
                      </m:rad>
                      <m:r>
                        <a:rPr lang="en-US" sz="23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3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e>
                      </m:rad>
                      <m:r>
                        <a:rPr lang="en-US" sz="23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</m:t>
                          </m:r>
                        </m:e>
                      </m:rad>
                      <m:r>
                        <a:rPr lang="en-US" sz="23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23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79032"/>
                <a:ext cx="4343400" cy="1965346"/>
              </a:xfrm>
              <a:prstGeom prst="rect">
                <a:avLst/>
              </a:prstGeom>
              <a:blipFill rotWithShape="1">
                <a:blip r:embed="rId7"/>
                <a:stretch>
                  <a:fillRect l="-2104" t="-2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-157843" y="2942826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7843" y="2942826"/>
                <a:ext cx="914400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533400" y="4114800"/>
            <a:ext cx="223157" cy="2286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714500" y="4358805"/>
                <a:ext cx="914400" cy="502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4358805"/>
                <a:ext cx="914400" cy="50276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238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  <p:bldP spid="11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336</TotalTime>
  <Words>1102</Words>
  <Application>Microsoft Office PowerPoint</Application>
  <PresentationFormat>On-screen Show (4:3)</PresentationFormat>
  <Paragraphs>189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Soho</vt:lpstr>
      <vt:lpstr>Warm – Up: 2/4</vt:lpstr>
      <vt:lpstr>Homework:</vt:lpstr>
      <vt:lpstr>Trigonometric Functions of Acute Angles</vt:lpstr>
      <vt:lpstr>Trigonometric Functions</vt:lpstr>
      <vt:lpstr>Pythagorean Theorem</vt:lpstr>
      <vt:lpstr>45 – 45 – 90 Triangle</vt:lpstr>
      <vt:lpstr>30 – 60 – 90 Triangle</vt:lpstr>
      <vt:lpstr>Exercises #1-8</vt:lpstr>
      <vt:lpstr>Exercise #1-8</vt:lpstr>
      <vt:lpstr>Homework – Due: 2/5</vt:lpstr>
      <vt:lpstr>Warm – Up: 2/5</vt:lpstr>
      <vt:lpstr>Homework:</vt:lpstr>
      <vt:lpstr>Trigonometric Functions of Acute Angles</vt:lpstr>
      <vt:lpstr>Trigonometric Functions</vt:lpstr>
      <vt:lpstr>Exercises 9-18:</vt:lpstr>
      <vt:lpstr>Exercises 9-18:</vt:lpstr>
      <vt:lpstr>Exercises 25 – 35:</vt:lpstr>
      <vt:lpstr>Exercises 46 – 54:</vt:lpstr>
      <vt:lpstr>Homework – Due: 2/5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– Up: 2/3</dc:title>
  <dc:creator>Amanda</dc:creator>
  <cp:lastModifiedBy>Amanda</cp:lastModifiedBy>
  <cp:revision>55</cp:revision>
  <dcterms:created xsi:type="dcterms:W3CDTF">2015-02-02T21:08:07Z</dcterms:created>
  <dcterms:modified xsi:type="dcterms:W3CDTF">2015-02-04T18:09:15Z</dcterms:modified>
</cp:coreProperties>
</file>