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4" r:id="rId4"/>
    <p:sldId id="258" r:id="rId5"/>
    <p:sldId id="259" r:id="rId6"/>
    <p:sldId id="265" r:id="rId7"/>
    <p:sldId id="261" r:id="rId8"/>
    <p:sldId id="266" r:id="rId9"/>
    <p:sldId id="267" r:id="rId10"/>
    <p:sldId id="262" r:id="rId11"/>
    <p:sldId id="263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58F-DC71-4864-867B-EB36204D72F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3621-4AB8-43E3-B9FC-5F044773DD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Warm – Up: 1/29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en-US" sz="4000" dirty="0">
                <a:solidFill>
                  <a:schemeClr val="bg1"/>
                </a:solidFill>
              </a:rPr>
              <a:t>What do degrees mean? 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Provide </a:t>
            </a:r>
            <a:r>
              <a:rPr lang="en-US" sz="3600" dirty="0">
                <a:solidFill>
                  <a:schemeClr val="bg1"/>
                </a:solidFill>
              </a:rPr>
              <a:t>an example.</a:t>
            </a:r>
          </a:p>
          <a:p>
            <a:pPr lvl="0"/>
            <a:r>
              <a:rPr lang="en-US" sz="4000" dirty="0">
                <a:solidFill>
                  <a:schemeClr val="bg1"/>
                </a:solidFill>
              </a:rPr>
              <a:t>What do radians mean? 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Provide </a:t>
            </a:r>
            <a:r>
              <a:rPr lang="en-US" sz="3600" dirty="0">
                <a:solidFill>
                  <a:schemeClr val="bg1"/>
                </a:solidFill>
              </a:rPr>
              <a:t>an example.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0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Exercises: 19 – 26: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9443" y="990600"/>
                <a:ext cx="7125112" cy="5638801"/>
              </a:xfrm>
              <a:ln>
                <a:solidFill>
                  <a:schemeClr val="bg1"/>
                </a:solidFill>
              </a:ln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u="sng" dirty="0" smtClean="0">
                    <a:solidFill>
                      <a:schemeClr val="bg1"/>
                    </a:solidFill>
                  </a:rPr>
                  <a:t>Directions: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Convert from degrees to radians.</a:t>
                </a:r>
              </a:p>
              <a:p>
                <a:pPr marL="514350" indent="-51435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b="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30°</m:t>
                    </m:r>
                  </m:oMath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30°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𝑟𝑎𝑑𝑖𝑎𝑛𝑠</m:t>
                              </m:r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180°</m:t>
                              </m:r>
                            </m:den>
                          </m:f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600" dirty="0" smtClean="0"/>
              </a:p>
              <a:p>
                <a:pPr marL="514350" indent="-51435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/>
                      </a:rPr>
                      <m:t>62.59</m:t>
                    </m:r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°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62.59°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𝑟𝑎𝑑𝑖𝑎𝑛𝑠</m:t>
                              </m:r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180°</m:t>
                              </m:r>
                            </m:den>
                          </m:f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≈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1.0924 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rad</m:t>
                      </m:r>
                    </m:oMath>
                  </m:oMathPara>
                </a14:m>
                <a:endParaRPr lang="en-US" sz="2600" dirty="0">
                  <a:solidFill>
                    <a:srgbClr val="FF0000"/>
                  </a:solidFill>
                </a:endParaRPr>
              </a:p>
              <a:p>
                <a:pPr marL="514350" indent="-51435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 startAt="3"/>
                </a:pPr>
                <a:r>
                  <a:rPr lang="en-US" sz="2400" b="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86°42′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86+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42</m:t>
                                  </m:r>
                                </m:num>
                                <m:den>
                                  <m:r>
                                    <a:rPr lang="en-US" sz="26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=86.7°</m:t>
                      </m:r>
                    </m:oMath>
                  </m:oMathPara>
                </a14:m>
                <a:endParaRPr lang="en-US" sz="2600" b="0" i="1" dirty="0" smtClean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86.7°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𝑟𝑎𝑑𝑖𝑎𝑛𝑠</m:t>
                              </m:r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180°</m:t>
                              </m:r>
                            </m:den>
                          </m:f>
                        </m:e>
                      </m:d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≈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1.5132 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US" sz="2600" dirty="0" smtClean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9443" y="990600"/>
                <a:ext cx="7125112" cy="5638801"/>
              </a:xfrm>
              <a:blipFill rotWithShape="1">
                <a:blip r:embed="rId2"/>
                <a:stretch>
                  <a:fillRect l="-1282" t="-75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7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Exercises: 27 – 34: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9443" y="1219201"/>
                <a:ext cx="7125112" cy="5410200"/>
              </a:xfrm>
              <a:ln>
                <a:solidFill>
                  <a:schemeClr val="bg1"/>
                </a:solidFill>
              </a:ln>
            </p:spPr>
            <p:txBody>
              <a:bodyPr anchor="t"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u="sng" dirty="0" smtClean="0">
                    <a:solidFill>
                      <a:schemeClr val="bg1"/>
                    </a:solidFill>
                  </a:rPr>
                  <a:t>Directions: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Convert from radians to degrees.</a:t>
                </a:r>
              </a:p>
              <a:p>
                <a:pPr marL="514350" indent="-51435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3200" b="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32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180°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radians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20°</m:t>
                      </m:r>
                    </m:oMath>
                  </m:oMathPara>
                </a14:m>
                <a:endParaRPr lang="en-US" sz="2800" b="0" dirty="0" smtClean="0"/>
              </a:p>
              <a:p>
                <a:pPr marL="514350" indent="-514350">
                  <a:spcBef>
                    <a:spcPts val="1200"/>
                  </a:spcBef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200" b="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180°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radians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1260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315°</m:t>
                      </m:r>
                    </m:oMath>
                  </m:oMathPara>
                </a14:m>
                <a:endParaRPr lang="en-US" sz="2800" dirty="0" smtClean="0"/>
              </a:p>
              <a:p>
                <a:pPr marL="514350" indent="-514350">
                  <a:spcBef>
                    <a:spcPts val="1200"/>
                  </a:spcBef>
                  <a:spcAft>
                    <a:spcPts val="0"/>
                  </a:spcAft>
                  <a:buFont typeface="+mj-lt"/>
                  <a:buAutoNum type="arabicPeriod" startAt="3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</a:rPr>
                      <m:t>2.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17</m:t>
                    </m:r>
                  </m:oMath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2.17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180°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radians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390.6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≈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124.33°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9443" y="1219201"/>
                <a:ext cx="7125112" cy="5410200"/>
              </a:xfrm>
              <a:blipFill rotWithShape="1">
                <a:blip r:embed="rId2"/>
                <a:stretch>
                  <a:fillRect l="-1966" t="-78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9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Homework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6600" dirty="0"/>
              <a:t>P. 343: </a:t>
            </a:r>
            <a:endParaRPr lang="en-US" sz="6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#</a:t>
            </a:r>
            <a:r>
              <a:rPr lang="en-US" sz="6000" dirty="0"/>
              <a:t>1 – #15 (odd</a:t>
            </a:r>
            <a:r>
              <a:rPr lang="en-US" sz="6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#19 </a:t>
            </a:r>
            <a:r>
              <a:rPr lang="en-US" sz="6000" dirty="0"/>
              <a:t>– #34 (all</a:t>
            </a:r>
            <a:r>
              <a:rPr lang="en-US" sz="6000" dirty="0" smtClean="0"/>
              <a:t>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38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Angles and Their Measure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Section 4.1 – Day 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330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sz="4800" dirty="0" smtClean="0"/>
                  <a:t>DMS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/>
                      </a:rPr>
                      <m:t>↔</m:t>
                    </m:r>
                  </m:oMath>
                </a14:m>
                <a:r>
                  <a:rPr lang="en-US" sz="4800" dirty="0" smtClean="0"/>
                  <a:t> Degrees</a:t>
                </a:r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9934" b="-29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02712" y="1812927"/>
                <a:ext cx="3132494" cy="576262"/>
              </a:xfrm>
            </p:spPr>
            <p:txBody>
              <a:bodyPr/>
              <a:lstStyle/>
              <a:p>
                <a:pPr algn="ctr"/>
                <a:r>
                  <a:rPr lang="en-US" sz="2800" dirty="0" smtClean="0"/>
                  <a:t>DMS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/>
                  <a:t> Degrees</a:t>
                </a: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02712" y="1812927"/>
                <a:ext cx="3132494" cy="576262"/>
              </a:xfrm>
              <a:blipFill rotWithShape="1">
                <a:blip r:embed="rId3"/>
                <a:stretch>
                  <a:fillRect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389189"/>
                <a:ext cx="4023519" cy="4316411"/>
              </a:xfrm>
              <a:ln>
                <a:solidFill>
                  <a:schemeClr val="bg1"/>
                </a:solidFill>
              </a:ln>
            </p:spPr>
            <p:txBody>
              <a:bodyPr anchor="t"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“</m:t>
                      </m:r>
                    </m:oMath>
                  </m:oMathPara>
                </a14:m>
                <a:endParaRPr lang="en-US" sz="3200" dirty="0" smtClean="0">
                  <a:solidFill>
                    <a:schemeClr val="bg1"/>
                  </a:solidFill>
                </a:endParaRPr>
              </a:p>
              <a:p>
                <a:pPr marL="0" indent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°+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3600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sz="3200" b="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 marL="0" indent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60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3600</m:t>
                              </m:r>
                            </m:den>
                          </m:f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320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389189"/>
                <a:ext cx="4023519" cy="4316411"/>
              </a:xfr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5108419" y="1812927"/>
                <a:ext cx="3133080" cy="576262"/>
              </a:xfrm>
            </p:spPr>
            <p:txBody>
              <a:bodyPr/>
              <a:lstStyle/>
              <a:p>
                <a:pPr algn="ctr"/>
                <a:r>
                  <a:rPr lang="en-US" sz="2800" dirty="0" smtClean="0"/>
                  <a:t>Degrees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/>
                  <a:t> DMS</a:t>
                </a:r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5108419" y="1812927"/>
                <a:ext cx="3133080" cy="576262"/>
              </a:xfrm>
              <a:blipFill rotWithShape="1">
                <a:blip r:embed="rId5"/>
                <a:stretch>
                  <a:fillRect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63279" y="2389189"/>
                <a:ext cx="4023360" cy="4316411"/>
              </a:xfrm>
              <a:ln>
                <a:solidFill>
                  <a:schemeClr val="bg1"/>
                </a:solidFill>
              </a:ln>
            </p:spPr>
            <p:txBody>
              <a:bodyPr anchor="t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𝑦𝑧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32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u="sng" dirty="0" smtClean="0">
                    <a:solidFill>
                      <a:schemeClr val="bg1"/>
                    </a:solidFill>
                  </a:rPr>
                  <a:t>Step 1: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Convert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𝑦𝑧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to minutes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𝑦𝑧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1°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u="sng" dirty="0" smtClean="0">
                    <a:solidFill>
                      <a:schemeClr val="bg1"/>
                    </a:solidFill>
                  </a:rPr>
                  <a:t>Step 2: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Convert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to seconds.</a:t>
                </a:r>
                <a:endParaRPr lang="en-US" sz="20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60"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1°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“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°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"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63279" y="2389189"/>
                <a:ext cx="4023360" cy="4316411"/>
              </a:xfrm>
              <a:blipFill rotWithShape="1">
                <a:blip r:embed="rId6"/>
                <a:stretch>
                  <a:fillRect l="-151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1 – 3: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>
                <a:solidFill>
                  <a:schemeClr val="bg1"/>
                </a:solidFill>
              </a:ln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sz="2400" u="sng" dirty="0" smtClean="0">
                    <a:solidFill>
                      <a:schemeClr val="bg1"/>
                    </a:solidFill>
                  </a:rPr>
                  <a:t>Directions: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Convert from DMS to decimal form.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b="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35°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24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35°+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24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35.4°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sz="2800" b="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48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°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36"</m:t>
                    </m:r>
                  </m:oMath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48°+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30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36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3600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48.51°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38" t="-104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24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Exercises: 5 – 7: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Directions:</a:t>
            </a:r>
            <a:r>
              <a:rPr lang="en-US" dirty="0" smtClean="0">
                <a:solidFill>
                  <a:schemeClr val="bg1"/>
                </a:solidFill>
              </a:rPr>
              <a:t> Convert from degrees to degrees, minutes, seconds (DMS).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389189"/>
                <a:ext cx="4023519" cy="4316411"/>
              </a:xfrm>
              <a:ln>
                <a:solidFill>
                  <a:schemeClr val="bg1"/>
                </a:solidFill>
              </a:ln>
            </p:spPr>
            <p:txBody>
              <a:bodyPr anchor="t"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49.7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°</m:t>
                    </m:r>
                  </m:oMath>
                </a14:m>
                <a:endParaRPr lang="en-US" sz="20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u="sng" dirty="0" smtClean="0">
                    <a:solidFill>
                      <a:schemeClr val="bg1"/>
                    </a:solidFill>
                  </a:rPr>
                  <a:t>Step 1: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Convert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.7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to minutes.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.7°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6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1°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42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b="0" i="1" dirty="0" smtClean="0">
                  <a:latin typeface="Cambria Math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=49°42′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389189"/>
                <a:ext cx="4023519" cy="4316411"/>
              </a:xfrm>
              <a:blipFill rotWithShape="1">
                <a:blip r:embed="rId2"/>
                <a:stretch>
                  <a:fillRect l="-136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8200" y="2438400"/>
                <a:ext cx="4038600" cy="4267200"/>
              </a:xfrm>
              <a:ln>
                <a:solidFill>
                  <a:schemeClr val="bg1"/>
                </a:solidFill>
              </a:ln>
            </p:spPr>
            <p:txBody>
              <a:bodyPr anchor="t">
                <a:normAutofit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99.37°</m:t>
                    </m:r>
                  </m:oMath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u="sng" dirty="0" smtClean="0">
                    <a:solidFill>
                      <a:schemeClr val="bg1"/>
                    </a:solidFill>
                  </a:rPr>
                  <a:t>Step 1: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Convert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7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to minutes.</a:t>
                </a:r>
                <a:endParaRPr lang="en-US" sz="20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.37°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1°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22.2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u="sng" dirty="0" smtClean="0">
                    <a:solidFill>
                      <a:schemeClr val="bg1"/>
                    </a:solidFill>
                  </a:rPr>
                  <a:t>Step 2: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Convert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to seconds.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.2°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60"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1°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=.12“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=99°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12"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8200" y="2438400"/>
                <a:ext cx="4038600" cy="4267200"/>
              </a:xfrm>
              <a:blipFill rotWithShape="1">
                <a:blip r:embed="rId3"/>
                <a:stretch>
                  <a:fillRect l="-2711" t="-71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28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Arc Length Formula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9443" y="1837402"/>
                <a:ext cx="7125112" cy="4258598"/>
              </a:xfrm>
              <a:ln>
                <a:solidFill>
                  <a:schemeClr val="bg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is a central angle in a circle of radius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, and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is measured in radians/degrees, then the length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of the intercepted arc is given by: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Radian Measure: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3200" dirty="0" smtClean="0">
                  <a:solidFill>
                    <a:schemeClr val="bg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Degree Measure: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9443" y="1837402"/>
                <a:ext cx="7125112" cy="4258598"/>
              </a:xfrm>
              <a:blipFill rotWithShape="1">
                <a:blip r:embed="rId2"/>
                <a:stretch>
                  <a:fillRect l="-940" t="-1854" r="-196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5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-10075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Exercises: 9 – 15: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036638"/>
            <a:ext cx="8229600" cy="639762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Directions:</a:t>
            </a:r>
            <a:r>
              <a:rPr lang="en-US" dirty="0" smtClean="0">
                <a:solidFill>
                  <a:schemeClr val="bg1"/>
                </a:solidFill>
              </a:rPr>
              <a:t> Use the appropriate arc length formula to find the missing information.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362617362"/>
                  </p:ext>
                </p:extLst>
              </p:nvPr>
            </p:nvGraphicFramePr>
            <p:xfrm>
              <a:off x="228600" y="2362199"/>
              <a:ext cx="4100511" cy="40274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6837"/>
                    <a:gridCol w="1366837"/>
                    <a:gridCol w="1366837"/>
                  </a:tblGrid>
                  <a:tr h="7103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3200" dirty="0" smtClean="0"/>
                            <a:t> cm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70</m:t>
                              </m:r>
                            </m:oMath>
                          </a14:m>
                          <a:r>
                            <a:rPr lang="en-US" sz="3200" dirty="0" smtClean="0"/>
                            <a:t> rad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10735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2.5</m:t>
                              </m:r>
                            </m:oMath>
                          </a14:m>
                          <a:r>
                            <a:rPr lang="en-US" sz="3200" dirty="0" smtClean="0"/>
                            <a:t> cm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dirty="0" smtClean="0"/>
                            <a:t> rad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7103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sz="3200" dirty="0" smtClean="0"/>
                            <a:t> in.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7</m:t>
                              </m:r>
                            </m:oMath>
                          </a14:m>
                          <a:r>
                            <a:rPr lang="en-US" sz="3200" dirty="0" smtClean="0"/>
                            <a:t> in.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7103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5</m:t>
                              </m:r>
                            </m:oMath>
                          </a14:m>
                          <a:r>
                            <a:rPr lang="en-US" sz="3200" dirty="0" smtClean="0"/>
                            <a:t> ft.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18°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362617362"/>
                  </p:ext>
                </p:extLst>
              </p:nvPr>
            </p:nvGraphicFramePr>
            <p:xfrm>
              <a:off x="228600" y="2362199"/>
              <a:ext cx="4100511" cy="40274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6837"/>
                    <a:gridCol w="1366837"/>
                    <a:gridCol w="1366837"/>
                  </a:tblGrid>
                  <a:tr h="7103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6" r="-200446" b="-48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6" r="-100446" b="-48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6" r="-446" b="-484615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6" t="-86667" r="-200446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6" t="-86667" r="-100446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6" t="-86667" r="-446" b="-320000"/>
                          </a:stretch>
                        </a:blipFill>
                      </a:tcPr>
                    </a:tc>
                  </a:tr>
                  <a:tr h="10735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6" t="-143182" r="-200446" b="-1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6" t="-143182" r="-100446" b="-14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6" t="-143182" r="-446" b="-145455"/>
                          </a:stretch>
                        </a:blipFill>
                      </a:tcPr>
                    </a:tc>
                  </a:tr>
                  <a:tr h="7103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6" t="-368966" r="-200446" b="-12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6" t="-368966" r="-100446" b="-12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6" t="-368966" r="-446" b="-120690"/>
                          </a:stretch>
                        </a:blipFill>
                      </a:tcPr>
                    </a:tc>
                  </a:tr>
                  <a:tr h="7103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6" t="-464957" r="-200446" b="-19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6" t="-464957" r="-100446" b="-19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6" t="-464957" r="-446" b="-196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495801" y="1905000"/>
                <a:ext cx="4495800" cy="4800600"/>
              </a:xfrm>
              <a:ln>
                <a:solidFill>
                  <a:schemeClr val="bg1"/>
                </a:solidFill>
              </a:ln>
            </p:spPr>
            <p:txBody>
              <a:bodyPr anchor="t">
                <a:normAutofit fontScale="92500"/>
              </a:bodyPr>
              <a:lstStyle/>
              <a:p>
                <a:pPr marL="457200" indent="-4572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=1∗70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𝑟𝑎𝑑</m:t>
                      </m:r>
                    </m:oMath>
                  </m:oMathPara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=70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900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𝑟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𝜃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𝜃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2.5 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𝑐𝑚</m:t>
                          </m:r>
                        </m:num>
                        <m:den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𝑟𝑎𝑑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2.5 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𝑐𝑚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∙3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𝑟𝑎𝑑</m:t>
                          </m:r>
                        </m:den>
                      </m:f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7.5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495801" y="1905000"/>
                <a:ext cx="4495800" cy="4800600"/>
              </a:xfrm>
              <a:blipFill rotWithShape="1">
                <a:blip r:embed="rId3"/>
                <a:stretch>
                  <a:fillRect l="-2165" t="-101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3179802"/>
                <a:ext cx="1234440" cy="553998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/>
                      </a:rPr>
                      <m:t>70</m:t>
                    </m:r>
                  </m:oMath>
                </a14:m>
                <a:r>
                  <a:rPr lang="en-US" sz="3000" dirty="0" smtClean="0"/>
                  <a:t> cm</a:t>
                </a:r>
                <a:endParaRPr lang="en-US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179802"/>
                <a:ext cx="1234440" cy="553998"/>
              </a:xfrm>
              <a:prstGeom prst="rect">
                <a:avLst/>
              </a:prstGeom>
              <a:blipFill rotWithShape="1">
                <a:blip r:embed="rId4"/>
                <a:stretch>
                  <a:fillRect t="-13187" r="-10345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4038600"/>
                <a:ext cx="1234440" cy="798424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7.5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sz="3200" dirty="0" smtClean="0"/>
                  <a:t>cm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038600"/>
                <a:ext cx="1234440" cy="798424"/>
              </a:xfrm>
              <a:prstGeom prst="rect">
                <a:avLst/>
              </a:prstGeom>
              <a:blipFill rotWithShape="1">
                <a:blip r:embed="rId5"/>
                <a:stretch>
                  <a:fillRect r="-7882"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6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0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Exercises: 9 – 15: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639762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Directions:</a:t>
            </a:r>
            <a:r>
              <a:rPr lang="en-US" dirty="0" smtClean="0">
                <a:solidFill>
                  <a:schemeClr val="bg1"/>
                </a:solidFill>
              </a:rPr>
              <a:t> Use the appropriate arc length formula to find the missing information.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627839390"/>
                  </p:ext>
                </p:extLst>
              </p:nvPr>
            </p:nvGraphicFramePr>
            <p:xfrm>
              <a:off x="228600" y="2133600"/>
              <a:ext cx="4114800" cy="42719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371600"/>
                    <a:gridCol w="1371600"/>
                  </a:tblGrid>
                  <a:tr h="7058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3200" dirty="0" smtClean="0"/>
                            <a:t> cm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70</m:t>
                              </m:r>
                            </m:oMath>
                          </a14:m>
                          <a:r>
                            <a:rPr lang="en-US" sz="3200" dirty="0" smtClean="0"/>
                            <a:t> rad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2.5</m:t>
                              </m:r>
                            </m:oMath>
                          </a14:m>
                          <a:r>
                            <a:rPr lang="en-US" sz="3200" dirty="0" smtClean="0"/>
                            <a:t> cm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b="1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dirty="0" smtClean="0"/>
                            <a:t> rad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sz="3200" dirty="0" smtClean="0"/>
                            <a:t> in..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7</m:t>
                              </m:r>
                            </m:oMath>
                          </a14:m>
                          <a:r>
                            <a:rPr lang="en-US" sz="3200" dirty="0" smtClean="0"/>
                            <a:t> in.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200" i="1" dirty="0" smtClean="0">
                                  <a:latin typeface="Cambria Math"/>
                                </a:rPr>
                                <m:t>5</m:t>
                              </m:r>
                            </m:oMath>
                          </a14:m>
                          <a:r>
                            <a:rPr lang="en-US" sz="3200" dirty="0" smtClean="0"/>
                            <a:t> ft.</a:t>
                          </a:r>
                          <a:endParaRPr lang="en-US" sz="3200" dirty="0"/>
                        </a:p>
                      </a:txBody>
                      <a:tcPr marL="78577" marR="785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18°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78577" marR="78577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627839390"/>
                  </p:ext>
                </p:extLst>
              </p:nvPr>
            </p:nvGraphicFramePr>
            <p:xfrm>
              <a:off x="228600" y="2133600"/>
              <a:ext cx="4114800" cy="42719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371600"/>
                    <a:gridCol w="1371600"/>
                  </a:tblGrid>
                  <a:tr h="7058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4" r="-200000" b="-509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4" r="-100000" b="-509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4" b="-509483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4" t="-85926" r="-200000" b="-3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4" t="-85926" r="-100000" b="-3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4" t="-85926" b="-33777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4" t="-167333" r="-200000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4" t="-167333" r="-100000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4" t="-167333" b="-204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4" t="-267333" r="-200000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4" t="-267333" r="-100000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4" t="-267333" b="-104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444" t="-367333" r="-200000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100444" t="-367333" r="-100000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8577" marR="78577" anchor="ctr">
                        <a:blipFill rotWithShape="1">
                          <a:blip r:embed="rId2"/>
                          <a:stretch>
                            <a:fillRect l="-200444" t="-367333" b="-4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492752" y="1905000"/>
                <a:ext cx="4498848" cy="4800600"/>
              </a:xfrm>
              <a:ln>
                <a:solidFill>
                  <a:schemeClr val="bg1"/>
                </a:solidFill>
              </a:ln>
            </p:spPr>
            <p:txBody>
              <a:bodyPr anchor="t">
                <a:normAutofit lnSpcReduction="10000"/>
              </a:bodyPr>
              <a:lstStyle/>
              <a:p>
                <a:pPr marL="457200" indent="-4572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𝜃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4 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.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7 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𝑖𝑛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.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𝑟𝑎𝑑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400" b="0" dirty="0" smtClean="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90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𝑓𝑡</m:t>
                      </m:r>
                    </m:oMath>
                  </m:oMathPara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492752" y="1905000"/>
                <a:ext cx="4498848" cy="4800600"/>
              </a:xfrm>
              <a:blipFill rotWithShape="1">
                <a:blip r:embed="rId3"/>
                <a:stretch>
                  <a:fillRect l="-1622" t="-164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2929572"/>
                <a:ext cx="1234440" cy="54864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/>
                      </a:rPr>
                      <m:t>70</m:t>
                    </m:r>
                  </m:oMath>
                </a14:m>
                <a:r>
                  <a:rPr lang="en-US" sz="3000" dirty="0" smtClean="0"/>
                  <a:t> cm</a:t>
                </a:r>
                <a:endParaRPr lang="en-US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929572"/>
                <a:ext cx="1234440" cy="548640"/>
              </a:xfrm>
              <a:prstGeom prst="rect">
                <a:avLst/>
              </a:prstGeom>
              <a:blipFill rotWithShape="1">
                <a:blip r:embed="rId4"/>
                <a:stretch>
                  <a:fillRect t="-13333" r="-886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61160" y="3711304"/>
                <a:ext cx="1234440" cy="798424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7.5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sz="3200" dirty="0" smtClean="0"/>
                  <a:t>cm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160" y="3711304"/>
                <a:ext cx="1234440" cy="798424"/>
              </a:xfrm>
              <a:prstGeom prst="rect">
                <a:avLst/>
              </a:prstGeom>
              <a:blipFill rotWithShape="1">
                <a:blip r:embed="rId5"/>
                <a:stretch>
                  <a:fillRect r="-7921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5576528"/>
                <a:ext cx="1234440" cy="745589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 ft</a:t>
                </a:r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76528"/>
                <a:ext cx="1234440" cy="745589"/>
              </a:xfrm>
              <a:prstGeom prst="rect">
                <a:avLst/>
              </a:prstGeom>
              <a:blipFill rotWithShape="1">
                <a:blip r:embed="rId6"/>
                <a:stretch>
                  <a:fillRect t="-3279" b="-12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32760" y="4662128"/>
                <a:ext cx="1234440" cy="78739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 smtClean="0"/>
                  <a:t> rad</a:t>
                </a:r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760" y="4662128"/>
                <a:ext cx="1234440" cy="787395"/>
              </a:xfrm>
              <a:prstGeom prst="rect">
                <a:avLst/>
              </a:prstGeom>
              <a:blipFill rotWithShape="1">
                <a:blip r:embed="rId7"/>
                <a:stretch>
                  <a:fillRect r="-4950"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02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09442" y="0"/>
                <a:ext cx="7125113" cy="924475"/>
              </a:xfrm>
            </p:spPr>
            <p:txBody>
              <a:bodyPr/>
              <a:lstStyle/>
              <a:p>
                <a:pPr algn="ctr"/>
                <a:r>
                  <a:rPr lang="en-US" sz="4800" dirty="0" smtClean="0"/>
                  <a:t>Radians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/>
                      </a:rPr>
                      <m:t>↔</m:t>
                    </m:r>
                  </m:oMath>
                </a14:m>
                <a:r>
                  <a:rPr lang="en-US" sz="4800" dirty="0" smtClean="0"/>
                  <a:t> Degrees</a:t>
                </a:r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09442" y="0"/>
                <a:ext cx="7125113" cy="924475"/>
              </a:xfrm>
              <a:blipFill rotWithShape="1">
                <a:blip r:embed="rId2"/>
                <a:stretch>
                  <a:fillRect t="-986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7621" y="1812927"/>
                <a:ext cx="3490118" cy="576262"/>
              </a:xfrm>
            </p:spPr>
            <p:txBody>
              <a:bodyPr/>
              <a:lstStyle/>
              <a:p>
                <a:pPr algn="ctr"/>
                <a:r>
                  <a:rPr lang="en-US" sz="2800" dirty="0" smtClean="0"/>
                  <a:t>Degrees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/>
                  <a:t> Radians</a:t>
                </a: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7621" y="1812927"/>
                <a:ext cx="3490118" cy="576262"/>
              </a:xfrm>
              <a:blipFill rotWithShape="1">
                <a:blip r:embed="rId3"/>
                <a:stretch>
                  <a:fillRect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26720" y="2389189"/>
                <a:ext cx="3931920" cy="3471861"/>
              </a:xfrm>
              <a:ln>
                <a:solidFill>
                  <a:schemeClr val="bg1"/>
                </a:solidFill>
              </a:ln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solidFill>
                      <a:schemeClr val="bg1"/>
                    </a:solidFill>
                  </a:rPr>
                  <a:t>To convert degrees to radians, multiply by: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radians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180°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26720" y="2389189"/>
                <a:ext cx="3931920" cy="3471861"/>
              </a:xfrm>
              <a:blipFill rotWithShape="1">
                <a:blip r:embed="rId4"/>
                <a:stretch>
                  <a:fillRect l="-3709" t="-1926" r="-46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5005935" y="1812927"/>
                <a:ext cx="3490771" cy="576262"/>
              </a:xfrm>
            </p:spPr>
            <p:txBody>
              <a:bodyPr/>
              <a:lstStyle/>
              <a:p>
                <a:pPr algn="ctr"/>
                <a:r>
                  <a:rPr lang="en-US" sz="2800" dirty="0" smtClean="0"/>
                  <a:t>Radians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/>
                  <a:t> Degrees</a:t>
                </a:r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5005935" y="1812927"/>
                <a:ext cx="3490771" cy="576262"/>
              </a:xfrm>
              <a:blipFill rotWithShape="1">
                <a:blip r:embed="rId5"/>
                <a:stretch>
                  <a:fillRect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785360" y="2389189"/>
                <a:ext cx="3931920" cy="3471861"/>
              </a:xfrm>
              <a:ln>
                <a:solidFill>
                  <a:schemeClr val="bg1"/>
                </a:solidFill>
              </a:ln>
            </p:spPr>
            <p:txBody>
              <a:bodyPr anchor="t"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solidFill>
                      <a:schemeClr val="bg1"/>
                    </a:solidFill>
                  </a:rPr>
                  <a:t>To convert radians to degrees, multiply by:</a:t>
                </a:r>
                <a:endParaRPr lang="en-US" sz="3200" dirty="0">
                  <a:solidFill>
                    <a:schemeClr val="bg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180°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𝜋</m:t>
                          </m:r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radians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785360" y="2389189"/>
                <a:ext cx="3931920" cy="3471861"/>
              </a:xfrm>
              <a:blipFill rotWithShape="1">
                <a:blip r:embed="rId6"/>
                <a:stretch>
                  <a:fillRect l="-3709" t="-1926" r="-123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51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406</TotalTime>
  <Words>752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Winter</vt:lpstr>
      <vt:lpstr>Warm – Up: 1/29</vt:lpstr>
      <vt:lpstr>Angles and Their Measure</vt:lpstr>
      <vt:lpstr>DMS ↔ Degrees</vt:lpstr>
      <vt:lpstr>Exercises: 1 – 3:</vt:lpstr>
      <vt:lpstr>Exercises: 5 – 7:</vt:lpstr>
      <vt:lpstr>Arc Length Formula</vt:lpstr>
      <vt:lpstr>Exercises: 9 – 15:</vt:lpstr>
      <vt:lpstr>Exercises: 9 – 15:</vt:lpstr>
      <vt:lpstr>Radians ↔ Degrees</vt:lpstr>
      <vt:lpstr>Exercises: 19 – 26:</vt:lpstr>
      <vt:lpstr>Exercises: 27 – 34: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and Their Measure</dc:title>
  <dc:creator>Amanda</dc:creator>
  <cp:lastModifiedBy>Amanda</cp:lastModifiedBy>
  <cp:revision>43</cp:revision>
  <dcterms:created xsi:type="dcterms:W3CDTF">2015-01-28T13:03:59Z</dcterms:created>
  <dcterms:modified xsi:type="dcterms:W3CDTF">2015-01-29T19:58:00Z</dcterms:modified>
</cp:coreProperties>
</file>