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3" r:id="rId4"/>
    <p:sldId id="263" r:id="rId5"/>
    <p:sldId id="258" r:id="rId6"/>
    <p:sldId id="260" r:id="rId7"/>
    <p:sldId id="275" r:id="rId8"/>
    <p:sldId id="276" r:id="rId9"/>
    <p:sldId id="264" r:id="rId10"/>
    <p:sldId id="261" r:id="rId11"/>
    <p:sldId id="257" r:id="rId12"/>
    <p:sldId id="281" r:id="rId13"/>
    <p:sldId id="267" r:id="rId14"/>
    <p:sldId id="278" r:id="rId15"/>
    <p:sldId id="282" r:id="rId16"/>
    <p:sldId id="268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4BAAE96-2410-4245-9749-4BB665C2F08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F350863-1D2C-44C8-9F88-D68B94C0F06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AE96-2410-4245-9749-4BB665C2F08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0863-1D2C-44C8-9F88-D68B94C0F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AE96-2410-4245-9749-4BB665C2F08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0863-1D2C-44C8-9F88-D68B94C0F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AE96-2410-4245-9749-4BB665C2F08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0863-1D2C-44C8-9F88-D68B94C0F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AE96-2410-4245-9749-4BB665C2F08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0863-1D2C-44C8-9F88-D68B94C0F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AE96-2410-4245-9749-4BB665C2F08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0863-1D2C-44C8-9F88-D68B94C0F0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AE96-2410-4245-9749-4BB665C2F08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0863-1D2C-44C8-9F88-D68B94C0F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AE96-2410-4245-9749-4BB665C2F08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0863-1D2C-44C8-9F88-D68B94C0F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AE96-2410-4245-9749-4BB665C2F08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0863-1D2C-44C8-9F88-D68B94C0F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AE96-2410-4245-9749-4BB665C2F08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0863-1D2C-44C8-9F88-D68B94C0F06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AE96-2410-4245-9749-4BB665C2F08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0863-1D2C-44C8-9F88-D68B94C0F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4BAAE96-2410-4245-9749-4BB665C2F08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F350863-1D2C-44C8-9F88-D68B94C0F0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Properties of Logarithmic Functions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Section 3.4 – Day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368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Homework: </a:t>
            </a:r>
            <a:r>
              <a:rPr lang="en-US" sz="4800" b="1" dirty="0" smtClean="0"/>
              <a:t>Due 1/23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P. 299 – 300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5800" dirty="0" smtClean="0"/>
              <a:t>#1 </a:t>
            </a:r>
            <a:r>
              <a:rPr lang="en-US" sz="5800" dirty="0"/>
              <a:t>–</a:t>
            </a:r>
            <a:r>
              <a:rPr lang="en-US" sz="5800" dirty="0" smtClean="0"/>
              <a:t> #14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5800" dirty="0" smtClean="0"/>
              <a:t>#23 – #44</a:t>
            </a:r>
          </a:p>
          <a:p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22617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Properties of Logarithmic Functions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Section 3.4 – Day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942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Terminology</a:t>
            </a:r>
            <a:endParaRPr lang="en-US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752600"/>
                <a:ext cx="6777317" cy="44958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r>
                  <a:rPr lang="en-US" sz="3200" b="1" dirty="0" smtClean="0"/>
                  <a:t>Expand: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en-US" sz="2400" dirty="0"/>
                  <a:t>Product Rule: </a:t>
                </a:r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𝑅𝑆</m:t>
                              </m:r>
                            </m:e>
                          </m:d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→</m:t>
                          </m:r>
                          <m:func>
                            <m:func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𝑅</m:t>
                              </m:r>
                            </m:e>
                          </m:func>
                          <m:r>
                            <a:rPr lang="en-US" sz="3200" i="1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𝑆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3200" dirty="0"/>
              </a:p>
              <a:p>
                <a:pPr lvl="1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/>
                      <m:t>Quotient</m:t>
                    </m:r>
                    <m:r>
                      <m:rPr>
                        <m:nor/>
                      </m:rPr>
                      <a:rPr lang="en-US" sz="2400" dirty="0"/>
                      <m:t> </m:t>
                    </m:r>
                    <m:r>
                      <m:rPr>
                        <m:nor/>
                      </m:rPr>
                      <a:rPr lang="en-US" sz="2400" dirty="0"/>
                      <m:t>Rule</m:t>
                    </m:r>
                    <m:r>
                      <m:rPr>
                        <m:nor/>
                      </m:rPr>
                      <a:rPr lang="en-US" sz="2400" dirty="0"/>
                      <m:t>: </m:t>
                    </m:r>
                  </m:oMath>
                </a14:m>
                <a:endParaRPr lang="en-US" sz="2400" dirty="0"/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/>
                                </a:rPr>
                                <m:t>𝑅</m:t>
                              </m:r>
                            </m:num>
                            <m:den>
                              <m:r>
                                <a:rPr lang="en-US" sz="3200" i="1">
                                  <a:latin typeface="Cambria Math"/>
                                </a:rPr>
                                <m:t>𝑆</m:t>
                              </m:r>
                            </m:den>
                          </m:f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→</m:t>
                          </m:r>
                          <m:func>
                            <m:func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𝑅</m:t>
                              </m:r>
                            </m:e>
                          </m:func>
                          <m:r>
                            <a:rPr lang="en-US" sz="3200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𝑆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3200" dirty="0" smtClean="0"/>
              </a:p>
              <a:p>
                <a:pPr lvl="1">
                  <a:lnSpc>
                    <a:spcPct val="120000"/>
                  </a:lnSpc>
                </a:pPr>
                <a:r>
                  <a:rPr lang="en-US" sz="2400" dirty="0"/>
                  <a:t>Power Rule: </a:t>
                </a:r>
                <a:endParaRPr lang="en-US" sz="2400" i="1" dirty="0">
                  <a:latin typeface="Cambria Math"/>
                </a:endParaRPr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𝑐</m:t>
                              </m:r>
                            </m:sup>
                          </m:sSup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→</m:t>
                          </m:r>
                          <m:func>
                            <m:func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𝑅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1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752600"/>
                <a:ext cx="6777317" cy="4495800"/>
              </a:xfrm>
              <a:blipFill rotWithShape="1">
                <a:blip r:embed="rId2"/>
                <a:stretch>
                  <a:fillRect t="-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9919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Exercises #23 – 34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524000"/>
                <a:ext cx="7696200" cy="4724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92500" lnSpcReduction="20000"/>
              </a:bodyPr>
              <a:lstStyle/>
              <a:p>
                <a:pPr marL="68580" indent="0">
                  <a:buNone/>
                </a:pPr>
                <a:r>
                  <a:rPr lang="en-US" sz="2200" b="1" u="sng" dirty="0" smtClean="0"/>
                  <a:t>Directions:</a:t>
                </a:r>
                <a:r>
                  <a:rPr lang="en-US" sz="2200" dirty="0" smtClean="0"/>
                  <a:t> Assuming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200" dirty="0" smtClean="0"/>
                  <a:t> are positive, use properties of logarithms to write the expression as a sum or difference of logarithms or multiples of logarithms.</a:t>
                </a:r>
              </a:p>
              <a:p>
                <a:pPr marL="41148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16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sz="2800" b="0" dirty="0" smtClean="0"/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16+</m:t>
                          </m:r>
                          <m:func>
                            <m:func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800" b="0" i="1" smtClean="0">
                              <a:latin typeface="Cambria Math"/>
                            </a:rPr>
                            <m:t>→</m:t>
                          </m:r>
                          <m:func>
                            <m:func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→4</m:t>
                                  </m:r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2+</m:t>
                                      </m:r>
                                      <m:func>
                                        <m:funcPr>
                                          <m:ctrlPr>
                                            <a:rPr lang="en-US" sz="2800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latin typeface="Cambria Math"/>
                                            </a:rPr>
                                            <m:t>ln</m:t>
                                          </m:r>
                                        </m:fName>
                                        <m:e>
                                          <m:r>
                                            <a:rPr lang="en-US" sz="28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func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sz="2800" dirty="0" smtClean="0"/>
              </a:p>
              <a:p>
                <a:pPr marL="411480" indent="-342900">
                  <a:lnSpc>
                    <a:spcPct val="150000"/>
                  </a:lnSpc>
                  <a:buFont typeface="+mj-lt"/>
                  <a:buAutoNum type="arabicPeriod" startAt="2"/>
                </a:pPr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𝑦</m:t>
                            </m:r>
                          </m:den>
                        </m:f>
                      </m:e>
                    </m:func>
                  </m:oMath>
                </a14:m>
                <a:endParaRPr lang="en-US" sz="2800" b="0" dirty="0" smtClean="0"/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5−</m:t>
                          </m:r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800" b="0" dirty="0" smtClean="0"/>
              </a:p>
              <a:p>
                <a:pPr marL="411480" indent="-342900">
                  <a:lnSpc>
                    <a:spcPct val="150000"/>
                  </a:lnSpc>
                  <a:buFont typeface="+mj-lt"/>
                  <a:buAutoNum type="arabicPeriod" startAt="3"/>
                </a:pPr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</m:func>
                  </m:oMath>
                </a14:m>
                <a:endParaRPr lang="en-US" sz="2800" b="0" dirty="0" smtClean="0"/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  <m:r>
                            <a:rPr lang="en-US" sz="2800" i="1">
                              <a:latin typeface="Cambria Math"/>
                            </a:rPr>
                            <m:t>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sz="28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524000"/>
                <a:ext cx="7696200" cy="4724400"/>
              </a:xfrm>
              <a:blipFill rotWithShape="1">
                <a:blip r:embed="rId2"/>
                <a:stretch>
                  <a:fillRect t="-17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495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Exercises #23 – 34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524000"/>
                <a:ext cx="7696200" cy="4953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85000" lnSpcReduction="20000"/>
              </a:bodyPr>
              <a:lstStyle/>
              <a:p>
                <a:pPr marL="6858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2200" b="1" u="sng" dirty="0" smtClean="0"/>
                  <a:t>Directions:</a:t>
                </a:r>
                <a:r>
                  <a:rPr lang="en-US" sz="2200" dirty="0" smtClean="0"/>
                  <a:t> Assuming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200" dirty="0" smtClean="0"/>
                  <a:t> are positive, use properties of logarithms to write the expression as a sum or difference of logarithms or multiples of logarithms.</a:t>
                </a:r>
              </a:p>
              <a:p>
                <a:pPr marL="411480" indent="-342900">
                  <a:lnSpc>
                    <a:spcPct val="17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800" i="1">
                            <a:latin typeface="Cambria Math"/>
                          </a:rPr>
                          <m:t>100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func>
                  </m:oMath>
                </a14:m>
                <a:endParaRPr lang="en-US" sz="2800" b="0" dirty="0" smtClean="0"/>
              </a:p>
              <a:p>
                <a:pPr marL="6858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100</m:t>
                          </m:r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func>
                          <m:r>
                            <a:rPr lang="en-US" sz="2800" i="1">
                              <a:latin typeface="Cambria Math"/>
                            </a:rPr>
                            <m:t>→</m:t>
                          </m:r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2+3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800" dirty="0" smtClean="0"/>
              </a:p>
              <a:p>
                <a:pPr marL="411480" indent="-342900">
                  <a:lnSpc>
                    <a:spcPct val="120000"/>
                  </a:lnSpc>
                  <a:spcBef>
                    <a:spcPts val="0"/>
                  </a:spcBef>
                  <a:buFont typeface="+mj-lt"/>
                  <a:buAutoNum type="arabicPeriod" startAt="2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log</m:t>
                        </m:r>
                      </m:fName>
                      <m:e>
                        <m:rad>
                          <m:ra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2800" i="1">
                                <a:latin typeface="Cambria Math"/>
                              </a:rPr>
                              <m:t>5</m:t>
                            </m:r>
                          </m:deg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</a:rPr>
                                  <m:t>𝑦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5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e>
                    </m:func>
                  </m:oMath>
                </a14:m>
                <a:endParaRPr lang="en-US" sz="2800" b="0" dirty="0" smtClean="0"/>
              </a:p>
              <a:p>
                <a:pPr marL="6858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800" b="0" i="1" smtClean="0">
                                      <a:latin typeface="Cambria Math"/>
                                    </a:rPr>
                                    <m:t>5</m:t>
                                  </m:r>
                                </m:deg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rad>
                            </m:num>
                            <m:den>
                              <m:rad>
                                <m:rad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800" b="0" i="1" smtClean="0">
                                      <a:latin typeface="Cambria Math"/>
                                    </a:rPr>
                                    <m:t>5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5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28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5</m:t>
                                      </m:r>
                                    </m:den>
                                  </m:f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8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800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8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800" b="0" i="1" smtClean="0">
                                              <a:latin typeface="Cambria Math"/>
                                            </a:rPr>
                                            <m:t>5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sz="28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5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 marL="6858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sup>
                          </m:sSup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800" b="0" dirty="0" smtClean="0"/>
              </a:p>
              <a:p>
                <a:pPr marL="6858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endParaRPr lang="en-US" sz="28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524000"/>
                <a:ext cx="7696200" cy="4953000"/>
              </a:xfrm>
              <a:blipFill rotWithShape="1">
                <a:blip r:embed="rId2"/>
                <a:stretch>
                  <a:fillRect t="-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own Arrow 5"/>
          <p:cNvSpPr/>
          <p:nvPr/>
        </p:nvSpPr>
        <p:spPr>
          <a:xfrm rot="16920000" flipH="1">
            <a:off x="5624466" y="5058933"/>
            <a:ext cx="91440" cy="54864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4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Terminology</a:t>
            </a:r>
            <a:endParaRPr lang="en-US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752600"/>
                <a:ext cx="6777317" cy="44958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r>
                  <a:rPr lang="en-US" sz="3200" b="1" dirty="0" smtClean="0"/>
                  <a:t>Condense: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en-US" sz="2400" dirty="0"/>
                  <a:t>Product Rule: </a:t>
                </a:r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𝑅</m:t>
                          </m:r>
                        </m:e>
                      </m:func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𝑆</m:t>
                          </m:r>
                        </m:e>
                      </m:func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→</m:t>
                      </m:r>
                      <m:func>
                        <m:funcPr>
                          <m:ctrlPr>
                            <a:rPr lang="en-US" sz="3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𝑅𝑆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3200" dirty="0"/>
              </a:p>
              <a:p>
                <a:pPr lvl="1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/>
                      <m:t>Quotient</m:t>
                    </m:r>
                    <m:r>
                      <m:rPr>
                        <m:nor/>
                      </m:rPr>
                      <a:rPr lang="en-US" sz="2400" dirty="0"/>
                      <m:t> </m:t>
                    </m:r>
                    <m:r>
                      <m:rPr>
                        <m:nor/>
                      </m:rPr>
                      <a:rPr lang="en-US" sz="2400" dirty="0"/>
                      <m:t>Rule</m:t>
                    </m:r>
                    <m:r>
                      <m:rPr>
                        <m:nor/>
                      </m:rPr>
                      <a:rPr lang="en-US" sz="2400" dirty="0"/>
                      <m:t>: </m:t>
                    </m:r>
                  </m:oMath>
                </a14:m>
                <a:endParaRPr lang="en-US" sz="2400" dirty="0"/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3200" i="1">
                              <a:latin typeface="Cambria Math"/>
                            </a:rPr>
                            <m:t>𝑅</m:t>
                          </m:r>
                        </m:e>
                      </m:func>
                      <m:r>
                        <a:rPr lang="en-US" sz="3200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3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3200" i="1">
                              <a:latin typeface="Cambria Math"/>
                            </a:rPr>
                            <m:t>𝑆</m:t>
                          </m:r>
                        </m:e>
                      </m:func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/>
                        </a:rPr>
                        <m:t>→</m:t>
                      </m:r>
                      <m:func>
                        <m:funcPr>
                          <m:ctrlPr>
                            <a:rPr lang="en-US" sz="3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i="1">
                                      <a:latin typeface="Cambria Math"/>
                                    </a:rPr>
                                    <m:t>𝑅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latin typeface="Cambria Math"/>
                                    </a:rPr>
                                    <m:t>𝑆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3200" dirty="0" smtClean="0"/>
              </a:p>
              <a:p>
                <a:pPr lvl="1">
                  <a:lnSpc>
                    <a:spcPct val="120000"/>
                  </a:lnSpc>
                </a:pPr>
                <a:r>
                  <a:rPr lang="en-US" sz="2400" dirty="0"/>
                  <a:t>Power Rule: </a:t>
                </a:r>
                <a:endParaRPr lang="en-US" sz="2400" i="1" dirty="0">
                  <a:latin typeface="Cambria Math"/>
                </a:endParaRPr>
              </a:p>
              <a:p>
                <a:pPr marL="68580" indent="0" algn="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𝑐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𝑅</m:t>
                          </m:r>
                        </m:e>
                      </m:func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func>
                            <m:func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</m:func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sz="1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752600"/>
                <a:ext cx="6777317" cy="4495800"/>
              </a:xfrm>
              <a:blipFill rotWithShape="1">
                <a:blip r:embed="rId2"/>
                <a:stretch>
                  <a:fillRect t="-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9367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Exercises #35 – 44 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600200"/>
                <a:ext cx="7033708" cy="48006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68580" indent="0">
                  <a:buNone/>
                </a:pPr>
                <a:r>
                  <a:rPr lang="en-US" b="1" u="sng" dirty="0" smtClean="0"/>
                  <a:t>Directions</a:t>
                </a:r>
                <a:r>
                  <a:rPr lang="en-US" b="1" u="sng" dirty="0"/>
                  <a:t>:</a:t>
                </a:r>
                <a:r>
                  <a:rPr lang="en-US" dirty="0"/>
                  <a:t> Assuming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 are positive, use properties of logarithms to write the expression as a </a:t>
                </a:r>
                <a:r>
                  <a:rPr lang="en-US" dirty="0" smtClean="0"/>
                  <a:t>single logarithm.</a:t>
                </a:r>
                <a:endParaRPr lang="en-US" dirty="0"/>
              </a:p>
              <a:p>
                <a:pPr marL="525780" indent="-457200">
                  <a:buFont typeface="+mj-lt"/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func>
                  </m:oMath>
                </a14:m>
                <a:endParaRPr lang="en-US" b="0" dirty="0" smtClean="0"/>
              </a:p>
              <a:p>
                <a:pPr marL="68580" indent="0" algn="ctr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  <m:r>
                          <a:rPr lang="en-US" b="0" i="1" smtClean="0">
                            <a:latin typeface="Cambria Math"/>
                          </a:rPr>
                          <m:t>∙2)</m:t>
                        </m:r>
                      </m:e>
                    </m:func>
                  </m:oMath>
                </a14:m>
                <a:r>
                  <a:rPr lang="en-US" b="0" dirty="0" smtClean="0"/>
                  <a:t> 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func>
                  </m:oMath>
                </a14:m>
                <a:endParaRPr lang="en-US" b="0" dirty="0" smtClean="0"/>
              </a:p>
              <a:p>
                <a:pPr marL="525780" indent="-457200">
                  <a:buFont typeface="+mj-lt"/>
                  <a:buAutoNum type="arabicPeriod" startAt="2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func>
                  </m:oMath>
                </a14:m>
                <a:endParaRPr lang="en-US" b="0" dirty="0" smtClean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ad>
                            <m:ra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rad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 marL="525780" indent="-457200">
                  <a:buFont typeface="+mj-lt"/>
                  <a:buAutoNum type="arabicPeriod" startAt="3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+2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e>
                    </m:func>
                  </m:oMath>
                </a14:m>
                <a:endParaRPr lang="en-US" b="0" dirty="0" smtClean="0"/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7+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func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144</m:t>
                          </m:r>
                        </m:e>
                      </m:func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7∙144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(1008)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 marL="525780" indent="-457200">
                  <a:buFont typeface="+mj-lt"/>
                  <a:buAutoNum type="arabicPeriod"/>
                </a:pPr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600200"/>
                <a:ext cx="7033708" cy="4800600"/>
              </a:xfrm>
              <a:blipFill rotWithShape="1">
                <a:blip r:embed="rId2"/>
                <a:stretch>
                  <a:fillRect l="-259" t="-886" r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869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Exercises #35 – 44 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600200"/>
                <a:ext cx="7033708" cy="46482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lnSpcReduction="10000"/>
              </a:bodyPr>
              <a:lstStyle/>
              <a:p>
                <a:pPr marL="68580" indent="0">
                  <a:buNone/>
                </a:pPr>
                <a:r>
                  <a:rPr lang="en-US" b="1" u="sng" dirty="0" smtClean="0"/>
                  <a:t>Directions</a:t>
                </a:r>
                <a:r>
                  <a:rPr lang="en-US" b="1" u="sng" dirty="0"/>
                  <a:t>:</a:t>
                </a:r>
                <a:r>
                  <a:rPr lang="en-US" dirty="0"/>
                  <a:t> Assuming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 are positive, use properties of logarithms to write the expression as a </a:t>
                </a:r>
                <a:r>
                  <a:rPr lang="en-US" dirty="0" smtClean="0"/>
                  <a:t>single logarithm.</a:t>
                </a:r>
                <a:endParaRPr lang="en-US" b="0" dirty="0" smtClean="0"/>
              </a:p>
              <a:p>
                <a:pPr marL="525780" indent="-457200">
                  <a:buFont typeface="+mj-lt"/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5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−3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b="0" dirty="0" smtClean="0"/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10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9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</m:e>
                      </m:func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10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9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 marL="525780" indent="-457200">
                  <a:lnSpc>
                    <a:spcPct val="160000"/>
                  </a:lnSpc>
                  <a:buFont typeface="+mj-lt"/>
                  <a:buAutoNum type="arabicPeriod" startAt="2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+20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func>
                  </m:oMath>
                </a14:m>
                <a:endParaRPr lang="en-US" b="0" dirty="0" smtClean="0"/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20</m:t>
                              </m:r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20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 marL="525780" indent="-457200">
                  <a:buFont typeface="+mj-lt"/>
                  <a:buAutoNum type="arabicPeriod"/>
                </a:pPr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600200"/>
                <a:ext cx="7033708" cy="4648200"/>
              </a:xfrm>
              <a:blipFill rotWithShape="1">
                <a:blip r:embed="rId2"/>
                <a:stretch>
                  <a:fillRect l="-259" t="-1699" r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578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Exit Slip!</a:t>
            </a:r>
            <a:endParaRPr lang="en-US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752600"/>
                <a:ext cx="6777317" cy="4232429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68580" indent="0">
                  <a:lnSpc>
                    <a:spcPct val="150000"/>
                  </a:lnSpc>
                  <a:buNone/>
                </a:pPr>
                <a:r>
                  <a:rPr lang="en-US" sz="2800" b="1" u="sng" dirty="0" smtClean="0"/>
                  <a:t>Directions: </a:t>
                </a:r>
                <a:r>
                  <a:rPr lang="en-US" sz="2800" dirty="0" smtClean="0"/>
                  <a:t>Expand the logarithms.</a:t>
                </a:r>
              </a:p>
              <a:p>
                <a:pPr marL="982980" indent="-9144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4800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800" i="0" dirty="0" smtClean="0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sz="4800" i="1" dirty="0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sz="4800" i="1" dirty="0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sz="48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4800" i="1" dirty="0" smtClean="0">
                        <a:latin typeface="Cambria Math"/>
                      </a:rPr>
                      <m:t>𝑦</m:t>
                    </m:r>
                  </m:oMath>
                </a14:m>
                <a:endParaRPr lang="en-US" sz="4800" dirty="0"/>
              </a:p>
              <a:p>
                <a:pPr marL="982980" indent="-9144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4800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sz="4800" b="0" i="1" smtClean="0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48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8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48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4800" b="0" i="1" smtClean="0">
                                    <a:latin typeface="Cambria Math"/>
                                  </a:rPr>
                                  <m:t>−5</m:t>
                                </m:r>
                              </m:e>
                            </m:rad>
                          </m:num>
                          <m:den>
                            <m:r>
                              <a:rPr lang="en-US" sz="48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752600"/>
                <a:ext cx="6777317" cy="4232429"/>
              </a:xfrm>
              <a:blipFill rotWithShape="1">
                <a:blip r:embed="rId2"/>
                <a:stretch>
                  <a:fillRect l="-1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445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Change-of-Base Formula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2323652"/>
                <a:ext cx="7620000" cy="3924748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68580" indent="0">
                  <a:lnSpc>
                    <a:spcPct val="120000"/>
                  </a:lnSpc>
                  <a:buNone/>
                </a:pPr>
                <a:r>
                  <a:rPr lang="en-US" sz="2800" dirty="0" smtClean="0"/>
                  <a:t>For positive real numbers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/>
                  <a:t> with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</a:rPr>
                      <m:t>≠1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</a:rPr>
                      <m:t>≠1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marL="68580" indent="0">
                  <a:lnSpc>
                    <a:spcPct val="120000"/>
                  </a:lnSpc>
                  <a:buNone/>
                </a:pPr>
                <a:endParaRPr lang="en-US" sz="3300" dirty="0" smtClean="0"/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3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3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3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3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33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3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33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33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33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3300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3300" i="1">
                                          <a:latin typeface="Cambria Math"/>
                                        </a:rPr>
                                        <m:t>𝑎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33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33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330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3300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3300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3300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33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33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33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300" b="0" i="0" smtClean="0">
                                      <a:latin typeface="Cambria Math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33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33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300" b="0" i="0" smtClean="0">
                                      <a:latin typeface="Cambria Math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3300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</m:oMath>
                  </m:oMathPara>
                </a14:m>
                <a:endParaRPr lang="en-US" sz="3300" dirty="0" smtClean="0"/>
              </a:p>
              <a:p>
                <a:pPr marL="68580" indent="0">
                  <a:lnSpc>
                    <a:spcPct val="120000"/>
                  </a:lnSpc>
                  <a:buNone/>
                </a:pPr>
                <a:endParaRPr lang="en-US" sz="2800" dirty="0"/>
              </a:p>
              <a:p>
                <a:pPr>
                  <a:lnSpc>
                    <a:spcPct val="120000"/>
                  </a:lnSpc>
                </a:pPr>
                <a:endParaRPr lang="en-US" sz="2800" dirty="0"/>
              </a:p>
              <a:p>
                <a:pPr lvl="1">
                  <a:lnSpc>
                    <a:spcPct val="12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2323652"/>
                <a:ext cx="7620000" cy="3924748"/>
              </a:xfrm>
              <a:blipFill rotWithShape="1">
                <a:blip r:embed="rId2"/>
                <a:stretch>
                  <a:fillRect l="-718" t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28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Exercises #1 – 6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67204" y="1600200"/>
                <a:ext cx="6777317" cy="48768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85000" lnSpcReduction="20000"/>
              </a:bodyPr>
              <a:lstStyle/>
              <a:p>
                <a:pPr marL="6858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b="1" u="sng" dirty="0" smtClean="0"/>
                  <a:t>Directions:</a:t>
                </a:r>
                <a:r>
                  <a:rPr lang="en-US" dirty="0"/>
                  <a:t> Evaluate the logarithm</a:t>
                </a:r>
                <a:r>
                  <a:rPr lang="en-US" dirty="0" smtClean="0"/>
                  <a:t>.</a:t>
                </a:r>
              </a:p>
              <a:p>
                <a:pPr marL="525780" indent="-457200">
                  <a:lnSpc>
                    <a:spcPct val="170000"/>
                  </a:lnSpc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16</m:t>
                    </m:r>
                  </m:oMath>
                </a14:m>
                <a:endParaRPr lang="en-US" sz="2800" dirty="0"/>
              </a:p>
              <a:p>
                <a:pPr marL="6858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16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3</m:t>
                              </m:r>
                            </m:e>
                          </m:func>
                        </m:den>
                      </m:f>
                      <m:r>
                        <a:rPr lang="en-US" sz="2800" i="1">
                          <a:latin typeface="Cambria Math"/>
                        </a:rPr>
                        <m:t>=2.523</m:t>
                      </m:r>
                      <m:r>
                        <a:rPr lang="en-US" sz="2800" b="0" i="1" smtClean="0">
                          <a:latin typeface="Cambria Math"/>
                        </a:rPr>
                        <m:t>719</m:t>
                      </m:r>
                      <m:r>
                        <a:rPr lang="en-US" sz="2800" i="1">
                          <a:latin typeface="Cambria Math"/>
                        </a:rPr>
                        <m:t>…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≈2.52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en-US" sz="2800" dirty="0"/>
              </a:p>
              <a:p>
                <a:pPr marL="525780" indent="-457200">
                  <a:lnSpc>
                    <a:spcPct val="160000"/>
                  </a:lnSpc>
                  <a:spcBef>
                    <a:spcPts val="0"/>
                  </a:spcBef>
                  <a:buFont typeface="+mj-lt"/>
                  <a:buAutoNum type="arabicPeriod" startAt="2"/>
                </a:pPr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19</m:t>
                        </m:r>
                      </m:e>
                    </m:func>
                  </m:oMath>
                </a14:m>
                <a:endParaRPr lang="en-US" sz="2800" b="0" dirty="0" smtClean="0"/>
              </a:p>
              <a:p>
                <a:pPr marL="6858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9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func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1.8294824…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1.829</m:t>
                      </m:r>
                    </m:oMath>
                  </m:oMathPara>
                </a14:m>
                <a:endParaRPr lang="en-US" sz="2800" dirty="0"/>
              </a:p>
              <a:p>
                <a:pPr marL="525780" indent="-457200">
                  <a:lnSpc>
                    <a:spcPct val="170000"/>
                  </a:lnSpc>
                  <a:spcBef>
                    <a:spcPts val="0"/>
                  </a:spcBef>
                  <a:buFont typeface="+mj-lt"/>
                  <a:buAutoNum type="arabicPeriod" startAt="3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12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259</m:t>
                        </m:r>
                      </m:e>
                    </m:func>
                  </m:oMath>
                </a14:m>
                <a:endParaRPr lang="en-US" sz="2800" dirty="0"/>
              </a:p>
              <a:p>
                <a:pPr marL="6858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259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12</m:t>
                              </m:r>
                            </m:e>
                          </m:func>
                        </m:den>
                      </m:f>
                      <m:r>
                        <a:rPr lang="en-US" sz="2800" i="1">
                          <a:latin typeface="Cambria Math"/>
                        </a:rPr>
                        <m:t>=2.23</m:t>
                      </m:r>
                      <m:r>
                        <a:rPr lang="en-US" sz="2800" b="0" i="1" smtClean="0">
                          <a:latin typeface="Cambria Math"/>
                        </a:rPr>
                        <m:t>623211</m:t>
                      </m:r>
                      <m:r>
                        <a:rPr lang="en-US" sz="2800" i="1">
                          <a:latin typeface="Cambria Math"/>
                        </a:rPr>
                        <m:t>…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≈2.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236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7204" y="1600200"/>
                <a:ext cx="6777317" cy="48768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56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Exercises #7 – 10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2323652"/>
                <a:ext cx="7033708" cy="4000948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lnSpcReduction="10000"/>
              </a:bodyPr>
              <a:lstStyle/>
              <a:p>
                <a:pPr marL="68580" indent="0">
                  <a:buNone/>
                </a:pPr>
                <a:r>
                  <a:rPr lang="en-US" b="1" u="sng" dirty="0" smtClean="0"/>
                  <a:t>Directions:</a:t>
                </a:r>
                <a:r>
                  <a:rPr lang="en-US" dirty="0" smtClean="0"/>
                  <a:t> Write the expression using only natural logarithms.</a:t>
                </a:r>
              </a:p>
              <a:p>
                <a:pPr marL="525780" indent="-457200">
                  <a:buFont typeface="+mj-lt"/>
                  <a:buAutoNum type="arabicPeriod"/>
                </a:pP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3200" dirty="0" smtClean="0"/>
              </a:p>
              <a:p>
                <a:pPr marL="36576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800" dirty="0"/>
              </a:p>
              <a:p>
                <a:pPr marL="525780" indent="-457200">
                  <a:buFont typeface="+mj-lt"/>
                  <a:buAutoNum type="arabicPeriod"/>
                </a:pP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(</m:t>
                    </m:r>
                    <m:r>
                      <a:rPr lang="en-US" sz="3200" b="0" i="1" smtClean="0">
                        <a:latin typeface="Cambria Math"/>
                      </a:rPr>
                      <m:t>𝑔</m:t>
                    </m:r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h</m:t>
                    </m:r>
                    <m:r>
                      <a:rPr lang="en-US" sz="32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3200" dirty="0"/>
              </a:p>
              <a:p>
                <a:pPr marL="36576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2323652"/>
                <a:ext cx="7033708" cy="4000948"/>
              </a:xfrm>
              <a:blipFill rotWithShape="1">
                <a:blip r:embed="rId2"/>
                <a:stretch>
                  <a:fillRect l="-259" t="-1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310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Review: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Properties of Exponents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2323652"/>
                <a:ext cx="7620000" cy="3924748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85000" lnSpcReduction="10000"/>
              </a:bodyPr>
              <a:lstStyle/>
              <a:p>
                <a:pPr marL="68580" indent="0">
                  <a:lnSpc>
                    <a:spcPct val="120000"/>
                  </a:lnSpc>
                  <a:buNone/>
                </a:pPr>
                <a:r>
                  <a:rPr lang="en-US" sz="3300" dirty="0" smtClean="0"/>
                  <a:t>Let </a:t>
                </a:r>
                <a14:m>
                  <m:oMath xmlns:m="http://schemas.openxmlformats.org/officeDocument/2006/math">
                    <m:r>
                      <a:rPr lang="en-US" sz="3300" b="0" i="1" smtClean="0">
                        <a:latin typeface="Cambria Math"/>
                      </a:rPr>
                      <m:t>𝑏</m:t>
                    </m:r>
                    <m:r>
                      <a:rPr lang="en-US" sz="3300" b="0" i="1" smtClean="0">
                        <a:latin typeface="Cambria Math"/>
                      </a:rPr>
                      <m:t>,</m:t>
                    </m:r>
                    <m:r>
                      <a:rPr lang="en-US" sz="3300" b="0" i="1" smtClean="0">
                        <a:latin typeface="Cambria Math"/>
                      </a:rPr>
                      <m:t>𝑥</m:t>
                    </m:r>
                    <m:r>
                      <a:rPr lang="en-US" sz="3300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sz="33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33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3300" dirty="0" smtClean="0"/>
                  <a:t> be positive real numbers.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3200" dirty="0" smtClean="0"/>
                  <a:t>Product Rule: </a:t>
                </a:r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>
                  <a:lnSpc>
                    <a:spcPct val="120000"/>
                  </a:lnSpc>
                </a:pPr>
                <a:r>
                  <a:rPr lang="en-US" sz="3200" dirty="0" smtClean="0"/>
                  <a:t>Quotient Rule: </a:t>
                </a:r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sup>
                          </m:sSup>
                        </m:den>
                      </m:f>
                      <m:r>
                        <a:rPr lang="en-US" sz="2800" i="1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  <a:p>
                <a:pPr>
                  <a:lnSpc>
                    <a:spcPct val="120000"/>
                  </a:lnSpc>
                </a:pPr>
                <a:r>
                  <a:rPr lang="en-US" sz="3200" dirty="0" smtClean="0"/>
                  <a:t>Power Rule: </a:t>
                </a:r>
                <a:endParaRPr lang="en-US" sz="2800" i="1" dirty="0">
                  <a:latin typeface="Cambria Math"/>
                </a:endParaRPr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𝑥𝑦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  <a:p>
                <a:pPr lvl="1">
                  <a:lnSpc>
                    <a:spcPct val="12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2323652"/>
                <a:ext cx="7620000" cy="3924748"/>
              </a:xfrm>
              <a:blipFill rotWithShape="1">
                <a:blip r:embed="rId2"/>
                <a:stretch>
                  <a:fillRect l="-718" t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32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Properties of Logarithms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620000" cy="48006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92500" lnSpcReduction="10000"/>
              </a:bodyPr>
              <a:lstStyle/>
              <a:p>
                <a:pPr marL="68580" indent="0">
                  <a:lnSpc>
                    <a:spcPct val="120000"/>
                  </a:lnSpc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be positive real numbers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≠1</m:t>
                    </m:r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 smtClean="0"/>
                  <a:t> any real number.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3200" dirty="0" smtClean="0"/>
                  <a:t>Product Rule: </a:t>
                </a:r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𝑅𝑆</m:t>
                              </m:r>
                            </m:e>
                          </m:d>
                          <m:r>
                            <a:rPr lang="en-US" sz="3600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6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</m:func>
                          <m:r>
                            <a:rPr lang="en-US" sz="3600" b="0" i="1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6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3600" dirty="0" smtClean="0"/>
              </a:p>
              <a:p>
                <a:pPr marL="68580" indent="0">
                  <a:lnSpc>
                    <a:spcPct val="120000"/>
                  </a:lnSpc>
                  <a:buNone/>
                </a:pPr>
                <a:endParaRPr lang="en-US" sz="1600" dirty="0" smtClean="0"/>
              </a:p>
              <a:p>
                <a:pPr>
                  <a:lnSpc>
                    <a:spcPct val="120000"/>
                  </a:lnSpc>
                </a:pPr>
                <a:r>
                  <a:rPr lang="en-US" sz="3200" dirty="0" smtClean="0"/>
                  <a:t>Example:</a:t>
                </a: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8∙2</m:t>
                          </m:r>
                        </m:e>
                      </m:func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800" i="1">
                              <a:latin typeface="Cambria Math"/>
                            </a:rPr>
                            <m:t>8∙2</m:t>
                          </m:r>
                        </m:e>
                      </m:func>
                      <m:r>
                        <m:rPr>
                          <m:aln/>
                        </m:rPr>
                        <a:rPr lang="en-US" sz="28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800" i="1">
                              <a:latin typeface="Cambria Math"/>
                            </a:rPr>
                            <m:t>8+</m:t>
                          </m:r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</m:t>
                      </m:r>
                      <m:r>
                        <m:rPr>
                          <m:aln/>
                        </m:rP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3+1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620000" cy="4800600"/>
              </a:xfrm>
              <a:blipFill rotWithShape="1">
                <a:blip r:embed="rId2"/>
                <a:stretch>
                  <a:fillRect l="-80" t="-633" r="-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501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Properties of Logarithms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620000" cy="4953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85000" lnSpcReduction="10000"/>
              </a:bodyPr>
              <a:lstStyle/>
              <a:p>
                <a:pPr marL="68580" indent="0">
                  <a:lnSpc>
                    <a:spcPct val="120000"/>
                  </a:lnSpc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be positive real numbers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≠1</m:t>
                    </m:r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 smtClean="0"/>
                  <a:t> any real number.</a:t>
                </a:r>
                <a:endParaRPr lang="en-US" sz="2800" dirty="0" smtClean="0"/>
              </a:p>
              <a:p>
                <a:pPr>
                  <a:lnSpc>
                    <a:spcPct val="120000"/>
                  </a:lnSpc>
                </a:pPr>
                <a:r>
                  <a:rPr lang="en-US" sz="3200" dirty="0" smtClean="0"/>
                  <a:t>Quotient Rule: </a:t>
                </a:r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5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5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5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500" i="1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35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500" b="0" i="1" smtClean="0">
                                  <a:latin typeface="Cambria Math"/>
                                </a:rPr>
                                <m:t>𝑅</m:t>
                              </m:r>
                            </m:num>
                            <m:den>
                              <m:r>
                                <a:rPr lang="en-US" sz="3500" b="0" i="1" smtClean="0">
                                  <a:latin typeface="Cambria Math"/>
                                </a:rPr>
                                <m:t>𝑆</m:t>
                              </m:r>
                            </m:den>
                          </m:f>
                          <m:r>
                            <a:rPr lang="en-US" sz="3500" i="1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3500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5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3500" i="1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3500" i="1">
                                  <a:latin typeface="Cambria Math"/>
                                </a:rPr>
                                <m:t>𝑅</m:t>
                              </m:r>
                            </m:e>
                          </m:func>
                          <m:r>
                            <a:rPr lang="en-US" sz="3500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3500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5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3500" i="1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3500" i="1">
                                  <a:latin typeface="Cambria Math"/>
                                </a:rPr>
                                <m:t>𝑆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800" dirty="0" smtClean="0"/>
              </a:p>
              <a:p>
                <a:pPr>
                  <a:lnSpc>
                    <a:spcPct val="120000"/>
                  </a:lnSpc>
                </a:pPr>
                <a:r>
                  <a:rPr lang="en-US" sz="3200" dirty="0" smtClean="0"/>
                  <a:t>Example</a:t>
                </a:r>
                <a:r>
                  <a:rPr lang="en-US" sz="3200" dirty="0"/>
                  <a:t>:</a:t>
                </a:r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27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</a:rPr>
                                <m:t>27</m:t>
                              </m:r>
                            </m:den>
                          </m:f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sz="2800" i="1">
                              <a:latin typeface="Cambria Math"/>
                            </a:rPr>
                            <m:t>9−</m:t>
                          </m:r>
                          <m:func>
                            <m:func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27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800" i="1" dirty="0">
                  <a:latin typeface="Cambria Math"/>
                </a:endParaRPr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−1</m:t>
                      </m:r>
                      <m:r>
                        <m:rPr>
                          <m:aln/>
                        </m:rP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2−3</m:t>
                      </m:r>
                    </m:oMath>
                  </m:oMathPara>
                </a14:m>
                <a:endParaRPr lang="en-US" sz="2800" dirty="0"/>
              </a:p>
              <a:p>
                <a:pPr marL="68580" indent="0">
                  <a:lnSpc>
                    <a:spcPct val="120000"/>
                  </a:lnSpc>
                  <a:buNone/>
                </a:pPr>
                <a:endParaRPr lang="en-US" sz="2800" dirty="0"/>
              </a:p>
              <a:p>
                <a:pPr lvl="1">
                  <a:lnSpc>
                    <a:spcPct val="12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620000" cy="4953000"/>
              </a:xfrm>
              <a:blipFill rotWithShape="1">
                <a:blip r:embed="rId2"/>
                <a:stretch>
                  <a:fillRect t="-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657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Properties of Logarithms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620000" cy="48006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92500" lnSpcReduction="10000"/>
              </a:bodyPr>
              <a:lstStyle/>
              <a:p>
                <a:pPr marL="68580" indent="0">
                  <a:lnSpc>
                    <a:spcPct val="120000"/>
                  </a:lnSpc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be positive real numbers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≠1</m:t>
                    </m:r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 smtClean="0"/>
                  <a:t> any real number.</a:t>
                </a:r>
                <a:endParaRPr lang="en-US" sz="2800" dirty="0" smtClean="0"/>
              </a:p>
              <a:p>
                <a:pPr>
                  <a:lnSpc>
                    <a:spcPct val="120000"/>
                  </a:lnSpc>
                </a:pPr>
                <a:r>
                  <a:rPr lang="en-US" sz="3200" dirty="0" smtClean="0"/>
                  <a:t>Power Rule: </a:t>
                </a:r>
                <a:endParaRPr lang="en-US" sz="2800" i="1" dirty="0" smtClean="0">
                  <a:latin typeface="Cambria Math"/>
                </a:endParaRPr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</a:rPr>
                                <m:t>𝑐</m:t>
                              </m:r>
                            </m:sup>
                          </m:sSup>
                          <m:r>
                            <a:rPr lang="en-US" sz="3600" i="1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6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𝑅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3600" dirty="0" smtClean="0"/>
              </a:p>
              <a:p>
                <a:pPr marL="68580" indent="0">
                  <a:lnSpc>
                    <a:spcPct val="120000"/>
                  </a:lnSpc>
                  <a:buNone/>
                </a:pPr>
                <a:endParaRPr lang="en-US" sz="1400" dirty="0" smtClean="0"/>
              </a:p>
              <a:p>
                <a:pPr>
                  <a:lnSpc>
                    <a:spcPct val="120000"/>
                  </a:lnSpc>
                </a:pPr>
                <a:r>
                  <a:rPr lang="en-US" sz="3200" dirty="0"/>
                  <a:t>Example:</a:t>
                </a: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100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log</m:t>
                          </m:r>
                        </m:fName>
                        <m:e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100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en-US" sz="2800" i="1">
                          <a:latin typeface="Cambria Math"/>
                        </a:rPr>
                        <m:t>=2</m:t>
                      </m:r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2800" i="1">
                              <a:latin typeface="Cambria Math"/>
                            </a:rPr>
                            <m:t>100</m:t>
                          </m:r>
                        </m:e>
                      </m:func>
                    </m:oMath>
                  </m:oMathPara>
                </a14:m>
                <a:endParaRPr lang="en-US" sz="2800" i="1" dirty="0">
                  <a:latin typeface="Cambria Math"/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4</m:t>
                      </m:r>
                      <m:r>
                        <m:rPr>
                          <m:aln/>
                        </m:rP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→4=4</m:t>
                      </m:r>
                    </m:oMath>
                  </m:oMathPara>
                </a14:m>
                <a:endParaRPr lang="en-US" sz="2800" dirty="0"/>
              </a:p>
              <a:p>
                <a:pPr marL="68580" indent="0">
                  <a:lnSpc>
                    <a:spcPct val="120000"/>
                  </a:lnSpc>
                  <a:buNone/>
                </a:pPr>
                <a:endParaRPr lang="en-US" sz="2800" dirty="0"/>
              </a:p>
              <a:p>
                <a:pPr lvl="1">
                  <a:lnSpc>
                    <a:spcPct val="12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620000" cy="4800600"/>
              </a:xfrm>
              <a:blipFill rotWithShape="1">
                <a:blip r:embed="rId2"/>
                <a:stretch>
                  <a:fillRect l="-80" t="-633" r="-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364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Exercises #11 – 14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22323"/>
                <a:ext cx="7772400" cy="4664625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92500"/>
              </a:bodyPr>
              <a:lstStyle/>
              <a:p>
                <a:pPr marL="68580" indent="0">
                  <a:buNone/>
                </a:pPr>
                <a:r>
                  <a:rPr lang="en-US" b="1" u="sng" dirty="0" smtClean="0"/>
                  <a:t>Directions:</a:t>
                </a:r>
                <a:r>
                  <a:rPr lang="en-US" b="1" dirty="0" smtClean="0"/>
                  <a:t> </a:t>
                </a:r>
                <a:r>
                  <a:rPr lang="en-US" dirty="0" smtClean="0"/>
                  <a:t> Write the expression using only single logarithms.</a:t>
                </a:r>
              </a:p>
              <a:p>
                <a:pPr marL="525780" indent="-457200">
                  <a:buFont typeface="+mj-lt"/>
                  <a:buAutoNum type="arabicPeriod"/>
                </a:pP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sz="3000" b="0" i="1" smtClean="0">
                            <a:latin typeface="Cambria Math"/>
                          </a:rPr>
                          <m:t>9</m:t>
                        </m:r>
                      </m:sub>
                    </m:sSub>
                    <m:r>
                      <a:rPr lang="en-US" sz="3000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sz="3000" dirty="0"/>
              </a:p>
              <a:p>
                <a:pPr marL="36576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9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600" b="1" u="sng" dirty="0" smtClean="0"/>
              </a:p>
              <a:p>
                <a:pPr marL="525780" indent="-457200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30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3000" b="0" i="1" smtClean="0">
                                    <a:latin typeface="Cambria Math"/>
                                  </a:rPr>
                                  <m:t>5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3000" b="0" i="1" smtClean="0">
                            <a:latin typeface="Cambria Math"/>
                          </a:rPr>
                          <m:t>(</m:t>
                        </m:r>
                        <m:r>
                          <a:rPr lang="en-US" sz="3000" b="0" i="1" smtClean="0">
                            <a:latin typeface="Cambria Math"/>
                          </a:rPr>
                          <m:t>𝑗</m:t>
                        </m:r>
                        <m:r>
                          <a:rPr lang="en-US" sz="3000" b="0" i="1" smtClean="0">
                            <a:latin typeface="Cambria Math"/>
                          </a:rPr>
                          <m:t>+</m:t>
                        </m:r>
                        <m:r>
                          <a:rPr lang="en-US" sz="30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3000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sz="2600" b="0" dirty="0" smtClean="0"/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func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func>
                          <m:r>
                            <a:rPr lang="en-US" sz="2600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func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2600" b="0" i="0" smtClean="0">
                                  <a:latin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func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6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6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22323"/>
                <a:ext cx="7772400" cy="4664625"/>
              </a:xfrm>
              <a:blipFill rotWithShape="1">
                <a:blip r:embed="rId2"/>
                <a:stretch>
                  <a:fillRect l="-78" t="-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843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2332</TotalTime>
  <Words>1341</Words>
  <Application>Microsoft Office PowerPoint</Application>
  <PresentationFormat>On-screen Show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Properties of Logarithmic Functions</vt:lpstr>
      <vt:lpstr>Change-of-Base Formula</vt:lpstr>
      <vt:lpstr>Exercises #1 – 6</vt:lpstr>
      <vt:lpstr>Exercises #7 – 10</vt:lpstr>
      <vt:lpstr>Review: Properties of Exponents</vt:lpstr>
      <vt:lpstr>Properties of Logarithms</vt:lpstr>
      <vt:lpstr>Properties of Logarithms</vt:lpstr>
      <vt:lpstr>Properties of Logarithms</vt:lpstr>
      <vt:lpstr>Exercises #11 – 14</vt:lpstr>
      <vt:lpstr>Homework: Due 1/23</vt:lpstr>
      <vt:lpstr>Properties of Logarithmic Functions</vt:lpstr>
      <vt:lpstr>Terminology</vt:lpstr>
      <vt:lpstr>Exercises #23 – 34</vt:lpstr>
      <vt:lpstr>Exercises #23 – 34</vt:lpstr>
      <vt:lpstr>Terminology</vt:lpstr>
      <vt:lpstr>Exercises #35 – 44 </vt:lpstr>
      <vt:lpstr>Exercises #35 – 44 </vt:lpstr>
      <vt:lpstr>Exit Slip!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Logarithmic Functions</dc:title>
  <dc:creator>Amanda</dc:creator>
  <cp:lastModifiedBy>Amanda</cp:lastModifiedBy>
  <cp:revision>43</cp:revision>
  <dcterms:created xsi:type="dcterms:W3CDTF">2015-01-05T14:15:41Z</dcterms:created>
  <dcterms:modified xsi:type="dcterms:W3CDTF">2015-01-22T20:04:45Z</dcterms:modified>
</cp:coreProperties>
</file>