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1" r:id="rId6"/>
    <p:sldId id="273" r:id="rId7"/>
    <p:sldId id="270" r:id="rId8"/>
    <p:sldId id="264" r:id="rId9"/>
    <p:sldId id="262" r:id="rId10"/>
    <p:sldId id="267" r:id="rId11"/>
    <p:sldId id="268" r:id="rId12"/>
    <p:sldId id="274" r:id="rId13"/>
    <p:sldId id="257" r:id="rId14"/>
    <p:sldId id="269" r:id="rId15"/>
    <p:sldId id="271" r:id="rId16"/>
    <p:sldId id="272" r:id="rId17"/>
    <p:sldId id="266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Sheet1!$A$2:$A$26</c:f>
              <c:numCache>
                <c:formatCode>General</c:formatCode>
                <c:ptCount val="25"/>
                <c:pt idx="0">
                  <c:v>0.05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  <c:pt idx="12">
                  <c:v>8</c:v>
                </c:pt>
                <c:pt idx="13">
                  <c:v>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</c:numCache>
            </c:numRef>
          </c:xVal>
          <c:yVal>
            <c:numRef>
              <c:f>Sheet1!$B$2:$B$26</c:f>
              <c:numCache>
                <c:formatCode>General</c:formatCode>
                <c:ptCount val="25"/>
                <c:pt idx="0">
                  <c:v>-2.9957322735539909</c:v>
                </c:pt>
                <c:pt idx="1">
                  <c:v>-1.6094379124341003</c:v>
                </c:pt>
                <c:pt idx="2">
                  <c:v>-0.916290731874155</c:v>
                </c:pt>
                <c:pt idx="3">
                  <c:v>-0.51082562376599072</c:v>
                </c:pt>
                <c:pt idx="4">
                  <c:v>-0.22314355131420971</c:v>
                </c:pt>
                <c:pt idx="5">
                  <c:v>0</c:v>
                </c:pt>
                <c:pt idx="6">
                  <c:v>0.69314718055994529</c:v>
                </c:pt>
                <c:pt idx="7">
                  <c:v>1.0986122886681098</c:v>
                </c:pt>
                <c:pt idx="8">
                  <c:v>1.3862943611198906</c:v>
                </c:pt>
                <c:pt idx="9">
                  <c:v>1.6094379124341003</c:v>
                </c:pt>
                <c:pt idx="10">
                  <c:v>1.791759469228055</c:v>
                </c:pt>
                <c:pt idx="11">
                  <c:v>1.9459101490553132</c:v>
                </c:pt>
                <c:pt idx="12">
                  <c:v>2.0794415416798357</c:v>
                </c:pt>
                <c:pt idx="13">
                  <c:v>2.1972245773362196</c:v>
                </c:pt>
                <c:pt idx="14">
                  <c:v>2.3025850929940459</c:v>
                </c:pt>
                <c:pt idx="15">
                  <c:v>2.3978952727983707</c:v>
                </c:pt>
                <c:pt idx="16">
                  <c:v>2.4849066497880004</c:v>
                </c:pt>
                <c:pt idx="17">
                  <c:v>2.5649493574615367</c:v>
                </c:pt>
                <c:pt idx="18">
                  <c:v>2.6390573296152584</c:v>
                </c:pt>
                <c:pt idx="19">
                  <c:v>2.7080502011022101</c:v>
                </c:pt>
                <c:pt idx="20">
                  <c:v>2.7725887222397811</c:v>
                </c:pt>
                <c:pt idx="21">
                  <c:v>2.8332133440562162</c:v>
                </c:pt>
                <c:pt idx="22">
                  <c:v>2.8903717578961645</c:v>
                </c:pt>
                <c:pt idx="23">
                  <c:v>2.9444389791664403</c:v>
                </c:pt>
                <c:pt idx="24">
                  <c:v>2.9957322735539909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609216"/>
        <c:axId val="33610752"/>
      </c:scatterChart>
      <c:valAx>
        <c:axId val="33609216"/>
        <c:scaling>
          <c:orientation val="minMax"/>
          <c:max val="20"/>
          <c:min val="-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 w="47625">
            <a:solidFill>
              <a:schemeClr val="dk1"/>
            </a:solidFill>
          </a:ln>
        </c:spPr>
        <c:crossAx val="33610752"/>
        <c:crosses val="autoZero"/>
        <c:crossBetween val="midCat"/>
        <c:majorUnit val="2"/>
      </c:valAx>
      <c:valAx>
        <c:axId val="33610752"/>
        <c:scaling>
          <c:orientation val="minMax"/>
          <c:max val="5"/>
          <c:min val="-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47625">
            <a:solidFill>
              <a:schemeClr val="tx1"/>
            </a:solidFill>
          </a:ln>
        </c:spPr>
        <c:crossAx val="33609216"/>
        <c:crosses val="autoZero"/>
        <c:crossBetween val="midCat"/>
        <c:majorUnit val="1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</cdr:x>
      <cdr:y>0.04717</cdr:y>
    </cdr:from>
    <cdr:to>
      <cdr:x>0.1195</cdr:x>
      <cdr:y>0.97547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3900" y="190500"/>
          <a:ext cx="0" cy="3749040"/>
        </a:xfrm>
        <a:prstGeom xmlns:a="http://schemas.openxmlformats.org/drawingml/2006/main" prst="line">
          <a:avLst/>
        </a:prstGeom>
        <a:ln xmlns:a="http://schemas.openxmlformats.org/drawingml/2006/main" w="53975">
          <a:solidFill>
            <a:srgbClr val="00B050"/>
          </a:solidFill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846D4E-8840-47B0-B128-35F7DF3E4319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58B150-25EF-42FC-BBAB-156F1508A9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Logarithmic Functions and Their Graphs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Section 3.3 – Day 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17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#2 – #18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sz="36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𝑒</m:t>
                            </m:r>
                          </m:den>
                        </m:f>
                      </m:e>
                    </m:func>
                  </m:oMath>
                </a14:m>
                <a:endParaRPr lang="en-US" sz="36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ad>
                          <m:rad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3600" b="0" i="1" smtClean="0">
                                <a:latin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𝑒</m:t>
                            </m:r>
                          </m:e>
                        </m:rad>
                      </m:e>
                    </m:func>
                  </m:oMath>
                </a14:m>
                <a:endParaRPr lang="en-US" sz="36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2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3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762000"/>
            <a:ext cx="6934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Evaluate the logarithmic expression </a:t>
            </a:r>
            <a:r>
              <a:rPr lang="en-US" sz="2400" b="1" dirty="0"/>
              <a:t>without</a:t>
            </a:r>
            <a:r>
              <a:rPr lang="en-US" sz="2400" dirty="0"/>
              <a:t> using a calculator.</a:t>
            </a:r>
          </a:p>
        </p:txBody>
      </p:sp>
    </p:spTree>
    <p:extLst>
      <p:ext uri="{BB962C8B-B14F-4D97-AF65-F5344CB8AC3E}">
        <p14:creationId xmlns:p14="http://schemas.microsoft.com/office/powerpoint/2010/main" val="103888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#20 – #22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func>
                          <m:func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/>
                                  </a:rPr>
                                  <m:t>7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3</m:t>
                            </m:r>
                          </m:e>
                        </m:func>
                      </m:sup>
                    </m:sSup>
                  </m:oMath>
                </a14:m>
                <a:endParaRPr lang="en-US" sz="4400" dirty="0" smtClean="0"/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4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6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4400" b="0" dirty="0" smtClean="0"/>
              </a:p>
              <a:p>
                <a:pPr marL="457200" indent="-457200">
                  <a:lnSpc>
                    <a:spcPct val="2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</a:rPr>
                      <m:t>6</m:t>
                    </m:r>
                  </m:oMath>
                </a14:m>
                <a:endParaRPr lang="en-US" sz="44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endParaRPr lang="en-US" sz="36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762000"/>
            <a:ext cx="6934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Evaluate the </a:t>
            </a:r>
            <a:r>
              <a:rPr lang="en-US" sz="2400" dirty="0" smtClean="0"/>
              <a:t>expression </a:t>
            </a:r>
            <a:r>
              <a:rPr lang="en-US" sz="2400" b="1" dirty="0"/>
              <a:t>without</a:t>
            </a:r>
            <a:r>
              <a:rPr lang="en-US" sz="2400" dirty="0"/>
              <a:t> using a calculator.</a:t>
            </a:r>
          </a:p>
        </p:txBody>
      </p:sp>
    </p:spTree>
    <p:extLst>
      <p:ext uri="{BB962C8B-B14F-4D97-AF65-F5344CB8AC3E}">
        <p14:creationId xmlns:p14="http://schemas.microsoft.com/office/powerpoint/2010/main" val="116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Exit Slip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Directions:</a:t>
                </a:r>
                <a:r>
                  <a:rPr lang="en-US" dirty="0"/>
                  <a:t> Evaluate the expression </a:t>
                </a:r>
                <a:r>
                  <a:rPr lang="en-US" b="1" dirty="0"/>
                  <a:t>without</a:t>
                </a:r>
                <a:r>
                  <a:rPr lang="en-US" dirty="0"/>
                  <a:t> using a calculator.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81=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=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−5</m:t>
                            </m:r>
                          </m:sup>
                        </m:sSup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3200" b="1" u="sng" dirty="0" smtClean="0"/>
                  <a:t>Challenge: (Extra Credit)</a:t>
                </a:r>
              </a:p>
              <a:p>
                <a:pPr marL="457200" indent="-457200">
                  <a:lnSpc>
                    <a:spcPct val="11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871" t="-747" r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09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Logarithmic Functions and Their Graphs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Section 3.3 – Day 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87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#24 – #30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100</m:t>
                    </m:r>
                  </m:oMath>
                </a14:m>
                <a:endParaRPr lang="en-US" sz="32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0.1</m:t>
                    </m:r>
                  </m:oMath>
                </a14:m>
                <a:endParaRPr lang="en-US" sz="32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3200" b="0" i="1" smtClean="0">
                        <a:latin typeface="Cambria Math"/>
                      </a:rPr>
                      <m:t>20.0855</m:t>
                    </m:r>
                  </m:oMath>
                </a14:m>
                <a:endParaRPr lang="en-US" sz="32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≈0.1353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762000"/>
            <a:ext cx="6934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</a:t>
            </a:r>
            <a:r>
              <a:rPr lang="en-US" sz="2400" dirty="0" smtClean="0"/>
              <a:t>Solve the equation by changing it to exponential form.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25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#32 – #36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44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=4.2</m:t>
                    </m:r>
                  </m:oMath>
                </a14:m>
                <a:endParaRPr lang="en-US" sz="44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=5.3</m:t>
                    </m:r>
                  </m:oMath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≈0.4771</m:t>
                    </m:r>
                  </m:oMath>
                </a14:m>
                <a:endParaRPr lang="en-US" sz="36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600" b="0" i="1" smtClean="0">
                            <a:latin typeface="Cambria Math"/>
                          </a:rPr>
                          <m:t>4.2</m:t>
                        </m:r>
                      </m:e>
                    </m:func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≈1.4351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</a:rPr>
                          <m:t>ln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⁡(5.3)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0.8339</m:t>
                    </m:r>
                  </m:oMath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762000"/>
            <a:ext cx="6934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</a:t>
            </a:r>
            <a:r>
              <a:rPr lang="en-US" sz="2400" dirty="0" smtClean="0"/>
              <a:t>Solve the equation by changing it to logarithmic form.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7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#38 – #40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4400" b="0" i="1" smtClean="0">
                        <a:latin typeface="Cambria Math"/>
                      </a:rPr>
                      <m:t>=2.8</m:t>
                    </m:r>
                  </m:oMath>
                </a14:m>
                <a:endParaRPr lang="en-US" sz="4400" b="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4400" b="0" i="1" smtClean="0">
                        <a:latin typeface="Cambria Math"/>
                      </a:rPr>
                      <m:t>=8.23</m:t>
                    </m:r>
                  </m:oMath>
                </a14:m>
                <a:endParaRPr lang="en-US" sz="4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/>
              </a:bodyPr>
              <a:lstStyle/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2.8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≈16.4446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8</m:t>
                        </m:r>
                        <m:r>
                          <a:rPr lang="en-US" sz="3600" b="0" i="1" smtClean="0">
                            <a:latin typeface="Cambria Math"/>
                          </a:rPr>
                          <m:t>.23</m:t>
                        </m:r>
                      </m:sup>
                    </m:sSup>
                    <m:r>
                      <a:rPr lang="en-US" sz="3600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endParaRPr lang="en-US" sz="3600" i="1" dirty="0" smtClean="0">
                  <a:latin typeface="Cambria Math"/>
                  <a:ea typeface="Cambria Math"/>
                </a:endParaRP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169,824,365</m:t>
                      </m:r>
                    </m:oMath>
                  </m:oMathPara>
                </a14:m>
                <a:endParaRPr lang="en-US" sz="3600" dirty="0"/>
              </a:p>
              <a:p>
                <a:pPr marL="457200" indent="-457200">
                  <a:lnSpc>
                    <a:spcPct val="200000"/>
                  </a:lnSpc>
                  <a:buFont typeface="+mj-lt"/>
                  <a:buAutoNum type="arabicPeriod"/>
                </a:pPr>
                <a:endParaRPr lang="en-US" sz="3600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986135"/>
            <a:ext cx="6934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</a:t>
            </a:r>
            <a:r>
              <a:rPr lang="en-US" sz="2400" dirty="0" smtClean="0"/>
              <a:t>Solve the equation.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62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304800"/>
            <a:ext cx="7125113" cy="924475"/>
          </a:xfrm>
        </p:spPr>
        <p:txBody>
          <a:bodyPr/>
          <a:lstStyle/>
          <a:p>
            <a:pPr algn="ctr"/>
            <a:r>
              <a:rPr lang="en-US" sz="5400" dirty="0" smtClean="0"/>
              <a:t>Logarithmic Graph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623707"/>
              </p:ext>
            </p:extLst>
          </p:nvPr>
        </p:nvGraphicFramePr>
        <p:xfrm>
          <a:off x="228600" y="1371600"/>
          <a:ext cx="6057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29400" y="5691931"/>
                <a:ext cx="1828800" cy="830997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chemeClr val="tx1"/>
                    </a:solidFill>
                    <a:latin typeface="Cambria Math"/>
                  </a:rPr>
                  <a:t>Asymptote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691931"/>
                <a:ext cx="1828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428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714563"/>
                  </p:ext>
                </p:extLst>
              </p:nvPr>
            </p:nvGraphicFramePr>
            <p:xfrm>
              <a:off x="6481916" y="1447800"/>
              <a:ext cx="2095500" cy="39452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1500"/>
                    <a:gridCol w="1524000"/>
                  </a:tblGrid>
                  <a:tr h="3943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X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Y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anchor="ctr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−0.9162907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−0.5108256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−0.2231436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0.69314718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1.09861229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1.38629436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1.60943791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1.79175947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714563"/>
                  </p:ext>
                </p:extLst>
              </p:nvPr>
            </p:nvGraphicFramePr>
            <p:xfrm>
              <a:off x="6481916" y="1447800"/>
              <a:ext cx="2095500" cy="39452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1500"/>
                    <a:gridCol w="1524000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X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Y</a:t>
                          </a:r>
                          <a:endParaRPr lang="en-US" sz="2000" dirty="0">
                            <a:latin typeface="+mn-lt"/>
                          </a:endParaRPr>
                        </a:p>
                      </a:txBody>
                      <a:tcPr anchor="ctr"/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107692" r="-267021" b="-80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107692" r="-400" b="-801538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210938" r="-267021" b="-7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210938" r="-400" b="-714063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306154" r="-267021" b="-6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306154" r="-400" b="-603077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406154" r="-267021" b="-5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406154" r="-400" b="-503077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514063" r="-267021" b="-4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514063" r="-400" b="-410938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604615" r="-267021" b="-3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604615" r="-400" b="-304615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704615" r="-267021" b="-2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704615" r="-400" b="-204615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817188" r="-267021" b="-107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817188" r="-400" b="-107813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t="-903077" r="-267021" b="-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7600" t="-903077" r="-400" b="-61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4"/>
              <p:cNvSpPr txBox="1">
                <a:spLocks/>
              </p:cNvSpPr>
              <p:nvPr/>
            </p:nvSpPr>
            <p:spPr>
              <a:xfrm>
                <a:off x="2438400" y="5562600"/>
                <a:ext cx="3886200" cy="1089660"/>
              </a:xfrm>
              <a:prstGeom prst="roundRect">
                <a:avLst>
                  <a:gd name="adj" fmla="val 16667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dirty="0" smtClean="0"/>
                  <a:t>Domain: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(0,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sz="2800" b="0" dirty="0" smtClean="0"/>
              </a:p>
              <a:p>
                <a:pPr algn="ctr"/>
                <a:r>
                  <a:rPr lang="en-US" sz="2800" dirty="0" smtClean="0"/>
                  <a:t>Range</a:t>
                </a:r>
                <a:r>
                  <a:rPr lang="en-US" sz="2800" dirty="0"/>
                  <a:t>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−∞</m:t>
                    </m:r>
                    <m:r>
                      <a:rPr lang="en-US" sz="2800" b="0" i="1">
                        <a:latin typeface="Cambria Math"/>
                      </a:rPr>
                      <m:t>,</m:t>
                    </m:r>
                    <m:r>
                      <a:rPr lang="en-US" sz="2800" b="0" i="1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sz="2800" b="0" dirty="0"/>
              </a:p>
            </p:txBody>
          </p:sp>
        </mc:Choice>
        <mc:Fallback xmlns="">
          <p:sp>
            <p:nvSpPr>
              <p:cNvPr id="7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562600"/>
                <a:ext cx="3886200" cy="108966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5"/>
                <a:stretch>
                  <a:fillRect t="-2198" b="-1098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6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Homework: </a:t>
            </a:r>
            <a:r>
              <a:rPr lang="en-US" sz="4800" b="1" dirty="0" smtClean="0"/>
              <a:t>Due 1/8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P. 291 – 292</a:t>
            </a:r>
          </a:p>
          <a:p>
            <a:pPr lvl="1"/>
            <a:r>
              <a:rPr lang="en-US" sz="6000" dirty="0" smtClean="0"/>
              <a:t>#2 </a:t>
            </a:r>
            <a:r>
              <a:rPr lang="en-US" sz="6000" dirty="0" smtClean="0"/>
              <a:t>– #40 (Even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321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are Logarithms??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6200" y="1600200"/>
                <a:ext cx="8686800" cy="5105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800" dirty="0" smtClean="0"/>
                  <a:t>Logarithms are inverses of exponential functions.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400" dirty="0" smtClean="0"/>
                  <a:t>Exponential Function:</a:t>
                </a:r>
              </a:p>
              <a:p>
                <a:pPr marL="731520" lvl="2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b="0" dirty="0" smtClean="0"/>
              </a:p>
              <a:p>
                <a:pPr marL="731520" lvl="2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en-US" sz="2000" dirty="0" smtClean="0"/>
              </a:p>
              <a:p>
                <a:pPr marL="434340" indent="-34290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0&lt;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≠1</m:t>
                    </m:r>
                  </m:oMath>
                </a14:m>
                <a:r>
                  <a:rPr lang="en-US" sz="2800" dirty="0" smtClean="0"/>
                  <a:t>, then,</a:t>
                </a:r>
              </a:p>
              <a:p>
                <a:pPr marL="434340" indent="-342900">
                  <a:spcBef>
                    <a:spcPts val="0"/>
                  </a:spcBef>
                </a:pPr>
                <a:endParaRPr lang="en-US" sz="2800" dirty="0" smtClean="0"/>
              </a:p>
              <a:p>
                <a:pPr marL="91440" indent="0" algn="ctr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b="1" dirty="0" smtClean="0"/>
                  <a:t>     if and only if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/>
              </a:p>
              <a:p>
                <a:pPr marL="434340" indent="-342900">
                  <a:spcBef>
                    <a:spcPts val="0"/>
                  </a:spcBef>
                </a:pPr>
                <a:endParaRPr lang="en-US" sz="2800" dirty="0" smtClean="0"/>
              </a:p>
              <a:p>
                <a:pPr marL="434340" indent="-34290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 smtClean="0"/>
                  <a:t>Ex: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(9)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2800" dirty="0" smtClean="0"/>
              </a:p>
              <a:p>
                <a:pPr marL="800100" lvl="1" indent="-342900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400" dirty="0" smtClean="0"/>
                  <a:t>So what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b="0" dirty="0" smtClean="0"/>
              </a:p>
              <a:p>
                <a:pPr marL="9144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=2, </m:t>
                      </m:r>
                      <m:r>
                        <a:rPr lang="en-US" sz="2800" b="0" i="1" smtClean="0">
                          <a:latin typeface="Cambria Math"/>
                        </a:rPr>
                        <m:t>𝑎𝑠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6200" y="1600200"/>
                <a:ext cx="8686800" cy="5105400"/>
              </a:xfrm>
              <a:blipFill rotWithShape="1">
                <a:blip r:embed="rId2"/>
                <a:stretch>
                  <a:fillRect l="-490" t="-951" r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89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Basic Properties of Logarithms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600200"/>
                <a:ext cx="7772400" cy="5029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r>
                  <a:rPr lang="en-US" sz="3200" dirty="0" smtClean="0"/>
                  <a:t>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0&lt;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≠1,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/>
                  <a:t>, and for any real number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200" dirty="0" smtClean="0"/>
                  <a:t>,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5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5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1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3000" dirty="0" smtClean="0"/>
                  <a:t>.</a:t>
                </a:r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5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000" dirty="0" smtClean="0"/>
                  <a:t>.</a:t>
                </a:r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5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5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5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35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</m:e>
                    </m:func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3500" dirty="0" smtClean="0"/>
                  <a:t> </a:t>
                </a:r>
                <a:endParaRPr lang="en-US" sz="3500" dirty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5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func>
                          <m:funcPr>
                            <m:ctrlPr>
                              <a:rPr lang="en-US" sz="35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35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500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500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5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0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600200"/>
                <a:ext cx="7772400" cy="5029200"/>
              </a:xfrm>
              <a:blipFill rotWithShape="1">
                <a:blip r:embed="rId2"/>
                <a:stretch>
                  <a:fillRect l="-547" t="-2171" b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64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457200"/>
                <a:ext cx="7467600" cy="114300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4800" dirty="0" smtClean="0"/>
                  <a:t>Common Logarithms – Base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/>
                      </a:rPr>
                      <m:t>10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457200"/>
                <a:ext cx="7467600" cy="1143000"/>
              </a:xfrm>
              <a:blipFill rotWithShape="1">
                <a:blip r:embed="rId2"/>
                <a:stretch>
                  <a:fillRect l="-245" t="-47872" r="-245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600200"/>
                <a:ext cx="8153400" cy="4873752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The common logarithm function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This is the inverse of the exponential function: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So,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 smtClean="0"/>
                  <a:t>     </a:t>
                </a:r>
                <a:r>
                  <a:rPr lang="en-US" sz="2800" b="1" dirty="0" smtClean="0"/>
                  <a:t>if and only if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600200"/>
                <a:ext cx="8153400" cy="4873752"/>
              </a:xfrm>
              <a:blipFill rotWithShape="1">
                <a:blip r:embed="rId3"/>
                <a:stretch>
                  <a:fillRect l="-522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7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Other Properties of Logarithms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5029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800" dirty="0" smtClean="0"/>
                  <a:t> be real numbers with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1=0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 smtClean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b="0" dirty="0" smtClean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10=1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=1</m:t>
                    </m:r>
                    <m:r>
                      <a:rPr lang="en-US" sz="2800" b="0" i="1" smtClean="0">
                        <a:latin typeface="Cambria Math"/>
                      </a:rPr>
                      <m:t>0</m:t>
                    </m:r>
                  </m:oMath>
                </a14:m>
                <a:endParaRPr lang="en-US" sz="2800" b="0" dirty="0" smtClean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endParaRPr lang="en-US" sz="3200" b="0" dirty="0" smtClean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sz="2800" b="0" dirty="0" smtClean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3200" b="0" dirty="0" smtClean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2800" dirty="0"/>
                  <a:t>Because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7467600" cy="5029200"/>
              </a:xfrm>
              <a:blipFill rotWithShape="1">
                <a:blip r:embed="rId2"/>
                <a:stretch>
                  <a:fillRect l="-488" t="-241" b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42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-304800"/>
                <a:ext cx="79248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800" dirty="0" smtClean="0"/>
                  <a:t>Logarithmic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4800" dirty="0" smtClean="0"/>
                  <a:t> Exponential</a:t>
                </a:r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-304800"/>
                <a:ext cx="7924800" cy="1143000"/>
              </a:xfrm>
              <a:blipFill rotWithShape="1">
                <a:blip r:embed="rId2"/>
                <a:stretch>
                  <a:fillRect l="-3000" r="-1385" b="-24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1600200"/>
                <a:ext cx="3657600" cy="5105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9144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  <a:p>
                <a:pPr marL="91440" indent="0">
                  <a:spcBef>
                    <a:spcPts val="0"/>
                  </a:spcBef>
                  <a:buNone/>
                </a:pPr>
                <a:endParaRPr lang="en-US" sz="1600" dirty="0" smtClean="0"/>
              </a:p>
              <a:p>
                <a:pPr marL="548640" indent="-457200">
                  <a:spcBef>
                    <a:spcPts val="0"/>
                  </a:spcBef>
                </a:pPr>
                <a:r>
                  <a:rPr lang="en-US" sz="2800" dirty="0" smtClean="0"/>
                  <a:t>Ex:</a:t>
                </a:r>
              </a:p>
              <a:p>
                <a:pPr marL="693738" lvl="1" indent="-236538">
                  <a:spcBef>
                    <a:spcPts val="60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8=3</m:t>
                        </m:r>
                      </m:e>
                    </m:func>
                  </m:oMath>
                </a14:m>
                <a:endParaRPr lang="en-US" sz="2800" b="0" i="1" dirty="0" smtClean="0">
                  <a:latin typeface="Cambria Math"/>
                </a:endParaRP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800" b="0" dirty="0" smtClean="0"/>
              </a:p>
              <a:p>
                <a:pPr marL="693738" lvl="1" indent="-236538">
                  <a:spcBef>
                    <a:spcPts val="60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e>
                    </m:func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 smtClean="0"/>
              </a:p>
              <a:p>
                <a:pPr marL="693738" lvl="1" indent="-236538">
                  <a:spcBef>
                    <a:spcPts val="60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12=1</m:t>
                        </m:r>
                      </m:e>
                    </m:func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800" i="1" dirty="0">
                  <a:latin typeface="Cambria Math"/>
                </a:endParaRPr>
              </a:p>
              <a:p>
                <a:pPr marL="800100" lvl="1" indent="-342900">
                  <a:spcBef>
                    <a:spcPts val="60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type m:val="skw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en-US" sz="2800" i="1">
                            <a:latin typeface="Cambria Math"/>
                          </a:rPr>
                          <m:t>4=−1</m:t>
                        </m:r>
                      </m:e>
                    </m:func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endParaRPr lang="en-US" sz="2800" i="1" dirty="0" smtClean="0">
                  <a:latin typeface="Cambria Math"/>
                </a:endParaRP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1600200"/>
                <a:ext cx="3657600" cy="5105400"/>
              </a:xfrm>
              <a:blipFill rotWithShape="1">
                <a:blip r:embed="rId3"/>
                <a:stretch>
                  <a:fillRect b="-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1676400"/>
                <a:ext cx="3657600" cy="5029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1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51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5100" i="1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5100" i="1">
                          <a:latin typeface="Cambria Math"/>
                        </a:rPr>
                        <m:t>=</m:t>
                      </m:r>
                      <m:r>
                        <a:rPr lang="en-US" sz="5100" i="1">
                          <a:latin typeface="Cambria Math"/>
                        </a:rPr>
                        <m:t>𝑥</m:t>
                      </m:r>
                      <m:r>
                        <a:rPr lang="en-US" sz="5100" b="0" i="1" smtClean="0">
                          <a:latin typeface="Cambria Math"/>
                        </a:rPr>
                        <m:t>→</m:t>
                      </m:r>
                      <m:r>
                        <a:rPr lang="en-US" sz="5100" i="1">
                          <a:latin typeface="Cambria Math"/>
                        </a:rPr>
                        <m:t>𝑦</m:t>
                      </m:r>
                      <m:r>
                        <a:rPr lang="en-US" sz="51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51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1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1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100" i="1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100" i="1">
                              <a:latin typeface="Cambria Math"/>
                            </a:rPr>
                            <m:t>(</m:t>
                          </m:r>
                          <m:r>
                            <a:rPr lang="en-US" sz="5100" i="1">
                              <a:latin typeface="Cambria Math"/>
                            </a:rPr>
                            <m:t>𝑥</m:t>
                          </m:r>
                          <m:r>
                            <a:rPr lang="en-US" sz="5100" i="1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5100" dirty="0"/>
              </a:p>
              <a:p>
                <a:endParaRPr lang="en-US" sz="2600" dirty="0"/>
              </a:p>
              <a:p>
                <a:r>
                  <a:rPr lang="en-US" sz="4500" dirty="0"/>
                  <a:t>Ex</a:t>
                </a:r>
                <a:r>
                  <a:rPr lang="en-US" sz="4500" dirty="0" smtClean="0"/>
                  <a:t>:</a:t>
                </a:r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5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45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4500" b="0" i="1" smtClean="0">
                        <a:latin typeface="Cambria Math"/>
                      </a:rPr>
                      <m:t>=81</m:t>
                    </m:r>
                  </m:oMath>
                </a14:m>
                <a:endParaRPr lang="en-US" sz="4500" b="0" i="1" dirty="0" smtClean="0">
                  <a:latin typeface="Cambria Math"/>
                </a:endParaRPr>
              </a:p>
              <a:p>
                <a:pPr marL="365760" lvl="1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5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5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81=4</m:t>
                          </m:r>
                        </m:e>
                      </m:func>
                    </m:oMath>
                  </m:oMathPara>
                </a14:m>
                <a:endParaRPr lang="en-US" sz="4500" dirty="0" smtClean="0"/>
              </a:p>
              <a:p>
                <a:pPr marL="693738" lvl="1" indent="-236538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500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sz="45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4500" b="0" i="1" smtClean="0">
                        <a:latin typeface="Cambria Math"/>
                      </a:rPr>
                      <m:t>=7</m:t>
                    </m:r>
                  </m:oMath>
                </a14:m>
                <a:endParaRPr lang="en-US" sz="4500" b="0" i="1" dirty="0" smtClean="0">
                  <a:latin typeface="Cambria Math"/>
                </a:endParaRPr>
              </a:p>
              <a:p>
                <a:pPr marL="457200" lvl="1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0" smtClean="0">
                          <a:latin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sz="4500" b="0" i="0" smtClean="0"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en-US" sz="4500" b="0" i="0" smtClean="0">
                          <a:latin typeface="Cambria Math"/>
                        </a:rPr>
                        <m:t>7=1</m:t>
                      </m:r>
                    </m:oMath>
                  </m:oMathPara>
                </a14:m>
                <a:endParaRPr lang="en-US" sz="4500" dirty="0" smtClean="0"/>
              </a:p>
              <a:p>
                <a:pPr marL="914400" lvl="1" indent="-457200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500" b="0" i="1" smtClean="0">
                            <a:latin typeface="Cambria Math"/>
                          </a:rPr>
                          <m:t>14</m:t>
                        </m:r>
                      </m:e>
                      <m:sup>
                        <m:r>
                          <a:rPr lang="en-US" sz="45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45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4500" b="0" i="1" dirty="0" smtClean="0">
                  <a:latin typeface="Cambria Math"/>
                </a:endParaRPr>
              </a:p>
              <a:p>
                <a:pPr marL="457200" lvl="1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5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500" b="0" i="1" smtClean="0">
                                  <a:latin typeface="Cambria Math"/>
                                </a:rPr>
                                <m:t>14</m:t>
                              </m:r>
                            </m:sub>
                          </m:sSub>
                        </m:fName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1=0</m:t>
                          </m:r>
                        </m:e>
                      </m:func>
                    </m:oMath>
                  </m:oMathPara>
                </a14:m>
                <a:endParaRPr lang="en-US" sz="4500" b="0" dirty="0" smtClean="0"/>
              </a:p>
              <a:p>
                <a:pPr marL="914400" lvl="1" indent="-457200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5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5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sz="45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5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5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500" b="0" i="1" smtClean="0"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en-US" sz="4500" b="0" i="1" smtClean="0">
                        <a:latin typeface="Cambria Math"/>
                      </a:rPr>
                      <m:t>=32</m:t>
                    </m:r>
                  </m:oMath>
                </a14:m>
                <a:endParaRPr lang="en-US" sz="4500" b="0" i="1" dirty="0" smtClean="0">
                  <a:latin typeface="Cambria Math"/>
                </a:endParaRPr>
              </a:p>
              <a:p>
                <a:pPr marL="457200" lvl="1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5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en-US" sz="4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45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4500" b="0" i="1" smtClean="0">
                              <a:latin typeface="Cambria Math"/>
                            </a:rPr>
                            <m:t>32=−5</m:t>
                          </m:r>
                        </m:e>
                      </m:func>
                    </m:oMath>
                  </m:oMathPara>
                </a14:m>
                <a:endParaRPr lang="en-US" sz="29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1676400"/>
                <a:ext cx="3657600" cy="5029200"/>
              </a:xfrm>
              <a:blipFill rotWithShape="1">
                <a:blip r:embed="rId4"/>
                <a:stretch>
                  <a:fillRect l="-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"/>
              </p:nvPr>
            </p:nvSpPr>
            <p:spPr>
              <a:xfrm>
                <a:off x="457200" y="838200"/>
                <a:ext cx="3657600" cy="658368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600" b="1" i="1" smtClean="0">
                          <a:latin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"/>
              </p:nvPr>
            </p:nvSpPr>
            <p:spPr>
              <a:xfrm>
                <a:off x="457200" y="838200"/>
                <a:ext cx="3657600" cy="658368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343400" y="838200"/>
                <a:ext cx="3657600" cy="658368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3600" i="1"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</a:rPr>
                        <m:t>→</m:t>
                      </m:r>
                      <m:func>
                        <m:funcPr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343400" y="838200"/>
                <a:ext cx="3657600" cy="658368"/>
              </a:xfr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98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Exercises #2 – #18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e>
                    </m:func>
                  </m:oMath>
                </a14:m>
                <a:endParaRPr lang="en-US" sz="28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32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ad>
                          <m:rad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25</m:t>
                            </m:r>
                          </m:e>
                        </m:rad>
                      </m:e>
                    </m:func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100,000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ad>
                          <m:ra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</m:t>
                            </m:r>
                          </m:e>
                        </m:rad>
                      </m:e>
                    </m:func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2362200"/>
                <a:ext cx="3657600" cy="4343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rmAutofit fontScale="77500" lnSpcReduction="20000"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3600" b="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5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3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5</m:t>
                    </m:r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endParaRPr lang="en-US" sz="36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371975" y="2362200"/>
                <a:ext cx="3657600" cy="4343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Problems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1676400"/>
            <a:ext cx="3657600" cy="548640"/>
          </a:xfrm>
        </p:spPr>
        <p:txBody>
          <a:bodyPr/>
          <a:lstStyle/>
          <a:p>
            <a:pPr algn="ctr"/>
            <a:r>
              <a:rPr lang="en-US" sz="4000" dirty="0" smtClean="0"/>
              <a:t>Solutions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91497" y="762000"/>
            <a:ext cx="6934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/>
              <a:t>Directions:</a:t>
            </a:r>
            <a:r>
              <a:rPr lang="en-US" sz="2400" dirty="0"/>
              <a:t> Evaluate the logarithmic expression </a:t>
            </a:r>
            <a:r>
              <a:rPr lang="en-US" sz="2400" b="1" dirty="0"/>
              <a:t>without</a:t>
            </a:r>
            <a:r>
              <a:rPr lang="en-US" sz="2400" dirty="0"/>
              <a:t> using a calculator.</a:t>
            </a:r>
          </a:p>
        </p:txBody>
      </p:sp>
    </p:spTree>
    <p:extLst>
      <p:ext uri="{BB962C8B-B14F-4D97-AF65-F5344CB8AC3E}">
        <p14:creationId xmlns:p14="http://schemas.microsoft.com/office/powerpoint/2010/main" val="41675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457200"/>
                <a:ext cx="7467600" cy="114300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4800" dirty="0" smtClean="0"/>
                  <a:t>Natural Logarithms – Base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/>
                      </a:rPr>
                      <m:t>𝑒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457200"/>
                <a:ext cx="7467600" cy="1143000"/>
              </a:xfrm>
              <a:blipFill rotWithShape="1">
                <a:blip r:embed="rId2"/>
                <a:stretch>
                  <a:fillRect l="-816" t="-47872" r="-816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81000" y="1600200"/>
                <a:ext cx="8153400" cy="4873752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The natural logarithm function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This is the inverse of the exponential function: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So,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 smtClean="0"/>
                  <a:t>     </a:t>
                </a:r>
                <a:r>
                  <a:rPr lang="en-US" sz="2800" b="1" dirty="0" smtClean="0"/>
                  <a:t>if and only if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81000" y="1600200"/>
                <a:ext cx="8153400" cy="4873752"/>
              </a:xfrm>
              <a:blipFill rotWithShape="1">
                <a:blip r:embed="rId3"/>
                <a:stretch>
                  <a:fillRect l="-522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1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Basic Properties of Natural Logarithms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600200"/>
                <a:ext cx="7772400" cy="50292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200" dirty="0" smtClean="0"/>
                  <a:t>Let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3200" dirty="0"/>
                  <a:t> be real numbers with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  <m:r>
                      <a:rPr lang="en-US" sz="3200" i="1"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1=0</m:t>
                        </m:r>
                      </m:e>
                    </m:func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 smtClean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3000" dirty="0" smtClean="0"/>
                  <a:t>.</a:t>
                </a:r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5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3500" b="0" i="1" smtClean="0">
                            <a:latin typeface="Cambria Math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r>
                      <a:rPr lang="en-US" sz="30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3000" dirty="0" smtClean="0"/>
                  <a:t>.</a:t>
                </a:r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5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35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5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500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sz="3500" b="0" i="1" smtClean="0">
                            <a:latin typeface="Cambria Math"/>
                          </a:rPr>
                          <m:t>=</m:t>
                        </m:r>
                        <m:r>
                          <a:rPr lang="en-US" sz="3500" b="0" i="1" smtClean="0">
                            <a:latin typeface="Cambria Math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US" sz="3500" dirty="0" smtClean="0"/>
                  <a:t> </a:t>
                </a:r>
                <a:endParaRPr lang="en-US" sz="3500" dirty="0"/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/>
                  <a:t>B</a:t>
                </a:r>
                <a:r>
                  <a:rPr lang="en-US" sz="3000" dirty="0" smtClean="0"/>
                  <a:t>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</a:rPr>
                          <m:t>𝑦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500" b="0" i="1" smtClean="0">
                            <a:latin typeface="Cambria Math"/>
                          </a:rPr>
                          <m:t>𝑙𝑛𝑥</m:t>
                        </m:r>
                      </m:sup>
                    </m:sSup>
                    <m:r>
                      <a:rPr lang="en-US" sz="3500" b="0" i="1" smtClean="0">
                        <a:latin typeface="Cambria Math"/>
                      </a:rPr>
                      <m:t>=</m:t>
                    </m:r>
                    <m:r>
                      <a:rPr lang="en-US" sz="35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500" dirty="0" smtClean="0"/>
                  <a:t> </a:t>
                </a:r>
              </a:p>
              <a:p>
                <a:pPr lvl="2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000" dirty="0" smtClean="0"/>
                  <a:t>Because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000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600200"/>
                <a:ext cx="7772400" cy="5029200"/>
              </a:xfrm>
              <a:blipFill rotWithShape="1">
                <a:blip r:embed="rId2"/>
                <a:stretch>
                  <a:fillRect l="-547" t="-483" b="-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310</TotalTime>
  <Words>1104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Logarithmic Functions and Their Graphs</vt:lpstr>
      <vt:lpstr>What are Logarithms??</vt:lpstr>
      <vt:lpstr>Basic Properties of Logarithms</vt:lpstr>
      <vt:lpstr>Common Logarithms – Base 10</vt:lpstr>
      <vt:lpstr>Other Properties of Logarithms</vt:lpstr>
      <vt:lpstr>Logarithmic ↔ Exponential</vt:lpstr>
      <vt:lpstr>Exercises #2 – #18</vt:lpstr>
      <vt:lpstr>Natural Logarithms – Base e</vt:lpstr>
      <vt:lpstr>Basic Properties of Natural Logarithms</vt:lpstr>
      <vt:lpstr>Exercises #2 – #18</vt:lpstr>
      <vt:lpstr>Exercises #20 – #22</vt:lpstr>
      <vt:lpstr>Exit Slip</vt:lpstr>
      <vt:lpstr>Logarithmic Functions and Their Graphs</vt:lpstr>
      <vt:lpstr>Exercises #24 – #30</vt:lpstr>
      <vt:lpstr>Exercises #32 – #36</vt:lpstr>
      <vt:lpstr>Exercises #38 – #40</vt:lpstr>
      <vt:lpstr>Logarithmic Graph</vt:lpstr>
      <vt:lpstr>Homework: Due 1/8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Functions and Their Graphs</dc:title>
  <dc:creator>Amanda</dc:creator>
  <cp:lastModifiedBy>Amanda</cp:lastModifiedBy>
  <cp:revision>26</cp:revision>
  <dcterms:created xsi:type="dcterms:W3CDTF">2014-12-17T19:40:09Z</dcterms:created>
  <dcterms:modified xsi:type="dcterms:W3CDTF">2015-01-07T23:51:36Z</dcterms:modified>
</cp:coreProperties>
</file>