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1" r:id="rId4"/>
    <p:sldId id="272" r:id="rId5"/>
    <p:sldId id="260" r:id="rId6"/>
    <p:sldId id="261" r:id="rId7"/>
    <p:sldId id="273" r:id="rId8"/>
    <p:sldId id="274" r:id="rId9"/>
    <p:sldId id="264" r:id="rId10"/>
    <p:sldId id="263" r:id="rId11"/>
    <p:sldId id="275" r:id="rId12"/>
    <p:sldId id="283" r:id="rId13"/>
    <p:sldId id="281" r:id="rId14"/>
    <p:sldId id="269" r:id="rId15"/>
    <p:sldId id="270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0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dPt>
            <c:idx val="5"/>
            <c:bubble3D val="0"/>
          </c:dPt>
          <c:dPt>
            <c:idx val="7"/>
            <c:bubble3D val="0"/>
          </c:dPt>
          <c:xVal>
            <c:numRef>
              <c:f>Sheet1!$A$2:$A$17</c:f>
              <c:numCache>
                <c:formatCode>General</c:formatCode>
                <c:ptCount val="16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</c:numCache>
            </c:numRef>
          </c:xVal>
          <c:yVal>
            <c:numRef>
              <c:f>Sheet1!$B$2:$B$17</c:f>
              <c:numCache>
                <c:formatCode>General</c:formatCode>
                <c:ptCount val="16"/>
                <c:pt idx="0">
                  <c:v>2.6866770848226251E-2</c:v>
                </c:pt>
                <c:pt idx="1">
                  <c:v>7.3077616707175413E-2</c:v>
                </c:pt>
                <c:pt idx="2">
                  <c:v>0.19877111744351714</c:v>
                </c:pt>
                <c:pt idx="3">
                  <c:v>0.54065743944636668</c:v>
                </c:pt>
                <c:pt idx="4">
                  <c:v>1.4705882352941175</c:v>
                </c:pt>
                <c:pt idx="5">
                  <c:v>4</c:v>
                </c:pt>
                <c:pt idx="6">
                  <c:v>10.88</c:v>
                </c:pt>
                <c:pt idx="7">
                  <c:v>29.593600000000006</c:v>
                </c:pt>
                <c:pt idx="8">
                  <c:v>80.494592000000026</c:v>
                </c:pt>
                <c:pt idx="9">
                  <c:v>218.94529024000008</c:v>
                </c:pt>
                <c:pt idx="10">
                  <c:v>595.53118945280028</c:v>
                </c:pt>
                <c:pt idx="11">
                  <c:v>1619.8448353116169</c:v>
                </c:pt>
                <c:pt idx="12">
                  <c:v>4405.9779520475986</c:v>
                </c:pt>
                <c:pt idx="13">
                  <c:v>11984.260029569468</c:v>
                </c:pt>
                <c:pt idx="14">
                  <c:v>32597.187280428956</c:v>
                </c:pt>
                <c:pt idx="15">
                  <c:v>88664.349402766777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813696"/>
        <c:axId val="86823680"/>
      </c:scatterChart>
      <c:valAx>
        <c:axId val="86813696"/>
        <c:scaling>
          <c:orientation val="minMax"/>
          <c:max val="7"/>
          <c:min val="-5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spPr>
          <a:ln w="47625">
            <a:solidFill>
              <a:schemeClr val="tx1"/>
            </a:solidFill>
          </a:ln>
        </c:spPr>
        <c:crossAx val="86823680"/>
        <c:crosses val="autoZero"/>
        <c:crossBetween val="midCat"/>
        <c:majorUnit val="1"/>
      </c:valAx>
      <c:valAx>
        <c:axId val="86823680"/>
        <c:scaling>
          <c:orientation val="minMax"/>
          <c:max val="700"/>
          <c:min val="-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47625">
            <a:solidFill>
              <a:schemeClr val="tx1"/>
            </a:solidFill>
          </a:ln>
        </c:spPr>
        <c:crossAx val="86813696"/>
        <c:crosses val="autoZero"/>
        <c:crossBetween val="midCat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7B98FBA-066E-46B8-90AB-241D24C7C6CB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BAD9331-3243-40C3-BB45-9869B2D91B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Exponential and Logistic Modeling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Section 3.2 – Day 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01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Exercise: #22</a:t>
            </a:r>
            <a:endParaRPr lang="en-US" sz="6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515653"/>
              </p:ext>
            </p:extLst>
          </p:nvPr>
        </p:nvGraphicFramePr>
        <p:xfrm>
          <a:off x="1188720" y="1329813"/>
          <a:ext cx="676656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4404535"/>
                <a:ext cx="8077200" cy="2148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Points: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(0, 4)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(5, 600.25)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Since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</a:rPr>
                  <a:t>, the initial value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=4∗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=600.25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=150.0625</m:t>
                    </m:r>
                  </m:oMath>
                </a14:m>
                <a:r>
                  <a:rPr lang="en-US" sz="2000" b="0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,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the base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</a:rPr>
                  <a:t> is</a:t>
                </a:r>
                <a:r>
                  <a:rPr lang="en-US" sz="2400" b="0" dirty="0" smtClean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2.724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2.724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404535"/>
                <a:ext cx="8077200" cy="2148665"/>
              </a:xfrm>
              <a:prstGeom prst="rect">
                <a:avLst/>
              </a:prstGeom>
              <a:blipFill rotWithShape="1">
                <a:blip r:embed="rId3"/>
                <a:stretch>
                  <a:fillRect b="-310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21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751925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Agenda!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120"/>
            <a:ext cx="8229600" cy="484632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12/9: Start Section 3.1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12/10:</a:t>
            </a:r>
            <a:r>
              <a:rPr lang="en-US" sz="2800" dirty="0"/>
              <a:t> </a:t>
            </a:r>
            <a:r>
              <a:rPr lang="en-US" sz="2800" dirty="0" smtClean="0"/>
              <a:t>Finish Section 3.1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12/11: Khan Academy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12/12:</a:t>
            </a:r>
            <a:r>
              <a:rPr lang="en-US" sz="2800" dirty="0"/>
              <a:t> </a:t>
            </a:r>
            <a:r>
              <a:rPr lang="en-US" sz="2800" dirty="0" smtClean="0"/>
              <a:t>Start Section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12/15:</a:t>
            </a:r>
            <a:r>
              <a:rPr lang="en-US" sz="2800" dirty="0"/>
              <a:t> </a:t>
            </a:r>
            <a:r>
              <a:rPr lang="en-US" sz="2800" dirty="0" smtClean="0"/>
              <a:t>Finish Section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12/16:</a:t>
            </a:r>
            <a:r>
              <a:rPr lang="en-US" sz="2800" dirty="0"/>
              <a:t> </a:t>
            </a:r>
            <a:r>
              <a:rPr lang="en-US" sz="2800" dirty="0" smtClean="0"/>
              <a:t>Group Activity on Sections 3.1 and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12/17:</a:t>
            </a:r>
            <a:r>
              <a:rPr lang="en-US" sz="2800" dirty="0"/>
              <a:t> </a:t>
            </a:r>
            <a:r>
              <a:rPr lang="en-US" sz="2800" dirty="0" smtClean="0"/>
              <a:t>Review Sections 3.1 and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12/18:</a:t>
            </a:r>
            <a:r>
              <a:rPr lang="en-US" sz="2800" dirty="0"/>
              <a:t> </a:t>
            </a:r>
            <a:r>
              <a:rPr lang="en-US" sz="2800" dirty="0" smtClean="0"/>
              <a:t>Test on Sections 3.1 and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12/19: CHIRSTMAS PARTY! :D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99160" y="1981200"/>
            <a:ext cx="3749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99160" y="3048000"/>
            <a:ext cx="39319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9160" y="2514600"/>
            <a:ext cx="4023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160" y="3581400"/>
            <a:ext cx="4023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Exponential and Logistic Modeling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Section 3.2 – Day 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13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Population Function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2323652"/>
                <a:ext cx="6777317" cy="4000948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4000" dirty="0" smtClean="0"/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–</a:t>
                </a:r>
                <a:r>
                  <a:rPr lang="en-US" dirty="0" smtClean="0"/>
                  <a:t> Final Population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–</a:t>
                </a:r>
                <a:r>
                  <a:rPr lang="en-US" dirty="0" smtClean="0"/>
                  <a:t> Initial Population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1+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 – Base/Growth Factor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– Number of Years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2323652"/>
                <a:ext cx="6777317" cy="400094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4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Exercise: #30 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447800"/>
                <a:ext cx="8153400" cy="5029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en-US" dirty="0" smtClean="0"/>
                  <a:t>The population of Knoxville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475</m:t>
                    </m:r>
                    <m:r>
                      <a:rPr lang="en-US" b="0" i="1" smtClean="0">
                        <a:latin typeface="Cambria Math"/>
                      </a:rPr>
                      <m:t>,000</m:t>
                    </m:r>
                  </m:oMath>
                </a14:m>
                <a:r>
                  <a:rPr lang="en-US" dirty="0" smtClean="0"/>
                  <a:t> and is increasing at a rate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3.75%</m:t>
                    </m:r>
                  </m:oMath>
                </a14:m>
                <a:r>
                  <a:rPr lang="en-US" dirty="0" smtClean="0"/>
                  <a:t> each year. Predict when the population will be 1 million.</a:t>
                </a:r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)=475,000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0.0375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)=475,000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.0375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endParaRPr lang="en-US" sz="1050" dirty="0" smtClean="0"/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endParaRPr lang="en-US" dirty="0"/>
              </a:p>
              <a:p>
                <a:r>
                  <a:rPr lang="en-US" dirty="0" smtClean="0"/>
                  <a:t>The population will be around 1 million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20.3</m:t>
                    </m:r>
                  </m:oMath>
                </a14:m>
                <a:r>
                  <a:rPr lang="en-US" dirty="0" smtClean="0"/>
                  <a:t> years.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447800"/>
                <a:ext cx="8153400" cy="5029200"/>
              </a:xfrm>
              <a:blipFill rotWithShape="1">
                <a:blip r:embed="rId2"/>
                <a:stretch>
                  <a:fillRect t="-845" r="-224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9118646"/>
                  </p:ext>
                </p:extLst>
              </p:nvPr>
            </p:nvGraphicFramePr>
            <p:xfrm>
              <a:off x="2286000" y="4038600"/>
              <a:ext cx="45720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6000"/>
                    <a:gridCol w="2286000"/>
                  </a:tblGrid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𝑷</m:t>
                                </m:r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/>
                                  </a:rPr>
                                  <m:t>991872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/>
                                  </a:rPr>
                                  <m:t>20.1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/>
                                  </a:rPr>
                                  <m:t>995530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/>
                                  </a:rPr>
                                  <m:t>20.2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/>
                                  </a:rPr>
                                  <m:t>999202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20.3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1002890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9118646"/>
                  </p:ext>
                </p:extLst>
              </p:nvPr>
            </p:nvGraphicFramePr>
            <p:xfrm>
              <a:off x="2286000" y="4038600"/>
              <a:ext cx="45720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6000"/>
                    <a:gridCol w="22860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667" r="-1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667" b="-400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1667" r="-1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01667" b="-300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201667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201667" b="-200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301667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301667" b="-100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401667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401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22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Exercise: #32 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5801" y="1447800"/>
                <a:ext cx="7848600" cy="639762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r>
                  <a:rPr lang="en-US" sz="1800" b="0" dirty="0" smtClean="0">
                    <a:solidFill>
                      <a:schemeClr val="tx1"/>
                    </a:solidFill>
                  </a:rPr>
                  <a:t>The population of Silver Run in the year </a:t>
                </a:r>
                <a14:m>
                  <m:oMath xmlns:m="http://schemas.openxmlformats.org/officeDocument/2006/math">
                    <m:r>
                      <a:rPr lang="en-US" sz="1800" b="0" i="1" dirty="0">
                        <a:solidFill>
                          <a:schemeClr val="tx1"/>
                        </a:solidFill>
                        <a:latin typeface="Cambria Math"/>
                      </a:rPr>
                      <m:t>1890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 was </a:t>
                </a:r>
                <a14:m>
                  <m:oMath xmlns:m="http://schemas.openxmlformats.org/officeDocument/2006/math">
                    <m:r>
                      <a:rPr lang="en-US" sz="1800" b="0" i="1">
                        <a:solidFill>
                          <a:schemeClr val="tx1"/>
                        </a:solidFill>
                        <a:latin typeface="Cambria Math"/>
                      </a:rPr>
                      <m:t>6250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. Assume the population increased at a rate of </a:t>
                </a:r>
                <a14:m>
                  <m:oMath xmlns:m="http://schemas.openxmlformats.org/officeDocument/2006/math">
                    <m:r>
                      <a:rPr lang="en-US" sz="1800" b="0" i="1">
                        <a:solidFill>
                          <a:schemeClr val="tx1"/>
                        </a:solidFill>
                        <a:latin typeface="Cambria Math"/>
                      </a:rPr>
                      <m:t>2.75%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 per year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.</a:t>
                </a:r>
                <a:endParaRPr lang="en-US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1" y="1447800"/>
                <a:ext cx="7848600" cy="639762"/>
              </a:xfrm>
              <a:blipFill rotWithShape="1">
                <a:blip r:embed="rId2"/>
                <a:stretch>
                  <a:fillRect l="-620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5800" y="2133600"/>
                <a:ext cx="3962400" cy="4267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62500" lnSpcReduction="20000"/>
              </a:bodyPr>
              <a:lstStyle/>
              <a:p>
                <a:pPr marL="0" indent="0">
                  <a:buFont typeface="+mj-lt"/>
                  <a:buAutoNum type="alphaLcParenR"/>
                </a:pPr>
                <a:r>
                  <a:rPr lang="en-US" sz="3300" dirty="0" smtClean="0"/>
                  <a:t>Estimate the population in </a:t>
                </a:r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/>
                      </a:rPr>
                      <m:t>1915</m:t>
                    </m:r>
                  </m:oMath>
                </a14:m>
                <a:r>
                  <a:rPr lang="en-US" sz="33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/>
                      </a:rPr>
                      <m:t>1940</m:t>
                    </m:r>
                  </m:oMath>
                </a14:m>
                <a:r>
                  <a:rPr lang="en-US" sz="3300" dirty="0" smtClean="0"/>
                  <a:t>.</a:t>
                </a:r>
              </a:p>
              <a:p>
                <a:pPr marL="0" indent="0">
                  <a:buNone/>
                </a:pPr>
                <a:endParaRPr lang="en-US" sz="1100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9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9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9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900" i="1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9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2900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900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900" dirty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>
                          <a:latin typeface="Cambria Math"/>
                        </a:rPr>
                        <m:t>𝑃</m:t>
                      </m:r>
                      <m:r>
                        <a:rPr lang="en-US" sz="2900" i="1">
                          <a:latin typeface="Cambria Math"/>
                        </a:rPr>
                        <m:t>(</m:t>
                      </m:r>
                      <m:r>
                        <a:rPr lang="en-US" sz="2900" i="1">
                          <a:latin typeface="Cambria Math"/>
                        </a:rPr>
                        <m:t>𝑡</m:t>
                      </m:r>
                      <m:r>
                        <a:rPr lang="en-US" sz="2900" i="1">
                          <a:latin typeface="Cambria Math"/>
                        </a:rPr>
                        <m:t>)=6250</m:t>
                      </m:r>
                      <m:sSup>
                        <m:sSupPr>
                          <m:ctrlPr>
                            <a:rPr lang="en-US" sz="29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1+0.0</m:t>
                              </m:r>
                              <m:r>
                                <a:rPr lang="en-US" sz="29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900" i="1">
                                  <a:latin typeface="Cambria Math"/>
                                </a:rPr>
                                <m:t>75</m:t>
                              </m:r>
                            </m:e>
                          </m:d>
                        </m:e>
                        <m:sup>
                          <m:r>
                            <a:rPr lang="en-US" sz="2900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900" dirty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>
                          <a:latin typeface="Cambria Math"/>
                        </a:rPr>
                        <m:t>𝑃</m:t>
                      </m:r>
                      <m:r>
                        <a:rPr lang="en-US" sz="2900" i="1">
                          <a:latin typeface="Cambria Math"/>
                        </a:rPr>
                        <m:t>(</m:t>
                      </m:r>
                      <m:r>
                        <a:rPr lang="en-US" sz="2900" i="1">
                          <a:latin typeface="Cambria Math"/>
                        </a:rPr>
                        <m:t>𝑡</m:t>
                      </m:r>
                      <m:r>
                        <a:rPr lang="en-US" sz="2900" i="1">
                          <a:latin typeface="Cambria Math"/>
                        </a:rPr>
                        <m:t>)=6250</m:t>
                      </m:r>
                      <m:sSup>
                        <m:sSupPr>
                          <m:ctrlPr>
                            <a:rPr lang="en-US" sz="29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1.0</m:t>
                              </m:r>
                              <m:r>
                                <a:rPr lang="en-US" sz="29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900" i="1">
                                  <a:latin typeface="Cambria Math"/>
                                </a:rPr>
                                <m:t>75</m:t>
                              </m:r>
                            </m:e>
                          </m:d>
                        </m:e>
                        <m:sup>
                          <m:r>
                            <a:rPr lang="en-US" sz="2900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:endParaRPr lang="en-US" sz="1100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0" i="1" smtClean="0">
                          <a:latin typeface="Cambria Math"/>
                        </a:rPr>
                        <m:t>1915−1890=25=</m:t>
                      </m:r>
                      <m:r>
                        <a:rPr lang="en-US" sz="29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900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>
                          <a:latin typeface="Cambria Math"/>
                        </a:rPr>
                        <m:t>𝑃</m:t>
                      </m:r>
                      <m:r>
                        <a:rPr lang="en-US" sz="2900" i="1">
                          <a:latin typeface="Cambria Math"/>
                        </a:rPr>
                        <m:t>(25)=6250</m:t>
                      </m:r>
                      <m:sSup>
                        <m:sSupPr>
                          <m:ctrlPr>
                            <a:rPr lang="en-US" sz="29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1.0275</m:t>
                              </m:r>
                            </m:e>
                          </m:d>
                        </m:e>
                        <m:sup>
                          <m:r>
                            <a:rPr lang="en-US" sz="2900" b="0" i="1" smtClean="0">
                              <a:latin typeface="Cambria Math"/>
                            </a:rPr>
                            <m:t>25</m:t>
                          </m:r>
                        </m:sup>
                      </m:sSup>
                    </m:oMath>
                  </m:oMathPara>
                </a14:m>
                <a:endParaRPr lang="en-US" sz="2900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9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(25)=</m:t>
                      </m:r>
                      <m:r>
                        <a:rPr lang="en-US" sz="29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12,315</m:t>
                      </m:r>
                    </m:oMath>
                  </m:oMathPara>
                </a14:m>
                <a:endParaRPr lang="en-US" sz="2900" dirty="0" smtClean="0">
                  <a:solidFill>
                    <a:srgbClr val="FF0000"/>
                  </a:solidFill>
                </a:endParaRPr>
              </a:p>
              <a:p>
                <a:pPr marL="68580" indent="0">
                  <a:lnSpc>
                    <a:spcPct val="125000"/>
                  </a:lnSpc>
                  <a:buNone/>
                </a:pPr>
                <a:endParaRPr lang="en-US" sz="1100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>
                          <a:latin typeface="Cambria Math"/>
                        </a:rPr>
                        <m:t>19</m:t>
                      </m:r>
                      <m:r>
                        <a:rPr lang="en-US" sz="2900" b="0" i="1" smtClean="0">
                          <a:latin typeface="Cambria Math"/>
                        </a:rPr>
                        <m:t>40</m:t>
                      </m:r>
                      <m:r>
                        <a:rPr lang="en-US" sz="2900" i="1">
                          <a:latin typeface="Cambria Math"/>
                        </a:rPr>
                        <m:t>−1890=</m:t>
                      </m:r>
                      <m:r>
                        <a:rPr lang="en-US" sz="2900" b="0" i="1" smtClean="0">
                          <a:latin typeface="Cambria Math"/>
                        </a:rPr>
                        <m:t>50</m:t>
                      </m:r>
                      <m:r>
                        <a:rPr lang="en-US" sz="2900" i="1">
                          <a:latin typeface="Cambria Math"/>
                        </a:rPr>
                        <m:t>=</m:t>
                      </m:r>
                      <m:r>
                        <a:rPr lang="en-US" sz="29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900" dirty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50</m:t>
                          </m:r>
                        </m:e>
                      </m:d>
                      <m:r>
                        <a:rPr lang="en-US" sz="2900" i="1">
                          <a:latin typeface="Cambria Math"/>
                        </a:rPr>
                        <m:t>=6250</m:t>
                      </m:r>
                      <m:sSup>
                        <m:sSupPr>
                          <m:ctrlPr>
                            <a:rPr lang="en-US" sz="29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9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900" i="1">
                                  <a:latin typeface="Cambria Math"/>
                                </a:rPr>
                                <m:t>1.0275</m:t>
                              </m:r>
                            </m:e>
                          </m:d>
                        </m:e>
                        <m:sup>
                          <m:r>
                            <a:rPr lang="en-US" sz="2900" b="0" i="1" smtClean="0">
                              <a:latin typeface="Cambria Math"/>
                            </a:rPr>
                            <m:t>50</m:t>
                          </m:r>
                        </m:sup>
                      </m:sSup>
                    </m:oMath>
                  </m:oMathPara>
                </a14:m>
                <a:endParaRPr lang="en-US" sz="2900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9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50</m:t>
                          </m:r>
                        </m:e>
                      </m:d>
                      <m:r>
                        <a:rPr lang="en-US" sz="29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=24,265</m:t>
                      </m:r>
                    </m:oMath>
                  </m:oMathPara>
                </a14:m>
                <a:endParaRPr lang="en-US" sz="29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5800" y="2133600"/>
                <a:ext cx="3962400" cy="4267200"/>
              </a:xfrm>
              <a:blipFill rotWithShape="1">
                <a:blip r:embed="rId3"/>
                <a:stretch>
                  <a:fillRect l="-613" t="-2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152" y="2133600"/>
                <a:ext cx="3889248" cy="4267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pPr marL="0" indent="0">
                  <a:buFont typeface="+mj-lt"/>
                  <a:buAutoNum type="alphaLcParenR" startAt="2"/>
                </a:pPr>
                <a:r>
                  <a:rPr lang="en-US" sz="1800" dirty="0" smtClean="0"/>
                  <a:t>Predict when the population reached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50,000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𝑃</m:t>
                      </m:r>
                      <m:r>
                        <a:rPr lang="en-US" sz="1800" i="1">
                          <a:latin typeface="Cambria Math"/>
                        </a:rPr>
                        <m:t>(</m:t>
                      </m:r>
                      <m:r>
                        <a:rPr lang="en-US" sz="1800" i="1">
                          <a:latin typeface="Cambria Math"/>
                        </a:rPr>
                        <m:t>𝑡</m:t>
                      </m:r>
                      <m:r>
                        <a:rPr lang="en-US" sz="1800" i="1">
                          <a:latin typeface="Cambria Math"/>
                        </a:rPr>
                        <m:t>)=6250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1+0.0275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𝑃</m:t>
                      </m:r>
                      <m:r>
                        <a:rPr lang="en-US" sz="1800" i="1">
                          <a:latin typeface="Cambria Math"/>
                        </a:rPr>
                        <m:t>(</m:t>
                      </m:r>
                      <m:r>
                        <a:rPr lang="en-US" sz="1800" i="1">
                          <a:latin typeface="Cambria Math"/>
                        </a:rPr>
                        <m:t>𝑡</m:t>
                      </m:r>
                      <m:r>
                        <a:rPr lang="en-US" sz="1800" i="1">
                          <a:latin typeface="Cambria Math"/>
                        </a:rPr>
                        <m:t>)=6250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1.0275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1800" b="1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:endParaRPr lang="en-US" sz="1800" b="1" dirty="0"/>
              </a:p>
              <a:p>
                <a:pPr marL="68580" indent="0">
                  <a:lnSpc>
                    <a:spcPct val="125000"/>
                  </a:lnSpc>
                  <a:buNone/>
                </a:pPr>
                <a:endParaRPr lang="en-US" sz="1800" b="1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:endParaRPr lang="en-US" sz="1800" b="1" dirty="0"/>
              </a:p>
              <a:p>
                <a:pPr marL="68580" indent="0">
                  <a:lnSpc>
                    <a:spcPct val="125000"/>
                  </a:lnSpc>
                  <a:buNone/>
                </a:pPr>
                <a:endParaRPr lang="en-US" sz="1800" b="1" dirty="0" smtClean="0"/>
              </a:p>
              <a:p>
                <a:pPr>
                  <a:lnSpc>
                    <a:spcPct val="125000"/>
                  </a:lnSpc>
                </a:pPr>
                <a:r>
                  <a:rPr lang="en-US" sz="1800" dirty="0"/>
                  <a:t>The population will be around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/>
                      </a:rPr>
                      <m:t>50,000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in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7</m:t>
                    </m:r>
                    <m:r>
                      <a:rPr lang="en-US" sz="1800" b="0" i="1" dirty="0" smtClean="0">
                        <a:latin typeface="Cambria Math"/>
                      </a:rPr>
                      <m:t>6</m:t>
                    </m:r>
                    <m:r>
                      <a:rPr lang="en-US" sz="1800" i="1">
                        <a:latin typeface="Cambria Math"/>
                      </a:rPr>
                      <m:t>.</m:t>
                    </m:r>
                    <m:r>
                      <a:rPr lang="en-US" sz="1800" b="0" i="1" smtClean="0">
                        <a:latin typeface="Cambria Math"/>
                      </a:rPr>
                      <m:t>7</m:t>
                    </m:r>
                  </m:oMath>
                </a14:m>
                <a:r>
                  <a:rPr lang="en-US" sz="1800" dirty="0"/>
                  <a:t> years</a:t>
                </a:r>
                <a:r>
                  <a:rPr lang="en-US" sz="1800" dirty="0" smtClean="0"/>
                  <a:t>.</a:t>
                </a:r>
              </a:p>
              <a:p>
                <a:pPr>
                  <a:lnSpc>
                    <a:spcPct val="125000"/>
                  </a:lnSpc>
                </a:pPr>
                <a:r>
                  <a:rPr lang="en-US" sz="1800" dirty="0"/>
                  <a:t>T</a:t>
                </a:r>
                <a:r>
                  <a:rPr lang="en-US" sz="1800" dirty="0" smtClean="0"/>
                  <a:t>hus,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1890+76.7=</m:t>
                    </m:r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/>
                      </a:rPr>
                      <m:t>1966</m:t>
                    </m:r>
                  </m:oMath>
                </a14:m>
                <a:r>
                  <a:rPr lang="en-US" sz="1800" dirty="0" smtClean="0"/>
                  <a:t>.</a:t>
                </a:r>
                <a:endParaRPr lang="en-US" sz="1800" dirty="0"/>
              </a:p>
              <a:p>
                <a:pPr marL="68580" indent="0">
                  <a:lnSpc>
                    <a:spcPct val="125000"/>
                  </a:lnSpc>
                  <a:buNone/>
                </a:pPr>
                <a:endParaRPr lang="en-US" sz="1800" b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152" y="2133600"/>
                <a:ext cx="3889248" cy="4267200"/>
              </a:xfrm>
              <a:blipFill rotWithShape="1">
                <a:blip r:embed="rId4"/>
                <a:stretch>
                  <a:fillRect l="-1092" t="-1280" r="-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2290044"/>
                  </p:ext>
                </p:extLst>
              </p:nvPr>
            </p:nvGraphicFramePr>
            <p:xfrm>
              <a:off x="5181600" y="3733800"/>
              <a:ext cx="2926080" cy="152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63040"/>
                    <a:gridCol w="1463040"/>
                  </a:tblGrid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/>
                                  </a:rPr>
                                  <m:t>𝑷</m:t>
                                </m:r>
                                <m:r>
                                  <a:rPr lang="en-US" sz="1400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400" b="1" i="1" smtClean="0"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1400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76.4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49660.6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76.5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49795.5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76.6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49930.8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76.7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50066.4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2290044"/>
                  </p:ext>
                </p:extLst>
              </p:nvPr>
            </p:nvGraphicFramePr>
            <p:xfrm>
              <a:off x="5181600" y="3733800"/>
              <a:ext cx="2926080" cy="152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63040"/>
                    <a:gridCol w="1463040"/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2000" r="-1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000" t="-2000" b="-400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102000" r="-1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000" t="-102000" b="-300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202000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000" t="-202000" b="-200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302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000" t="-302000" b="-100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402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000" t="-40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5215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Homework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5400" dirty="0" smtClean="0"/>
              <a:t>Due 12/16: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800" dirty="0" smtClean="0"/>
              <a:t>P. 279-280</a:t>
            </a:r>
          </a:p>
          <a:p>
            <a:pPr lvl="3"/>
            <a:r>
              <a:rPr lang="en-US" sz="4200" dirty="0" smtClean="0"/>
              <a:t>#2 – </a:t>
            </a:r>
            <a:r>
              <a:rPr lang="en-US" sz="4200" dirty="0"/>
              <a:t>2</a:t>
            </a:r>
            <a:r>
              <a:rPr lang="en-US" sz="4200" dirty="0" smtClean="0"/>
              <a:t>2 (Even)</a:t>
            </a:r>
          </a:p>
          <a:p>
            <a:pPr lvl="3"/>
            <a:r>
              <a:rPr lang="en-US" sz="4200" dirty="0" smtClean="0"/>
              <a:t>#30 and 32</a:t>
            </a:r>
          </a:p>
        </p:txBody>
      </p:sp>
    </p:spTree>
    <p:extLst>
      <p:ext uri="{BB962C8B-B14F-4D97-AF65-F5344CB8AC3E}">
        <p14:creationId xmlns:p14="http://schemas.microsoft.com/office/powerpoint/2010/main" val="1846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751925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Agenda!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120"/>
            <a:ext cx="8229600" cy="484632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12/9: Start Section 3.1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12/10:</a:t>
            </a:r>
            <a:r>
              <a:rPr lang="en-US" sz="2800" dirty="0"/>
              <a:t> </a:t>
            </a:r>
            <a:r>
              <a:rPr lang="en-US" sz="2800" dirty="0" smtClean="0"/>
              <a:t>Finish Section 3.1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12/11: Khan Academy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12/12:</a:t>
            </a:r>
            <a:r>
              <a:rPr lang="en-US" sz="2800" dirty="0"/>
              <a:t> </a:t>
            </a:r>
            <a:r>
              <a:rPr lang="en-US" sz="2800" dirty="0" smtClean="0"/>
              <a:t>Start Section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12/15:</a:t>
            </a:r>
            <a:r>
              <a:rPr lang="en-US" sz="2800" dirty="0"/>
              <a:t> </a:t>
            </a:r>
            <a:r>
              <a:rPr lang="en-US" sz="2800" dirty="0" smtClean="0"/>
              <a:t>Finish Section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12/16:</a:t>
            </a:r>
            <a:r>
              <a:rPr lang="en-US" sz="2800" dirty="0"/>
              <a:t> </a:t>
            </a:r>
            <a:r>
              <a:rPr lang="en-US" sz="2800" dirty="0" smtClean="0"/>
              <a:t>Group Activity on Sections 3.1 and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12/17:</a:t>
            </a:r>
            <a:r>
              <a:rPr lang="en-US" sz="2800" dirty="0"/>
              <a:t> </a:t>
            </a:r>
            <a:r>
              <a:rPr lang="en-US" sz="2800" dirty="0" smtClean="0"/>
              <a:t>Review Sections 3.1 and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12/18:</a:t>
            </a:r>
            <a:r>
              <a:rPr lang="en-US" sz="2800" dirty="0"/>
              <a:t> </a:t>
            </a:r>
            <a:r>
              <a:rPr lang="en-US" sz="2800" dirty="0" smtClean="0"/>
              <a:t>Test on Sections 3.1 and 3.2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12/19: CHIRSTMAS PARTY! :D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99160" y="1981200"/>
            <a:ext cx="3749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99160" y="3048000"/>
            <a:ext cx="39319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9160" y="2514600"/>
            <a:ext cx="4023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0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Exponential Rates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2226" y="1828800"/>
            <a:ext cx="3057148" cy="639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sz="3600" dirty="0" smtClean="0"/>
              <a:t>Growth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62000" y="2590800"/>
                <a:ext cx="3657600" cy="374904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&gt;1</m:t>
                    </m:r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is the growth factor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1.2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1.2</m:t>
                    </m:r>
                  </m:oMath>
                </a14:m>
                <a:r>
                  <a:rPr lang="en-US" dirty="0" smtClean="0"/>
                  <a:t> is the growth factor.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62000" y="2590800"/>
                <a:ext cx="3657600" cy="374904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25342" y="1828801"/>
            <a:ext cx="3055717" cy="639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smtClean="0"/>
              <a:t>Decay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724400" y="2590800"/>
                <a:ext cx="3657600" cy="374904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/>
                  <a:t> is the </a:t>
                </a:r>
                <a:r>
                  <a:rPr lang="en-US" dirty="0" smtClean="0"/>
                  <a:t>decay </a:t>
                </a:r>
                <a:r>
                  <a:rPr lang="en-US" dirty="0"/>
                  <a:t>factor</a:t>
                </a:r>
              </a:p>
              <a:p>
                <a:endParaRPr lang="en-US" dirty="0"/>
              </a:p>
              <a:p>
                <a:r>
                  <a:rPr lang="en-US" dirty="0"/>
                  <a:t>Ex: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i="1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0.217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Thus,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0.217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the </a:t>
                </a:r>
                <a:r>
                  <a:rPr lang="en-US" dirty="0" smtClean="0"/>
                  <a:t>decay factor.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724400" y="2590800"/>
                <a:ext cx="3657600" cy="374904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77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Finding the Constant Percentage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981200"/>
                <a:ext cx="786384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Growth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Growth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=1+</m:t>
                    </m:r>
                  </m:oMath>
                </a14:m>
                <a:r>
                  <a:rPr lang="en-US" dirty="0" smtClean="0"/>
                  <a:t> Percentage Rate</a:t>
                </a: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=52.357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1.36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2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1.36</m:t>
                    </m:r>
                  </m:oMath>
                </a14:m>
                <a:r>
                  <a:rPr lang="en-US" dirty="0" smtClean="0"/>
                  <a:t> is my growth factor.</a:t>
                </a:r>
              </a:p>
              <a:p>
                <a:pPr lvl="2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1.36</m:t>
                    </m:r>
                    <m:r>
                      <a:rPr lang="en-US" b="0" i="1" dirty="0" smtClean="0">
                        <a:latin typeface="Cambria Math"/>
                      </a:rPr>
                      <m:t>=1+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→0.36=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but we want a percent,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=36%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Decay</a:t>
                </a:r>
                <a:endParaRPr lang="en-US" dirty="0"/>
              </a:p>
              <a:p>
                <a:pPr marL="639763" lvl="2" indent="-24130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Decay </a:t>
                </a:r>
                <a:r>
                  <a:rPr lang="en-US" dirty="0"/>
                  <a:t>Factor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=1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/>
                  <a:t> Percentage </a:t>
                </a:r>
                <a:r>
                  <a:rPr lang="en-US" dirty="0" smtClean="0"/>
                  <a:t>Rate</a:t>
                </a:r>
                <a:endParaRPr lang="en-US" dirty="0"/>
              </a:p>
              <a:p>
                <a:pPr marL="633413" lvl="1" indent="-234950">
                  <a:buFont typeface="Arial" panose="020B0604020202020204" pitchFamily="34" charset="0"/>
                  <a:buChar char="•"/>
                </a:pPr>
                <a:r>
                  <a:rPr lang="en-US" dirty="0"/>
                  <a:t>Ex: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72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843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pPr lvl="2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0.843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my </a:t>
                </a:r>
                <a:r>
                  <a:rPr lang="en-US" dirty="0" smtClean="0"/>
                  <a:t>decay </a:t>
                </a:r>
                <a:r>
                  <a:rPr lang="en-US" dirty="0"/>
                  <a:t>factor.</a:t>
                </a:r>
              </a:p>
              <a:p>
                <a:pPr lvl="2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0.843</m:t>
                    </m:r>
                    <m:r>
                      <a:rPr lang="en-US" i="1" dirty="0">
                        <a:latin typeface="Cambria Math"/>
                      </a:rPr>
                      <m:t>=1</m:t>
                    </m:r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0.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157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→0.157=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dirty="0"/>
                  <a:t>, but we want a percent, 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=15.7%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981200"/>
                <a:ext cx="7863840" cy="4343400"/>
              </a:xfrm>
              <a:blipFill rotWithShape="1">
                <a:blip r:embed="rId2"/>
                <a:stretch>
                  <a:fillRect t="-1816" r="-1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9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Exercises: #2 – 6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02746" y="1752600"/>
                <a:ext cx="7338508" cy="4648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en-US" sz="1800" u="sng" dirty="0" smtClean="0"/>
                  <a:t>Directions: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Tell whether the function is an exponential growth function or an exponential decay function, and find the constant percentage rate of growth or decay for the function.</a:t>
                </a:r>
                <a:endParaRPr lang="en-US" sz="1800" dirty="0"/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3.5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1.09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:r>
                  <a:rPr lang="en-US" dirty="0" smtClean="0">
                    <a:ea typeface="Cambria Math"/>
                  </a:rPr>
                  <a:t>Exponential Growth</a:t>
                </a:r>
              </a:p>
              <a:p>
                <a:pPr lvl="1"/>
                <a:r>
                  <a:rPr lang="en-US" dirty="0" smtClean="0">
                    <a:ea typeface="Cambria Math"/>
                  </a:rPr>
                  <a:t>Constant percentage: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9%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78963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0.968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800100" lvl="2" indent="-457200"/>
                <a:r>
                  <a:rPr lang="en-US" sz="2200" dirty="0">
                    <a:ea typeface="Cambria Math"/>
                  </a:rPr>
                  <a:t>Exponential </a:t>
                </a:r>
                <a:r>
                  <a:rPr lang="en-US" sz="2200" dirty="0" smtClean="0">
                    <a:ea typeface="Cambria Math"/>
                  </a:rPr>
                  <a:t>Decay</a:t>
                </a:r>
              </a:p>
              <a:p>
                <a:pPr marL="800100" lvl="2" indent="-457200"/>
                <a:r>
                  <a:rPr lang="en-US" sz="2200" dirty="0" smtClean="0">
                    <a:ea typeface="Cambria Math"/>
                  </a:rPr>
                  <a:t>Constant </a:t>
                </a:r>
                <a:r>
                  <a:rPr lang="en-US" sz="2200" dirty="0">
                    <a:ea typeface="Cambria Math"/>
                  </a:rPr>
                  <a:t>percentage: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ea typeface="Cambria Math"/>
                      </a:rPr>
                      <m:t>3.2%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247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800100" lvl="2" indent="-457200"/>
                <a:r>
                  <a:rPr lang="en-US" sz="2200" dirty="0">
                    <a:ea typeface="Cambria Math"/>
                  </a:rPr>
                  <a:t>Exponential G</a:t>
                </a:r>
                <a:r>
                  <a:rPr lang="en-US" sz="2200" dirty="0" smtClean="0">
                    <a:ea typeface="Cambria Math"/>
                  </a:rPr>
                  <a:t>rowth</a:t>
                </a:r>
              </a:p>
              <a:p>
                <a:pPr marL="800100" lvl="2" indent="-457200"/>
                <a:r>
                  <a:rPr lang="en-US" sz="2200" dirty="0" smtClean="0">
                    <a:ea typeface="Cambria Math"/>
                  </a:rPr>
                  <a:t>Constant </a:t>
                </a:r>
                <a:r>
                  <a:rPr lang="en-US" sz="2200" dirty="0">
                    <a:ea typeface="Cambria Math"/>
                  </a:rPr>
                  <a:t>percentage: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ea typeface="Cambria Math"/>
                      </a:rPr>
                      <m:t>100%</m:t>
                    </m:r>
                  </m:oMath>
                </a14:m>
                <a:endParaRPr lang="en-US" sz="2200" dirty="0">
                  <a:ea typeface="Cambria Math"/>
                </a:endParaRPr>
              </a:p>
              <a:p>
                <a:pPr marL="525780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2746" y="1752600"/>
                <a:ext cx="7338508" cy="4648200"/>
              </a:xfrm>
              <a:blipFill rotWithShape="1">
                <a:blip r:embed="rId2"/>
                <a:stretch>
                  <a:fillRect t="-523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41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Exercises: #8 – 18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7240" y="1828800"/>
                <a:ext cx="7589520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/>
              </a:bodyPr>
              <a:lstStyle/>
              <a:p>
                <a:pPr marL="68580" indent="0">
                  <a:buNone/>
                </a:pPr>
                <a:r>
                  <a:rPr lang="en-US" u="sng" dirty="0" smtClean="0"/>
                  <a:t>Directions:</a:t>
                </a:r>
                <a:r>
                  <a:rPr lang="en-US" dirty="0"/>
                  <a:t> </a:t>
                </a:r>
                <a:r>
                  <a:rPr lang="en-US" dirty="0" smtClean="0"/>
                  <a:t>Find the exponential model that satisfies the given conditions.</a:t>
                </a:r>
                <a:endParaRPr lang="en-US" dirty="0"/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sz="2800" dirty="0" smtClean="0"/>
                  <a:t>Initial Value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en-US" sz="2800" dirty="0" smtClean="0"/>
                  <a:t>, increasing at a rate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17%</m:t>
                    </m:r>
                  </m:oMath>
                </a14:m>
                <a:r>
                  <a:rPr lang="en-US" sz="2800" dirty="0" smtClean="0"/>
                  <a:t> per year.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5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1.17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 marL="68580" indent="0">
                  <a:buNone/>
                </a:pPr>
                <a:endParaRPr lang="en-US" sz="2800" dirty="0"/>
              </a:p>
              <a:p>
                <a:pPr marL="525780" indent="-457200">
                  <a:buFont typeface="+mj-lt"/>
                  <a:buAutoNum type="arabicPeriod" startAt="2"/>
                </a:pPr>
                <a:r>
                  <a:rPr lang="en-US" sz="2800" dirty="0"/>
                  <a:t>Initial Value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16</m:t>
                    </m:r>
                  </m:oMath>
                </a14:m>
                <a:r>
                  <a:rPr lang="en-US" sz="2800" dirty="0"/>
                  <a:t>, increasing at a rate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5</m:t>
                    </m:r>
                    <m:r>
                      <a:rPr lang="en-US" sz="2800" b="0" i="1" dirty="0" smtClean="0">
                        <a:latin typeface="Cambria Math"/>
                      </a:rPr>
                      <m:t>0</m:t>
                    </m:r>
                    <m:r>
                      <a:rPr lang="en-US" sz="2800" i="1">
                        <a:latin typeface="Cambria Math"/>
                      </a:rPr>
                      <m:t>%</m:t>
                    </m:r>
                  </m:oMath>
                </a14:m>
                <a:r>
                  <a:rPr lang="en-US" sz="2800" dirty="0"/>
                  <a:t> per year.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𝑎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16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0.5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7240" y="1828800"/>
                <a:ext cx="7589520" cy="4572000"/>
              </a:xfrm>
              <a:blipFill rotWithShape="1">
                <a:blip r:embed="rId2"/>
                <a:stretch>
                  <a:fillRect l="-80" t="-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566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Exercises: #8 – 18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7240" y="1828800"/>
                <a:ext cx="7589520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20000"/>
              </a:bodyPr>
              <a:lstStyle/>
              <a:p>
                <a:pPr marL="68580" indent="0">
                  <a:buNone/>
                </a:pPr>
                <a:r>
                  <a:rPr lang="en-US" u="sng" dirty="0" smtClean="0"/>
                  <a:t>Directions:</a:t>
                </a:r>
                <a:r>
                  <a:rPr lang="en-US" dirty="0"/>
                  <a:t> </a:t>
                </a:r>
                <a:r>
                  <a:rPr lang="en-US" dirty="0" smtClean="0"/>
                  <a:t>Find the exponential model that satisfies the given conditions.</a:t>
                </a:r>
                <a:endParaRPr lang="en-US" dirty="0"/>
              </a:p>
              <a:p>
                <a:pPr marL="525780" indent="-457200">
                  <a:lnSpc>
                    <a:spcPct val="114000"/>
                  </a:lnSpc>
                  <a:buFont typeface="+mj-lt"/>
                  <a:buAutoNum type="arabicPeriod"/>
                </a:pPr>
                <a:r>
                  <a:rPr lang="en-US" sz="2800" dirty="0" smtClean="0"/>
                  <a:t>Initial Population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=502,000</m:t>
                    </m:r>
                  </m:oMath>
                </a14:m>
                <a:r>
                  <a:rPr lang="en-US" sz="2800" dirty="0" smtClean="0"/>
                  <a:t>, increasing at a rate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1.7%</m:t>
                    </m:r>
                  </m:oMath>
                </a14:m>
                <a:r>
                  <a:rPr lang="en-US" sz="2800" dirty="0" smtClean="0"/>
                  <a:t> per year.</a:t>
                </a:r>
              </a:p>
              <a:p>
                <a:pPr marL="6858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marL="6858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502000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1.017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 marL="68580" indent="0">
                  <a:lnSpc>
                    <a:spcPct val="114000"/>
                  </a:lnSpc>
                  <a:buNone/>
                </a:pPr>
                <a:endParaRPr lang="en-US" sz="2800" dirty="0"/>
              </a:p>
              <a:p>
                <a:pPr marL="525780" indent="-457200">
                  <a:lnSpc>
                    <a:spcPct val="114000"/>
                  </a:lnSpc>
                  <a:buFont typeface="+mj-lt"/>
                  <a:buAutoNum type="arabicPeriod" startAt="2"/>
                </a:pPr>
                <a:r>
                  <a:rPr lang="en-US" sz="2800" dirty="0"/>
                  <a:t>Initial </a:t>
                </a:r>
                <a:r>
                  <a:rPr lang="en-US" sz="2800" dirty="0" smtClean="0"/>
                  <a:t>Height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18</m:t>
                    </m:r>
                  </m:oMath>
                </a14:m>
                <a:r>
                  <a:rPr lang="en-US" sz="2800" dirty="0" smtClean="0"/>
                  <a:t> cm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growing </a:t>
                </a:r>
                <a:r>
                  <a:rPr lang="en-US" sz="2800" dirty="0"/>
                  <a:t>at a rate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5</m:t>
                    </m:r>
                    <m:r>
                      <a:rPr lang="en-US" sz="2800" b="0" i="1" dirty="0" smtClean="0">
                        <a:latin typeface="Cambria Math"/>
                      </a:rPr>
                      <m:t>.2</m:t>
                    </m:r>
                    <m:r>
                      <a:rPr lang="en-US" sz="2800" i="1">
                        <a:latin typeface="Cambria Math"/>
                      </a:rPr>
                      <m:t>%</m:t>
                    </m:r>
                  </m:oMath>
                </a14:m>
                <a:r>
                  <a:rPr lang="en-US" sz="2800" dirty="0"/>
                  <a:t> per </a:t>
                </a:r>
                <a:r>
                  <a:rPr lang="en-US" sz="2800" dirty="0" smtClean="0"/>
                  <a:t>week.</a:t>
                </a:r>
                <a:endParaRPr lang="en-US" sz="2800" dirty="0"/>
              </a:p>
              <a:p>
                <a:pPr marL="6858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𝑎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marL="6858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18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1.052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7240" y="1828800"/>
                <a:ext cx="7589520" cy="4572000"/>
              </a:xfrm>
              <a:blipFill rotWithShape="1">
                <a:blip r:embed="rId2"/>
                <a:stretch>
                  <a:fillRect l="-80" t="-2125" r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43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Exercises: #8 – 18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7240" y="1828800"/>
                <a:ext cx="7589520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20000"/>
              </a:bodyPr>
              <a:lstStyle/>
              <a:p>
                <a:pPr marL="68580" indent="0">
                  <a:buNone/>
                </a:pPr>
                <a:r>
                  <a:rPr lang="en-US" u="sng" dirty="0" smtClean="0"/>
                  <a:t>Directions:</a:t>
                </a:r>
                <a:r>
                  <a:rPr lang="en-US" dirty="0"/>
                  <a:t> </a:t>
                </a:r>
                <a:r>
                  <a:rPr lang="en-US" dirty="0" smtClean="0"/>
                  <a:t>Find the exponential model that satisfies the given conditions.</a:t>
                </a:r>
                <a:endParaRPr lang="en-US" dirty="0"/>
              </a:p>
              <a:p>
                <a:pPr marL="525780" indent="-457200">
                  <a:lnSpc>
                    <a:spcPct val="134000"/>
                  </a:lnSpc>
                  <a:buFont typeface="+mj-lt"/>
                  <a:buAutoNum type="arabicPeriod"/>
                </a:pPr>
                <a:r>
                  <a:rPr lang="en-US" sz="2800" dirty="0" smtClean="0"/>
                  <a:t>Initial Mass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=0.6</m:t>
                    </m:r>
                  </m:oMath>
                </a14:m>
                <a:r>
                  <a:rPr lang="en-US" sz="2800" dirty="0" smtClean="0"/>
                  <a:t> g, doubling every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3</m:t>
                    </m:r>
                  </m:oMath>
                </a14:m>
                <a:r>
                  <a:rPr lang="en-US" sz="2800" dirty="0" smtClean="0"/>
                  <a:t> days.</a:t>
                </a:r>
              </a:p>
              <a:p>
                <a:pPr marL="68580" indent="0">
                  <a:lnSpc>
                    <a:spcPct val="13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marL="68580" indent="0">
                  <a:lnSpc>
                    <a:spcPct val="13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0.6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 marL="68580" indent="0">
                  <a:lnSpc>
                    <a:spcPct val="134000"/>
                  </a:lnSpc>
                  <a:buNone/>
                </a:pPr>
                <a:endParaRPr lang="en-US" sz="2800" dirty="0"/>
              </a:p>
              <a:p>
                <a:pPr marL="525780" indent="-457200">
                  <a:lnSpc>
                    <a:spcPct val="134000"/>
                  </a:lnSpc>
                  <a:buFont typeface="+mj-lt"/>
                  <a:buAutoNum type="arabicPeriod" startAt="2"/>
                </a:pPr>
                <a:r>
                  <a:rPr lang="en-US" sz="2800" dirty="0"/>
                  <a:t>Initial </a:t>
                </a:r>
                <a:r>
                  <a:rPr lang="en-US" sz="2800" dirty="0" smtClean="0"/>
                  <a:t>Mass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592</m:t>
                    </m:r>
                  </m:oMath>
                </a14:m>
                <a:r>
                  <a:rPr lang="en-US" sz="2800" dirty="0" smtClean="0"/>
                  <a:t> g, halving every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6</m:t>
                    </m:r>
                  </m:oMath>
                </a14:m>
                <a:r>
                  <a:rPr lang="en-US" sz="2800" dirty="0" smtClean="0"/>
                  <a:t> hours.</a:t>
                </a:r>
                <a:endParaRPr lang="en-US" sz="2800" dirty="0"/>
              </a:p>
              <a:p>
                <a:pPr marL="68580" indent="0">
                  <a:lnSpc>
                    <a:spcPct val="13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𝑎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marL="68580" indent="0">
                  <a:lnSpc>
                    <a:spcPct val="13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592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/6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7240" y="1828800"/>
                <a:ext cx="7589520" cy="4572000"/>
              </a:xfrm>
              <a:blipFill rotWithShape="1">
                <a:blip r:embed="rId2"/>
                <a:stretch>
                  <a:fillRect l="-80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77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Exercise: #20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1500" y="4572000"/>
                <a:ext cx="8001000" cy="1981200"/>
              </a:xfrm>
            </p:spPr>
            <p:txBody>
              <a:bodyPr>
                <a:normAutofit/>
              </a:bodyPr>
              <a:lstStyle/>
              <a:p>
                <a:pPr marL="6858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2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i="1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  <a:p>
                <a:pPr marL="68580" indent="0" algn="ctr">
                  <a:lnSpc>
                    <a:spcPct val="120000"/>
                  </a:lnSpc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</a:rPr>
                  <a:t>Since </a:t>
                </a:r>
                <a:r>
                  <a:rPr lang="en-US" sz="2200" dirty="0">
                    <a:solidFill>
                      <a:schemeClr val="tx1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2.3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, the initial value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2.3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>.</a:t>
                </a:r>
                <a:endParaRPr lang="en-US" sz="2200" dirty="0">
                  <a:solidFill>
                    <a:schemeClr val="tx1"/>
                  </a:solidFill>
                </a:endParaRPr>
              </a:p>
              <a:p>
                <a:pPr marL="68580" indent="0" algn="ctr">
                  <a:lnSpc>
                    <a:spcPct val="120000"/>
                  </a:lnSpc>
                  <a:buNone/>
                </a:pPr>
                <a:r>
                  <a:rPr lang="en-US" sz="2200" dirty="0">
                    <a:solidFill>
                      <a:schemeClr val="tx1"/>
                    </a:solidFill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2.3</m:t>
                    </m:r>
                    <m:r>
                      <a:rPr lang="en-US" sz="2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2.875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, the base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2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1.25</m:t>
                    </m:r>
                    <m:r>
                      <a:rPr lang="en-US" sz="2200" i="1" dirty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  <a:p>
                <a:pPr marL="68580" indent="0" algn="ctr">
                  <a:lnSpc>
                    <a:spcPct val="120000"/>
                  </a:lnSpc>
                  <a:buNone/>
                </a:pPr>
                <a:r>
                  <a:rPr lang="en-US" sz="2200" dirty="0">
                    <a:solidFill>
                      <a:schemeClr val="tx1"/>
                    </a:solidFill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2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𝟐𝟓</m:t>
                        </m:r>
                      </m:e>
                      <m:sup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sup>
                    </m:sSup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4572000"/>
                <a:ext cx="8001000" cy="1981200"/>
              </a:xfrm>
              <a:blipFill rotWithShape="1">
                <a:blip r:embed="rId2"/>
                <a:stretch>
                  <a:fillRect b="-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2247527"/>
                  </p:ext>
                </p:extLst>
              </p:nvPr>
            </p:nvGraphicFramePr>
            <p:xfrm>
              <a:off x="1920240" y="2194560"/>
              <a:ext cx="5303520" cy="237744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651760"/>
                    <a:gridCol w="2651760"/>
                  </a:tblGrid>
                  <a:tr h="381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dirty="0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dirty="0" smtClean="0">
                                    <a:latin typeface="Cambria Math"/>
                                  </a:rPr>
                                  <m:t>𝒇</m:t>
                                </m:r>
                                <m:r>
                                  <a:rPr lang="en-US" sz="2000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dirty="0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1.472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1.84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2.3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2.875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3.59375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2247527"/>
                  </p:ext>
                </p:extLst>
              </p:nvPr>
            </p:nvGraphicFramePr>
            <p:xfrm>
              <a:off x="1920240" y="2194560"/>
              <a:ext cx="5303520" cy="237744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651760"/>
                    <a:gridCol w="2651760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r="-10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b="-500000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0000" r="-1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100000" b="-400000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00000" r="-1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200000" b="-300000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00000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300000" b="-200000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400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400000" b="-100000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5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50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762000" y="14257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Directions: </a:t>
            </a:r>
            <a:r>
              <a:rPr lang="en-US" sz="2000" dirty="0" smtClean="0"/>
              <a:t>Determine a formula for the exponential functions whose values are given in the table below.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16948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2168</TotalTime>
  <Words>1193</Words>
  <Application>Microsoft Office PowerPoint</Application>
  <PresentationFormat>On-screen Show (4:3)</PresentationFormat>
  <Paragraphs>181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Exponential and Logistic Modeling</vt:lpstr>
      <vt:lpstr>Agenda!</vt:lpstr>
      <vt:lpstr>Exponential Rates</vt:lpstr>
      <vt:lpstr>Finding the Constant Percentage</vt:lpstr>
      <vt:lpstr>Exercises: #2 – 6</vt:lpstr>
      <vt:lpstr>Exercises: #8 – 18</vt:lpstr>
      <vt:lpstr>Exercises: #8 – 18</vt:lpstr>
      <vt:lpstr>Exercises: #8 – 18</vt:lpstr>
      <vt:lpstr>Exercise: #20</vt:lpstr>
      <vt:lpstr>Exercise: #22</vt:lpstr>
      <vt:lpstr>Agenda!</vt:lpstr>
      <vt:lpstr>Exponential and Logistic Modeling</vt:lpstr>
      <vt:lpstr>Population Function</vt:lpstr>
      <vt:lpstr>Exercise: #30 </vt:lpstr>
      <vt:lpstr>Exercise: #32 </vt:lpstr>
      <vt:lpstr>Homework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</dc:creator>
  <cp:lastModifiedBy>Amanda</cp:lastModifiedBy>
  <cp:revision>44</cp:revision>
  <dcterms:created xsi:type="dcterms:W3CDTF">2014-12-11T14:58:38Z</dcterms:created>
  <dcterms:modified xsi:type="dcterms:W3CDTF">2014-12-16T15:06:56Z</dcterms:modified>
</cp:coreProperties>
</file>