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70" r:id="rId3"/>
    <p:sldId id="258" r:id="rId4"/>
    <p:sldId id="259" r:id="rId5"/>
    <p:sldId id="260" r:id="rId6"/>
    <p:sldId id="261" r:id="rId7"/>
    <p:sldId id="265" r:id="rId8"/>
    <p:sldId id="263" r:id="rId9"/>
    <p:sldId id="272" r:id="rId10"/>
    <p:sldId id="271" r:id="rId11"/>
    <p:sldId id="283" r:id="rId12"/>
    <p:sldId id="267" r:id="rId13"/>
    <p:sldId id="264" r:id="rId14"/>
    <p:sldId id="278" r:id="rId15"/>
    <p:sldId id="268" r:id="rId16"/>
    <p:sldId id="281" r:id="rId17"/>
    <p:sldId id="273" r:id="rId18"/>
    <p:sldId id="282" r:id="rId19"/>
    <p:sldId id="269" r:id="rId20"/>
    <p:sldId id="274" r:id="rId21"/>
    <p:sldId id="275" r:id="rId22"/>
    <p:sldId id="257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72" autoAdjust="0"/>
    <p:restoredTop sz="94660"/>
  </p:normalViewPr>
  <p:slideViewPr>
    <p:cSldViewPr>
      <p:cViewPr>
        <p:scale>
          <a:sx n="75" d="100"/>
          <a:sy n="75" d="100"/>
        </p:scale>
        <p:origin x="-1200" y="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dPt>
            <c:idx val="5"/>
            <c:marker>
              <c:symbol val="diamond"/>
              <c:size val="14"/>
            </c:marker>
            <c:bubble3D val="0"/>
          </c:dPt>
          <c:dPt>
            <c:idx val="7"/>
            <c:marker>
              <c:symbol val="diamond"/>
              <c:size val="13"/>
            </c:marker>
            <c:bubble3D val="0"/>
          </c:dPt>
          <c:xVal>
            <c:numRef>
              <c:f>Sheet1!$A$2:$A$11</c:f>
              <c:numCache>
                <c:formatCode>General</c:formatCode>
                <c:ptCount val="10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0.5303300858899106</c:v>
                </c:pt>
                <c:pt idx="1">
                  <c:v>0.75</c:v>
                </c:pt>
                <c:pt idx="2">
                  <c:v>1.0606601717798214</c:v>
                </c:pt>
                <c:pt idx="3">
                  <c:v>1.5</c:v>
                </c:pt>
                <c:pt idx="4">
                  <c:v>2.1213203435596424</c:v>
                </c:pt>
                <c:pt idx="5">
                  <c:v>3</c:v>
                </c:pt>
                <c:pt idx="6">
                  <c:v>4.2426406871192857</c:v>
                </c:pt>
                <c:pt idx="7">
                  <c:v>6</c:v>
                </c:pt>
                <c:pt idx="8">
                  <c:v>8.4852813742385695</c:v>
                </c:pt>
                <c:pt idx="9">
                  <c:v>12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544320"/>
        <c:axId val="103545856"/>
      </c:scatterChart>
      <c:valAx>
        <c:axId val="103544320"/>
        <c:scaling>
          <c:orientation val="minMax"/>
          <c:min val="-5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0">
            <a:solidFill>
              <a:schemeClr val="bg1"/>
            </a:solidFill>
          </a:ln>
        </c:spPr>
        <c:crossAx val="103545856"/>
        <c:crosses val="autoZero"/>
        <c:crossBetween val="midCat"/>
        <c:majorUnit val="1"/>
      </c:valAx>
      <c:valAx>
        <c:axId val="103545856"/>
        <c:scaling>
          <c:orientation val="minMax"/>
          <c:max val="12"/>
          <c:min val="-2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41275">
            <a:solidFill>
              <a:schemeClr val="bg1"/>
            </a:solidFill>
          </a:ln>
        </c:spPr>
        <c:crossAx val="103544320"/>
        <c:crosses val="autoZero"/>
        <c:crossBetween val="midCat"/>
        <c:majorUnit val="1"/>
      </c:valAx>
    </c:plotArea>
    <c:plotVisOnly val="1"/>
    <c:dispBlanksAs val="gap"/>
    <c:showDLblsOverMax val="0"/>
  </c:chart>
  <c:spPr>
    <a:solidFill>
      <a:schemeClr val="lt1"/>
    </a:solidFill>
    <a:ln w="19050" cap="rnd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marker>
            <c:symbol val="diamond"/>
            <c:size val="9"/>
          </c:marker>
          <c:dPt>
            <c:idx val="5"/>
            <c:bubble3D val="0"/>
          </c:dPt>
          <c:dPt>
            <c:idx val="7"/>
            <c:bubble3D val="0"/>
          </c:dPt>
          <c:xVal>
            <c:numRef>
              <c:f>Sheet1!$A$2:$A$13</c:f>
              <c:numCache>
                <c:formatCode>General</c:formatCode>
                <c:ptCount val="12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</c:numCache>
            </c:numRef>
          </c:xVal>
          <c:yVal>
            <c:numRef>
              <c:f>Sheet1!$B$2:$B$13</c:f>
              <c:numCache>
                <c:formatCode>General</c:formatCode>
                <c:ptCount val="12"/>
                <c:pt idx="0">
                  <c:v>241</c:v>
                </c:pt>
                <c:pt idx="1">
                  <c:v>79</c:v>
                </c:pt>
                <c:pt idx="2">
                  <c:v>25</c:v>
                </c:pt>
                <c:pt idx="3">
                  <c:v>7</c:v>
                </c:pt>
                <c:pt idx="4">
                  <c:v>1</c:v>
                </c:pt>
                <c:pt idx="5">
                  <c:v>-1</c:v>
                </c:pt>
                <c:pt idx="6">
                  <c:v>-1.6666666666666667</c:v>
                </c:pt>
                <c:pt idx="7">
                  <c:v>-1.8888888888888888</c:v>
                </c:pt>
                <c:pt idx="8">
                  <c:v>-1.962962962962963</c:v>
                </c:pt>
                <c:pt idx="9">
                  <c:v>-1.9876543209876543</c:v>
                </c:pt>
                <c:pt idx="10">
                  <c:v>-1.9958847736625513</c:v>
                </c:pt>
                <c:pt idx="11">
                  <c:v>-1.9986282578875172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915136"/>
        <c:axId val="127916672"/>
      </c:scatterChart>
      <c:valAx>
        <c:axId val="127915136"/>
        <c:scaling>
          <c:orientation val="minMax"/>
          <c:max val="5"/>
          <c:min val="-5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47625">
            <a:solidFill>
              <a:schemeClr val="bg1"/>
            </a:solidFill>
          </a:ln>
        </c:spPr>
        <c:crossAx val="127916672"/>
        <c:crosses val="autoZero"/>
        <c:crossBetween val="midCat"/>
        <c:majorUnit val="1"/>
      </c:valAx>
      <c:valAx>
        <c:axId val="127916672"/>
        <c:scaling>
          <c:orientation val="minMax"/>
          <c:max val="7"/>
          <c:min val="-3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50800">
            <a:solidFill>
              <a:schemeClr val="bg1"/>
            </a:solidFill>
          </a:ln>
        </c:spPr>
        <c:crossAx val="127915136"/>
        <c:crosses val="autoZero"/>
        <c:crossBetween val="midCat"/>
        <c:majorUnit val="1"/>
      </c:valAx>
    </c:plotArea>
    <c:plotVisOnly val="1"/>
    <c:dispBlanksAs val="gap"/>
    <c:showDLblsOverMax val="0"/>
  </c:chart>
  <c:spPr>
    <a:solidFill>
      <a:schemeClr val="lt1"/>
    </a:solidFill>
    <a:ln w="19050" cap="rnd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72033533121793"/>
          <c:y val="4.5454545454545456E-2"/>
          <c:w val="0.82335429153445372"/>
          <c:h val="0.86407868050584591"/>
        </c:manualLayout>
      </c:layout>
      <c:scatterChart>
        <c:scatterStyle val="smoothMarker"/>
        <c:varyColors val="0"/>
        <c:ser>
          <c:idx val="0"/>
          <c:order val="0"/>
          <c:tx>
            <c:v>Ohio+Sheet1!$A$2:$A$3</c:v>
          </c:tx>
          <c:marker>
            <c:spPr>
              <a:solidFill>
                <a:schemeClr val="bg2"/>
              </a:solidFill>
            </c:spPr>
          </c:marker>
          <c:dPt>
            <c:idx val="1"/>
            <c:bubble3D val="0"/>
            <c:spPr>
              <a:ln>
                <a:solidFill>
                  <a:schemeClr val="bg2"/>
                </a:solidFill>
              </a:ln>
            </c:spPr>
          </c:dPt>
          <c:xVal>
            <c:numLit>
              <c:formatCode>General</c:formatCode>
              <c:ptCount val="2"/>
              <c:pt idx="0">
                <c:v>1990</c:v>
              </c:pt>
              <c:pt idx="1">
                <c:v>1996</c:v>
              </c:pt>
            </c:numLit>
          </c:xVal>
          <c:yVal>
            <c:numRef>
              <c:f>Sheet1!$B$2:$B$3</c:f>
              <c:numCache>
                <c:formatCode>#,##0</c:formatCode>
                <c:ptCount val="2"/>
                <c:pt idx="0">
                  <c:v>632945</c:v>
                </c:pt>
                <c:pt idx="1">
                  <c:v>657053</c:v>
                </c:pt>
              </c:numCache>
            </c:numRef>
          </c:yVal>
          <c:smooth val="1"/>
        </c:ser>
        <c:ser>
          <c:idx val="1"/>
          <c:order val="1"/>
          <c:tx>
            <c:v>Texas+Sheet1!$A$5:$A$6</c:v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xVal>
            <c:numLit>
              <c:formatCode>General</c:formatCode>
              <c:ptCount val="2"/>
              <c:pt idx="0">
                <c:v>1990</c:v>
              </c:pt>
              <c:pt idx="1">
                <c:v>1996</c:v>
              </c:pt>
            </c:numLit>
          </c:xVal>
          <c:yVal>
            <c:numRef>
              <c:f>Sheet1!$B$5:$B$6</c:f>
              <c:numCache>
                <c:formatCode>#,##0</c:formatCode>
                <c:ptCount val="2"/>
                <c:pt idx="0">
                  <c:v>515342</c:v>
                </c:pt>
                <c:pt idx="1">
                  <c:v>599865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533312"/>
        <c:axId val="99685888"/>
      </c:scatterChart>
      <c:valAx>
        <c:axId val="97533312"/>
        <c:scaling>
          <c:orientation val="minMax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44450">
            <a:solidFill>
              <a:schemeClr val="bg1"/>
            </a:solidFill>
          </a:ln>
        </c:spPr>
        <c:crossAx val="99685888"/>
        <c:crosses val="autoZero"/>
        <c:crossBetween val="midCat"/>
      </c:valAx>
      <c:valAx>
        <c:axId val="99685888"/>
        <c:scaling>
          <c:orientation val="minMax"/>
          <c:max val="700000"/>
          <c:min val="50000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#,##0" sourceLinked="1"/>
        <c:majorTickMark val="out"/>
        <c:minorTickMark val="none"/>
        <c:tickLblPos val="nextTo"/>
        <c:spPr>
          <a:ln w="47625">
            <a:solidFill>
              <a:schemeClr val="bg1"/>
            </a:solidFill>
          </a:ln>
        </c:spPr>
        <c:crossAx val="97533312"/>
        <c:crosses val="autoZero"/>
        <c:crossBetween val="midCat"/>
        <c:majorUnit val="50000"/>
      </c:valAx>
    </c:plotArea>
    <c:plotVisOnly val="1"/>
    <c:dispBlanksAs val="gap"/>
    <c:showDLblsOverMax val="0"/>
  </c:chart>
  <c:spPr>
    <a:solidFill>
      <a:schemeClr val="lt1"/>
    </a:solidFill>
    <a:ln w="19050" cap="rnd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xVal>
            <c:numRef>
              <c:f>Sheet1!$A$2:$A$17</c:f>
              <c:numCache>
                <c:formatCode>General</c:formatCode>
                <c:ptCount val="16"/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</c:v>
                </c:pt>
                <c:pt idx="7">
                  <c:v>-3</c:v>
                </c:pt>
                <c:pt idx="8">
                  <c:v>-2</c:v>
                </c:pt>
                <c:pt idx="9">
                  <c:v>-1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</c:numCache>
            </c:numRef>
          </c:xVal>
          <c:yVal>
            <c:numRef>
              <c:f>Sheet1!$B$2:$B$17</c:f>
              <c:numCache>
                <c:formatCode>General</c:formatCode>
                <c:ptCount val="16"/>
                <c:pt idx="1">
                  <c:v>1.2340980408667956E-4</c:v>
                </c:pt>
                <c:pt idx="2">
                  <c:v>3.3546262790251185E-4</c:v>
                </c:pt>
                <c:pt idx="3">
                  <c:v>9.1188196555451624E-4</c:v>
                </c:pt>
                <c:pt idx="4">
                  <c:v>2.4787521766663585E-3</c:v>
                </c:pt>
                <c:pt idx="5">
                  <c:v>6.737946999085467E-3</c:v>
                </c:pt>
                <c:pt idx="6">
                  <c:v>1.8315638888734179E-2</c:v>
                </c:pt>
                <c:pt idx="7">
                  <c:v>4.9787068367863944E-2</c:v>
                </c:pt>
                <c:pt idx="8">
                  <c:v>0.1353352832366127</c:v>
                </c:pt>
                <c:pt idx="9">
                  <c:v>0.36787944117144233</c:v>
                </c:pt>
                <c:pt idx="10">
                  <c:v>1</c:v>
                </c:pt>
                <c:pt idx="11">
                  <c:v>2.7182818284590451</c:v>
                </c:pt>
                <c:pt idx="12">
                  <c:v>7.3890560989306504</c:v>
                </c:pt>
                <c:pt idx="13">
                  <c:v>20.085536923187668</c:v>
                </c:pt>
                <c:pt idx="14">
                  <c:v>54.598150033144236</c:v>
                </c:pt>
                <c:pt idx="15">
                  <c:v>148.4131591025766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544128"/>
        <c:axId val="122545664"/>
      </c:scatterChart>
      <c:valAx>
        <c:axId val="122544128"/>
        <c:scaling>
          <c:orientation val="minMax"/>
          <c:max val="10"/>
          <c:min val="-10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47625">
            <a:solidFill>
              <a:schemeClr val="bg1"/>
            </a:solidFill>
          </a:ln>
        </c:spPr>
        <c:crossAx val="122545664"/>
        <c:crosses val="autoZero"/>
        <c:crossBetween val="midCat"/>
        <c:majorUnit val="2"/>
      </c:valAx>
      <c:valAx>
        <c:axId val="122545664"/>
        <c:scaling>
          <c:orientation val="minMax"/>
          <c:max val="150"/>
          <c:min val="-25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47625">
            <a:solidFill>
              <a:schemeClr val="bg1"/>
            </a:solidFill>
          </a:ln>
        </c:spPr>
        <c:crossAx val="122544128"/>
        <c:crosses val="autoZero"/>
        <c:crossBetween val="midCat"/>
        <c:majorUnit val="25"/>
      </c:valAx>
      <c:spPr>
        <a:solidFill>
          <a:schemeClr val="lt1"/>
        </a:solidFill>
        <a:ln w="19050" cap="rnd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spPr>
    <a:solidFill>
      <a:schemeClr val="lt1"/>
    </a:solidFill>
    <a:ln w="19050" cap="rnd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xVal>
            <c:numRef>
              <c:f>Sheet1!$A$2:$A$6</c:f>
              <c:numCache>
                <c:formatCode>General</c:formatCode>
                <c:ptCount val="5"/>
                <c:pt idx="0">
                  <c:v>-2</c:v>
                </c:pt>
                <c:pt idx="1">
                  <c:v>-1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6.25E-2</c:v>
                </c:pt>
                <c:pt idx="1">
                  <c:v>0.25</c:v>
                </c:pt>
                <c:pt idx="2">
                  <c:v>1</c:v>
                </c:pt>
                <c:pt idx="3">
                  <c:v>4</c:v>
                </c:pt>
                <c:pt idx="4">
                  <c:v>16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xVal>
            <c:numRef>
              <c:f>Sheet1!$A$2:$A$6</c:f>
              <c:numCache>
                <c:formatCode>General</c:formatCode>
                <c:ptCount val="5"/>
                <c:pt idx="0">
                  <c:v>-2</c:v>
                </c:pt>
                <c:pt idx="1">
                  <c:v>-1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</c:numCache>
            </c:numRef>
          </c:xVal>
          <c:yVal>
            <c:numRef>
              <c:f>Sheet1!$C$2:$C$6</c:f>
              <c:numCache>
                <c:formatCode>General</c:formatCode>
                <c:ptCount val="5"/>
              </c:numCache>
            </c:numRef>
          </c:y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</c:spPr>
          </c:marker>
          <c:xVal>
            <c:numRef>
              <c:f>Sheet1!$A$2:$A$6</c:f>
              <c:numCache>
                <c:formatCode>General</c:formatCode>
                <c:ptCount val="5"/>
                <c:pt idx="0">
                  <c:v>-2</c:v>
                </c:pt>
                <c:pt idx="1">
                  <c:v>-1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</c:numCache>
            </c:numRef>
          </c:xVal>
          <c:yVal>
            <c:numRef>
              <c:f>Sheet1!$D$2:$D$6</c:f>
              <c:numCache>
                <c:formatCode>General</c:formatCode>
                <c:ptCount val="5"/>
                <c:pt idx="0">
                  <c:v>16</c:v>
                </c:pt>
                <c:pt idx="1">
                  <c:v>4</c:v>
                </c:pt>
                <c:pt idx="2">
                  <c:v>1</c:v>
                </c:pt>
                <c:pt idx="3">
                  <c:v>0.25</c:v>
                </c:pt>
                <c:pt idx="4">
                  <c:v>6.25E-2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506496"/>
        <c:axId val="124508032"/>
      </c:scatterChart>
      <c:valAx>
        <c:axId val="124506496"/>
        <c:scaling>
          <c:orientation val="minMax"/>
          <c:max val="2"/>
          <c:min val="-2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47625">
            <a:solidFill>
              <a:schemeClr val="bg1"/>
            </a:solidFill>
          </a:ln>
        </c:spPr>
        <c:crossAx val="124508032"/>
        <c:crosses val="autoZero"/>
        <c:crossBetween val="midCat"/>
      </c:valAx>
      <c:valAx>
        <c:axId val="124508032"/>
        <c:scaling>
          <c:orientation val="minMax"/>
          <c:max val="16"/>
          <c:min val="-1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47625">
            <a:solidFill>
              <a:schemeClr val="bg1"/>
            </a:solidFill>
          </a:ln>
        </c:spPr>
        <c:crossAx val="124506496"/>
        <c:crosses val="autoZero"/>
        <c:crossBetween val="midCat"/>
      </c:valAx>
      <c:spPr>
        <a:solidFill>
          <a:schemeClr val="lt1"/>
        </a:solidFill>
        <a:ln w="19050" cap="rnd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spPr>
    <a:solidFill>
      <a:schemeClr val="lt1"/>
    </a:solidFill>
    <a:ln w="19050" cap="rnd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xVal>
            <c:numRef>
              <c:f>Sheet1!$A$2:$A$10</c:f>
              <c:numCache>
                <c:formatCode>General</c:formatCode>
                <c:ptCount val="9"/>
                <c:pt idx="0">
                  <c:v>-7</c:v>
                </c:pt>
                <c:pt idx="1">
                  <c:v>-6</c:v>
                </c:pt>
                <c:pt idx="2">
                  <c:v>-5</c:v>
                </c:pt>
                <c:pt idx="3">
                  <c:v>-4</c:v>
                </c:pt>
                <c:pt idx="4">
                  <c:v>-3</c:v>
                </c:pt>
                <c:pt idx="5">
                  <c:v>-2</c:v>
                </c:pt>
                <c:pt idx="6">
                  <c:v>-1</c:v>
                </c:pt>
                <c:pt idx="7">
                  <c:v>0</c:v>
                </c:pt>
                <c:pt idx="8">
                  <c:v>1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0">
                  <c:v>4.5724737082761773E-4</c:v>
                </c:pt>
                <c:pt idx="1">
                  <c:v>1.3717421124828531E-3</c:v>
                </c:pt>
                <c:pt idx="2">
                  <c:v>4.11522633744856E-3</c:v>
                </c:pt>
                <c:pt idx="3">
                  <c:v>1.2345679012345678E-2</c:v>
                </c:pt>
                <c:pt idx="4">
                  <c:v>3.7037037037037035E-2</c:v>
                </c:pt>
                <c:pt idx="5">
                  <c:v>0.1111111111111111</c:v>
                </c:pt>
                <c:pt idx="6">
                  <c:v>0.33333333333333331</c:v>
                </c:pt>
                <c:pt idx="7">
                  <c:v>1</c:v>
                </c:pt>
                <c:pt idx="8">
                  <c:v>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xVal>
            <c:numRef>
              <c:f>Sheet1!$A$2:$A$10</c:f>
              <c:numCache>
                <c:formatCode>General</c:formatCode>
                <c:ptCount val="9"/>
                <c:pt idx="0">
                  <c:v>-7</c:v>
                </c:pt>
                <c:pt idx="1">
                  <c:v>-6</c:v>
                </c:pt>
                <c:pt idx="2">
                  <c:v>-5</c:v>
                </c:pt>
                <c:pt idx="3">
                  <c:v>-4</c:v>
                </c:pt>
                <c:pt idx="4">
                  <c:v>-3</c:v>
                </c:pt>
                <c:pt idx="5">
                  <c:v>-2</c:v>
                </c:pt>
                <c:pt idx="6">
                  <c:v>-1</c:v>
                </c:pt>
                <c:pt idx="7">
                  <c:v>0</c:v>
                </c:pt>
                <c:pt idx="8">
                  <c:v>1</c:v>
                </c:pt>
              </c:numCache>
            </c:numRef>
          </c:xVal>
          <c:yVal>
            <c:numRef>
              <c:f>Sheet1!$C$2:$C$10</c:f>
              <c:numCache>
                <c:formatCode>General</c:formatCode>
                <c:ptCount val="9"/>
              </c:numCache>
            </c:numRef>
          </c:y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</c:spPr>
          </c:marker>
          <c:xVal>
            <c:numRef>
              <c:f>Sheet1!$A$2:$A$10</c:f>
              <c:numCache>
                <c:formatCode>General</c:formatCode>
                <c:ptCount val="9"/>
                <c:pt idx="0">
                  <c:v>-7</c:v>
                </c:pt>
                <c:pt idx="1">
                  <c:v>-6</c:v>
                </c:pt>
                <c:pt idx="2">
                  <c:v>-5</c:v>
                </c:pt>
                <c:pt idx="3">
                  <c:v>-4</c:v>
                </c:pt>
                <c:pt idx="4">
                  <c:v>-3</c:v>
                </c:pt>
                <c:pt idx="5">
                  <c:v>-2</c:v>
                </c:pt>
                <c:pt idx="6">
                  <c:v>-1</c:v>
                </c:pt>
                <c:pt idx="7">
                  <c:v>0</c:v>
                </c:pt>
                <c:pt idx="8">
                  <c:v>1</c:v>
                </c:pt>
              </c:numCache>
            </c:numRef>
          </c:xVal>
          <c:yVal>
            <c:numRef>
              <c:f>Sheet1!$D$2:$D$10</c:f>
              <c:numCache>
                <c:formatCode>General</c:formatCode>
                <c:ptCount val="9"/>
                <c:pt idx="0">
                  <c:v>3.7037037037037035E-2</c:v>
                </c:pt>
                <c:pt idx="1">
                  <c:v>0.1111111111111111</c:v>
                </c:pt>
                <c:pt idx="2">
                  <c:v>0.33333333333333331</c:v>
                </c:pt>
                <c:pt idx="3">
                  <c:v>1</c:v>
                </c:pt>
                <c:pt idx="4">
                  <c:v>3</c:v>
                </c:pt>
                <c:pt idx="5">
                  <c:v>9</c:v>
                </c:pt>
                <c:pt idx="6">
                  <c:v>27</c:v>
                </c:pt>
                <c:pt idx="7">
                  <c:v>81</c:v>
                </c:pt>
                <c:pt idx="8">
                  <c:v>243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848384"/>
        <c:axId val="124866944"/>
      </c:scatterChart>
      <c:valAx>
        <c:axId val="124848384"/>
        <c:scaling>
          <c:orientation val="minMax"/>
          <c:max val="1"/>
          <c:min val="-7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47625">
            <a:solidFill>
              <a:schemeClr val="bg1"/>
            </a:solidFill>
          </a:ln>
        </c:spPr>
        <c:crossAx val="124866944"/>
        <c:crosses val="autoZero"/>
        <c:crossBetween val="midCat"/>
      </c:valAx>
      <c:valAx>
        <c:axId val="124866944"/>
        <c:scaling>
          <c:orientation val="minMax"/>
          <c:max val="9"/>
          <c:min val="-1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47625">
            <a:solidFill>
              <a:schemeClr val="bg1"/>
            </a:solidFill>
          </a:ln>
        </c:spPr>
        <c:crossAx val="124848384"/>
        <c:crosses val="autoZero"/>
        <c:crossBetween val="midCat"/>
      </c:valAx>
      <c:spPr>
        <a:solidFill>
          <a:schemeClr val="lt1"/>
        </a:solidFill>
        <a:ln w="19050" cap="rnd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spPr>
    <a:solidFill>
      <a:schemeClr val="lt1"/>
    </a:solidFill>
    <a:ln w="19050" cap="rnd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-2</c:v>
                </c:pt>
                <c:pt idx="1">
                  <c:v>-1.5</c:v>
                </c:pt>
                <c:pt idx="2">
                  <c:v>-1</c:v>
                </c:pt>
                <c:pt idx="3">
                  <c:v>-0.75</c:v>
                </c:pt>
                <c:pt idx="4">
                  <c:v>-0.5</c:v>
                </c:pt>
                <c:pt idx="5">
                  <c:v>0</c:v>
                </c:pt>
                <c:pt idx="6">
                  <c:v>0.5</c:v>
                </c:pt>
                <c:pt idx="7">
                  <c:v>1</c:v>
                </c:pt>
                <c:pt idx="8">
                  <c:v>1.5</c:v>
                </c:pt>
                <c:pt idx="9">
                  <c:v>2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0.1353352832366127</c:v>
                </c:pt>
                <c:pt idx="1">
                  <c:v>0.22313016014842982</c:v>
                </c:pt>
                <c:pt idx="2">
                  <c:v>0.36787944117144233</c:v>
                </c:pt>
                <c:pt idx="3">
                  <c:v>0.47236655274101469</c:v>
                </c:pt>
                <c:pt idx="4">
                  <c:v>0.60653065971263342</c:v>
                </c:pt>
                <c:pt idx="5">
                  <c:v>1</c:v>
                </c:pt>
                <c:pt idx="6">
                  <c:v>1.6487212707001282</c:v>
                </c:pt>
                <c:pt idx="7">
                  <c:v>2.7182818284590451</c:v>
                </c:pt>
                <c:pt idx="8">
                  <c:v>4.4816890703380645</c:v>
                </c:pt>
                <c:pt idx="9">
                  <c:v>7.3890560989306504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</c:spPr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-2</c:v>
                </c:pt>
                <c:pt idx="1">
                  <c:v>-1.5</c:v>
                </c:pt>
                <c:pt idx="2">
                  <c:v>-1</c:v>
                </c:pt>
                <c:pt idx="3">
                  <c:v>-0.75</c:v>
                </c:pt>
                <c:pt idx="4">
                  <c:v>-0.5</c:v>
                </c:pt>
                <c:pt idx="5">
                  <c:v>0</c:v>
                </c:pt>
                <c:pt idx="6">
                  <c:v>0.5</c:v>
                </c:pt>
                <c:pt idx="7">
                  <c:v>1</c:v>
                </c:pt>
                <c:pt idx="8">
                  <c:v>1.5</c:v>
                </c:pt>
                <c:pt idx="9">
                  <c:v>2</c:v>
                </c:pt>
              </c:numCache>
            </c:numRef>
          </c:xVal>
          <c:yVal>
            <c:numRef>
              <c:f>Sheet1!$C$2:$C$11</c:f>
              <c:numCache>
                <c:formatCode>General</c:formatCode>
                <c:ptCount val="10"/>
                <c:pt idx="0">
                  <c:v>54.598150033144236</c:v>
                </c:pt>
                <c:pt idx="1">
                  <c:v>20.085536923187668</c:v>
                </c:pt>
                <c:pt idx="2">
                  <c:v>7.3890560989306504</c:v>
                </c:pt>
                <c:pt idx="3">
                  <c:v>4.4816890703380645</c:v>
                </c:pt>
                <c:pt idx="4">
                  <c:v>2.7182818284590451</c:v>
                </c:pt>
                <c:pt idx="5">
                  <c:v>1</c:v>
                </c:pt>
                <c:pt idx="6">
                  <c:v>0.36787944117144233</c:v>
                </c:pt>
                <c:pt idx="7">
                  <c:v>0.1353352832366127</c:v>
                </c:pt>
                <c:pt idx="8">
                  <c:v>4.9787068367863944E-2</c:v>
                </c:pt>
                <c:pt idx="9">
                  <c:v>1.8315638888734179E-2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089664"/>
        <c:axId val="125116416"/>
      </c:scatterChart>
      <c:valAx>
        <c:axId val="125089664"/>
        <c:scaling>
          <c:orientation val="minMax"/>
          <c:max val="2"/>
          <c:min val="-2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47625">
            <a:solidFill>
              <a:schemeClr val="bg1"/>
            </a:solidFill>
          </a:ln>
        </c:spPr>
        <c:crossAx val="125116416"/>
        <c:crosses val="autoZero"/>
        <c:crossBetween val="midCat"/>
      </c:valAx>
      <c:valAx>
        <c:axId val="125116416"/>
        <c:scaling>
          <c:orientation val="minMax"/>
          <c:max val="8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47625">
            <a:solidFill>
              <a:schemeClr val="bg1"/>
            </a:solidFill>
          </a:ln>
        </c:spPr>
        <c:crossAx val="125089664"/>
        <c:crosses val="autoZero"/>
        <c:crossBetween val="midCat"/>
      </c:valAx>
      <c:spPr>
        <a:solidFill>
          <a:schemeClr val="lt1"/>
        </a:solidFill>
        <a:ln w="19050" cap="rnd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spPr>
    <a:solidFill>
      <a:schemeClr val="lt1"/>
    </a:solidFill>
    <a:ln w="19050" cap="rnd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xVal>
            <c:numRef>
              <c:f>Sheet1!$A$2:$A$6</c:f>
              <c:numCache>
                <c:formatCode>General</c:formatCode>
                <c:ptCount val="5"/>
                <c:pt idx="0">
                  <c:v>-2</c:v>
                </c:pt>
                <c:pt idx="1">
                  <c:v>-1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1</c:v>
                </c:pt>
                <c:pt idx="3">
                  <c:v>0.5</c:v>
                </c:pt>
                <c:pt idx="4">
                  <c:v>0.25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63500" cap="rnd" cmpd="sng" algn="ctr">
              <a:solidFill>
                <a:schemeClr val="bg2"/>
              </a:solidFill>
              <a:prstDash val="solid"/>
            </a:ln>
            <a:effectLst/>
          </c:spPr>
          <c:marker>
            <c:spPr>
              <a:solidFill>
                <a:schemeClr val="bg2"/>
              </a:solidFill>
              <a:ln w="19050" cap="rnd" cmpd="sng" algn="ctr">
                <a:solidFill>
                  <a:schemeClr val="dk1"/>
                </a:solidFill>
                <a:prstDash val="solid"/>
              </a:ln>
              <a:effectLst/>
            </c:spPr>
          </c:marker>
          <c:xVal>
            <c:numRef>
              <c:f>Sheet1!$A$2:$A$6</c:f>
              <c:numCache>
                <c:formatCode>General</c:formatCode>
                <c:ptCount val="5"/>
                <c:pt idx="0">
                  <c:v>-2</c:v>
                </c:pt>
                <c:pt idx="1">
                  <c:v>-1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</c:numCache>
            </c:numRef>
          </c:xVal>
          <c:yVal>
            <c:numRef>
              <c:f>Sheet1!$C$2:$C$6</c:f>
              <c:numCache>
                <c:formatCode>General</c:formatCode>
                <c:ptCount val="5"/>
                <c:pt idx="0">
                  <c:v>16</c:v>
                </c:pt>
                <c:pt idx="1">
                  <c:v>10</c:v>
                </c:pt>
                <c:pt idx="2">
                  <c:v>7</c:v>
                </c:pt>
                <c:pt idx="3">
                  <c:v>5.5</c:v>
                </c:pt>
                <c:pt idx="4">
                  <c:v>4.75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169024"/>
        <c:axId val="125437440"/>
      </c:scatterChart>
      <c:valAx>
        <c:axId val="125169024"/>
        <c:scaling>
          <c:orientation val="minMax"/>
          <c:max val="2"/>
          <c:min val="-2"/>
        </c:scaling>
        <c:delete val="0"/>
        <c:axPos val="b"/>
        <c:majorGridlines>
          <c:spPr>
            <a:ln>
              <a:solidFill>
                <a:schemeClr val="dk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47625">
            <a:solidFill>
              <a:schemeClr val="bg1"/>
            </a:solidFill>
          </a:ln>
        </c:spPr>
        <c:crossAx val="125437440"/>
        <c:crosses val="autoZero"/>
        <c:crossBetween val="midCat"/>
      </c:valAx>
      <c:valAx>
        <c:axId val="125437440"/>
        <c:scaling>
          <c:orientation val="minMax"/>
          <c:max val="16"/>
          <c:min val="0"/>
        </c:scaling>
        <c:delete val="0"/>
        <c:axPos val="l"/>
        <c:majorGridlines>
          <c:spPr>
            <a:ln>
              <a:solidFill>
                <a:schemeClr val="dk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47625">
            <a:solidFill>
              <a:schemeClr val="dk1"/>
            </a:solidFill>
          </a:ln>
        </c:spPr>
        <c:crossAx val="125169024"/>
        <c:crosses val="autoZero"/>
        <c:crossBetween val="midCat"/>
      </c:valAx>
      <c:spPr>
        <a:solidFill>
          <a:schemeClr val="lt1"/>
        </a:solidFill>
        <a:ln w="19050" cap="rnd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spPr>
    <a:solidFill>
      <a:schemeClr val="lt1"/>
    </a:solidFill>
    <a:ln w="19050" cap="rnd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xVal>
            <c:numRef>
              <c:f>Sheet1!$A$2:$A$10</c:f>
              <c:numCache>
                <c:formatCode>General</c:formatCode>
                <c:ptCount val="9"/>
                <c:pt idx="0">
                  <c:v>-2</c:v>
                </c:pt>
                <c:pt idx="1">
                  <c:v>-1.5</c:v>
                </c:pt>
                <c:pt idx="2">
                  <c:v>-1</c:v>
                </c:pt>
                <c:pt idx="3">
                  <c:v>-0.5</c:v>
                </c:pt>
                <c:pt idx="4">
                  <c:v>0</c:v>
                </c:pt>
                <c:pt idx="5">
                  <c:v>0.5</c:v>
                </c:pt>
                <c:pt idx="6">
                  <c:v>1</c:v>
                </c:pt>
                <c:pt idx="7">
                  <c:v>1.5</c:v>
                </c:pt>
                <c:pt idx="8">
                  <c:v>2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0">
                  <c:v>0.1353352832366127</c:v>
                </c:pt>
                <c:pt idx="1">
                  <c:v>0.22313016014842982</c:v>
                </c:pt>
                <c:pt idx="2">
                  <c:v>0.36787944117144233</c:v>
                </c:pt>
                <c:pt idx="3">
                  <c:v>0.60653065971263342</c:v>
                </c:pt>
                <c:pt idx="4">
                  <c:v>1</c:v>
                </c:pt>
                <c:pt idx="5">
                  <c:v>1.6487212707001282</c:v>
                </c:pt>
                <c:pt idx="6">
                  <c:v>2.7182818284590451</c:v>
                </c:pt>
                <c:pt idx="7">
                  <c:v>4.4816890703380645</c:v>
                </c:pt>
                <c:pt idx="8">
                  <c:v>7.3890560989306504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</c:spPr>
          </c:marker>
          <c:xVal>
            <c:numRef>
              <c:f>Sheet1!$A$2:$A$10</c:f>
              <c:numCache>
                <c:formatCode>General</c:formatCode>
                <c:ptCount val="9"/>
                <c:pt idx="0">
                  <c:v>-2</c:v>
                </c:pt>
                <c:pt idx="1">
                  <c:v>-1.5</c:v>
                </c:pt>
                <c:pt idx="2">
                  <c:v>-1</c:v>
                </c:pt>
                <c:pt idx="3">
                  <c:v>-0.5</c:v>
                </c:pt>
                <c:pt idx="4">
                  <c:v>0</c:v>
                </c:pt>
                <c:pt idx="5">
                  <c:v>0.5</c:v>
                </c:pt>
                <c:pt idx="6">
                  <c:v>1</c:v>
                </c:pt>
                <c:pt idx="7">
                  <c:v>1.5</c:v>
                </c:pt>
                <c:pt idx="8">
                  <c:v>2</c:v>
                </c:pt>
              </c:numCache>
            </c:numRef>
          </c:xVal>
          <c:yVal>
            <c:numRef>
              <c:f>Sheet1!$C$2:$C$10</c:f>
              <c:numCache>
                <c:formatCode>General</c:formatCode>
                <c:ptCount val="9"/>
                <c:pt idx="0">
                  <c:v>16206.167855150768</c:v>
                </c:pt>
                <c:pt idx="1">
                  <c:v>3616.0848289121263</c:v>
                </c:pt>
                <c:pt idx="2">
                  <c:v>806.85758698547022</c:v>
                </c:pt>
                <c:pt idx="3">
                  <c:v>180.03426260104362</c:v>
                </c:pt>
                <c:pt idx="4">
                  <c:v>40.171073846375336</c:v>
                </c:pt>
                <c:pt idx="5">
                  <c:v>8.963378140676129</c:v>
                </c:pt>
                <c:pt idx="6">
                  <c:v>2</c:v>
                </c:pt>
                <c:pt idx="7">
                  <c:v>0.44626032029685964</c:v>
                </c:pt>
                <c:pt idx="8">
                  <c:v>9.9574136735727889E-2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166144"/>
        <c:axId val="128168320"/>
      </c:scatterChart>
      <c:valAx>
        <c:axId val="128166144"/>
        <c:scaling>
          <c:orientation val="minMax"/>
          <c:max val="2"/>
          <c:min val="-2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47625">
            <a:solidFill>
              <a:schemeClr val="bg1"/>
            </a:solidFill>
          </a:ln>
        </c:spPr>
        <c:crossAx val="128168320"/>
        <c:crosses val="autoZero"/>
        <c:crossBetween val="midCat"/>
        <c:majorUnit val="0.5"/>
      </c:valAx>
      <c:valAx>
        <c:axId val="128168320"/>
        <c:scaling>
          <c:orientation val="minMax"/>
          <c:max val="45"/>
          <c:min val="-1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47625">
            <a:solidFill>
              <a:schemeClr val="bg1"/>
            </a:solidFill>
          </a:ln>
        </c:spPr>
        <c:crossAx val="128166144"/>
        <c:crosses val="autoZero"/>
        <c:crossBetween val="midCat"/>
        <c:majorUnit val="5"/>
      </c:valAx>
      <c:spPr>
        <a:solidFill>
          <a:schemeClr val="lt1"/>
        </a:solidFill>
        <a:ln w="19050" cap="rnd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spPr>
    <a:solidFill>
      <a:schemeClr val="lt1"/>
    </a:solidFill>
    <a:ln w="19050" cap="rnd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marker>
            <c:symbol val="diamond"/>
            <c:size val="9"/>
          </c:marker>
          <c:dPt>
            <c:idx val="5"/>
            <c:bubble3D val="0"/>
          </c:dPt>
          <c:dPt>
            <c:idx val="7"/>
            <c:bubble3D val="0"/>
          </c:dPt>
          <c:xVal>
            <c:numRef>
              <c:f>Sheet1!$A$2:$A$11</c:f>
              <c:numCache>
                <c:formatCode>General</c:formatCode>
                <c:ptCount val="10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4.11522633744856E-3</c:v>
                </c:pt>
                <c:pt idx="1">
                  <c:v>1.2345679012345678E-2</c:v>
                </c:pt>
                <c:pt idx="2">
                  <c:v>3.7037037037037035E-2</c:v>
                </c:pt>
                <c:pt idx="3">
                  <c:v>0.1111111111111111</c:v>
                </c:pt>
                <c:pt idx="4">
                  <c:v>0.33333333333333331</c:v>
                </c:pt>
                <c:pt idx="5">
                  <c:v>1</c:v>
                </c:pt>
                <c:pt idx="6">
                  <c:v>3</c:v>
                </c:pt>
                <c:pt idx="7">
                  <c:v>9</c:v>
                </c:pt>
                <c:pt idx="8">
                  <c:v>27</c:v>
                </c:pt>
                <c:pt idx="9">
                  <c:v>81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06752"/>
        <c:axId val="125308288"/>
      </c:scatterChart>
      <c:valAx>
        <c:axId val="125306752"/>
        <c:scaling>
          <c:orientation val="minMax"/>
          <c:min val="-5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47625">
            <a:solidFill>
              <a:schemeClr val="bg1"/>
            </a:solidFill>
          </a:ln>
        </c:spPr>
        <c:crossAx val="125308288"/>
        <c:crosses val="autoZero"/>
        <c:crossBetween val="midCat"/>
        <c:majorUnit val="1"/>
      </c:valAx>
      <c:valAx>
        <c:axId val="125308288"/>
        <c:scaling>
          <c:orientation val="minMax"/>
          <c:max val="9"/>
          <c:min val="-1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50800">
            <a:solidFill>
              <a:schemeClr val="bg1"/>
            </a:solidFill>
          </a:ln>
        </c:spPr>
        <c:crossAx val="125306752"/>
        <c:crosses val="autoZero"/>
        <c:crossBetween val="midCat"/>
        <c:majorUnit val="1"/>
      </c:valAx>
    </c:plotArea>
    <c:plotVisOnly val="1"/>
    <c:dispBlanksAs val="gap"/>
    <c:showDLblsOverMax val="0"/>
  </c:chart>
  <c:spPr>
    <a:solidFill>
      <a:schemeClr val="lt1"/>
    </a:solidFill>
    <a:ln w="19050" cap="rnd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marker>
            <c:symbol val="diamond"/>
            <c:size val="9"/>
          </c:marker>
          <c:dPt>
            <c:idx val="5"/>
            <c:bubble3D val="0"/>
          </c:dPt>
          <c:dPt>
            <c:idx val="7"/>
            <c:bubble3D val="0"/>
          </c:dPt>
          <c:xVal>
            <c:numRef>
              <c:f>Sheet1!$A$2:$A$11</c:f>
              <c:numCache>
                <c:formatCode>General</c:formatCode>
                <c:ptCount val="10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-3.125E-2</c:v>
                </c:pt>
                <c:pt idx="1">
                  <c:v>-6.25E-2</c:v>
                </c:pt>
                <c:pt idx="2">
                  <c:v>-0.125</c:v>
                </c:pt>
                <c:pt idx="3">
                  <c:v>-0.25</c:v>
                </c:pt>
                <c:pt idx="4">
                  <c:v>-0.5</c:v>
                </c:pt>
                <c:pt idx="5">
                  <c:v>-1</c:v>
                </c:pt>
                <c:pt idx="6">
                  <c:v>-2</c:v>
                </c:pt>
                <c:pt idx="7">
                  <c:v>-4</c:v>
                </c:pt>
                <c:pt idx="8">
                  <c:v>-8</c:v>
                </c:pt>
                <c:pt idx="9">
                  <c:v>-16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429248"/>
        <c:axId val="125430784"/>
      </c:scatterChart>
      <c:valAx>
        <c:axId val="125429248"/>
        <c:scaling>
          <c:orientation val="minMax"/>
          <c:min val="-5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47625">
            <a:solidFill>
              <a:schemeClr val="bg1"/>
            </a:solidFill>
          </a:ln>
        </c:spPr>
        <c:crossAx val="125430784"/>
        <c:crosses val="autoZero"/>
        <c:crossBetween val="midCat"/>
        <c:majorUnit val="1"/>
      </c:valAx>
      <c:valAx>
        <c:axId val="125430784"/>
        <c:scaling>
          <c:orientation val="minMax"/>
          <c:max val="1"/>
          <c:min val="-8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50800">
            <a:solidFill>
              <a:schemeClr val="bg1"/>
            </a:solidFill>
          </a:ln>
        </c:spPr>
        <c:crossAx val="125429248"/>
        <c:crosses val="autoZero"/>
        <c:crossBetween val="midCat"/>
        <c:majorUnit val="1"/>
      </c:valAx>
    </c:plotArea>
    <c:plotVisOnly val="1"/>
    <c:dispBlanksAs val="gap"/>
    <c:showDLblsOverMax val="0"/>
  </c:chart>
  <c:spPr>
    <a:solidFill>
      <a:schemeClr val="lt1"/>
    </a:solidFill>
    <a:ln w="19050" cap="rnd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0.83333</cdr:y>
    </cdr:from>
    <cdr:to>
      <cdr:x>1</cdr:x>
      <cdr:y>0.83333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0" y="4191000"/>
          <a:ext cx="891540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FAE2D-84BB-4F95-9D35-43E646DB43DB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4F10A-6BD8-46A4-8A6F-FF2955E4C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75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4F10A-6BD8-46A4-8A6F-FF2955E4C5F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12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4F10A-6BD8-46A4-8A6F-FF2955E4C5F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12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4F10A-6BD8-46A4-8A6F-FF2955E4C5F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12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4F10A-6BD8-46A4-8A6F-FF2955E4C5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12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4F10A-6BD8-46A4-8A6F-FF2955E4C5F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12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4F10A-6BD8-46A4-8A6F-FF2955E4C5F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12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4F10A-6BD8-46A4-8A6F-FF2955E4C5F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12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4F10A-6BD8-46A4-8A6F-FF2955E4C5F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12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4F10A-6BD8-46A4-8A6F-FF2955E4C5F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12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4F10A-6BD8-46A4-8A6F-FF2955E4C5F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12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4F10A-6BD8-46A4-8A6F-FF2955E4C5F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12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4F10A-6BD8-46A4-8A6F-FF2955E4C5F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12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C3901-DA37-42A5-A9D0-971DF7BAD8C7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E8A9-72BC-41A4-B6A8-95D00E040F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C3901-DA37-42A5-A9D0-971DF7BAD8C7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E8A9-72BC-41A4-B6A8-95D00E040F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C3901-DA37-42A5-A9D0-971DF7BAD8C7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E8A9-72BC-41A4-B6A8-95D00E040F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C3901-DA37-42A5-A9D0-971DF7BAD8C7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E8A9-72BC-41A4-B6A8-95D00E040F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C3901-DA37-42A5-A9D0-971DF7BAD8C7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E8A9-72BC-41A4-B6A8-95D00E040F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C3901-DA37-42A5-A9D0-971DF7BAD8C7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E8A9-72BC-41A4-B6A8-95D00E040F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C3901-DA37-42A5-A9D0-971DF7BAD8C7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E8A9-72BC-41A4-B6A8-95D00E040F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C3901-DA37-42A5-A9D0-971DF7BAD8C7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E8A9-72BC-41A4-B6A8-95D00E040F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C3901-DA37-42A5-A9D0-971DF7BAD8C7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E8A9-72BC-41A4-B6A8-95D00E040F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C3901-DA37-42A5-A9D0-971DF7BAD8C7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E8A9-72BC-41A4-B6A8-95D00E040F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C3901-DA37-42A5-A9D0-971DF7BAD8C7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E8A9-72BC-41A4-B6A8-95D00E040FCF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C3901-DA37-42A5-A9D0-971DF7BAD8C7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4E8A9-72BC-41A4-B6A8-95D00E040FC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chart" Target="../charts/char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hart" Target="../charts/char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6839158" cy="1470025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Exponential and Logistic Functions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6839158" cy="86142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200" dirty="0" smtClean="0"/>
              <a:t>Section 3.1 – </a:t>
            </a:r>
            <a:r>
              <a:rPr lang="en-US" sz="3200" b="1" dirty="0" smtClean="0"/>
              <a:t>Day 1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7790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6839158" cy="1470025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Exponential and Logistic Functions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6839158" cy="86142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200" dirty="0" smtClean="0"/>
              <a:t>Section 3.1 – </a:t>
            </a:r>
            <a:r>
              <a:rPr lang="en-US" sz="3200" b="1" dirty="0" smtClean="0"/>
              <a:t>Day 2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3647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4" y="304800"/>
            <a:ext cx="7125113" cy="924475"/>
          </a:xfrm>
        </p:spPr>
        <p:txBody>
          <a:bodyPr/>
          <a:lstStyle/>
          <a:p>
            <a:pPr algn="ctr"/>
            <a:r>
              <a:rPr lang="en-US" sz="5400" dirty="0" smtClean="0"/>
              <a:t>Exponential Graph</a:t>
            </a:r>
            <a:endParaRPr lang="en-US" sz="5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2653661"/>
              </p:ext>
            </p:extLst>
          </p:nvPr>
        </p:nvGraphicFramePr>
        <p:xfrm>
          <a:off x="114300" y="1409700"/>
          <a:ext cx="62103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10400" y="5642401"/>
                <a:ext cx="1676400" cy="8309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 smtClean="0">
                    <a:solidFill>
                      <a:schemeClr val="bg1"/>
                    </a:solidFill>
                    <a:latin typeface="Cambria Math"/>
                  </a:rPr>
                  <a:t>Asymptote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5642401"/>
                <a:ext cx="1676400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2878" t="-5036" r="-2158" b="-5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587214"/>
              </p:ext>
            </p:extLst>
          </p:nvPr>
        </p:nvGraphicFramePr>
        <p:xfrm>
          <a:off x="6591300" y="1449705"/>
          <a:ext cx="2326005" cy="39585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71525"/>
                <a:gridCol w="1554480"/>
              </a:tblGrid>
              <a:tr h="3943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X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Y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43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-3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0.04978707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43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-2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0.13533528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43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-1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0.36787944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43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43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2.71828183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43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7.3890561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43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20.0855369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43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54.59815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43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148.413159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4"/>
              <p:cNvSpPr txBox="1">
                <a:spLocks/>
              </p:cNvSpPr>
              <p:nvPr/>
            </p:nvSpPr>
            <p:spPr>
              <a:xfrm>
                <a:off x="2628900" y="5562600"/>
                <a:ext cx="3886200" cy="990600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rtlCol="0" anchor="ctr">
                <a:noAutofit/>
              </a:bodyPr>
              <a:lstStyle>
                <a:lvl1pPr marL="0" indent="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Tx/>
                  <a:buNone/>
                  <a:defRPr kumimoji="0" sz="2000" b="1" kern="1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00" dirty="0" smtClean="0"/>
                  <a:t>Domain: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(−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∞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∞)</m:t>
                    </m:r>
                  </m:oMath>
                </a14:m>
                <a:endParaRPr lang="en-US" sz="2400" b="0" dirty="0" smtClean="0"/>
              </a:p>
              <a:p>
                <a:pPr algn="ctr"/>
                <a:r>
                  <a:rPr lang="en-US" sz="2400" dirty="0" smtClean="0"/>
                  <a:t>Range</a:t>
                </a:r>
                <a:r>
                  <a:rPr lang="en-US" sz="2400" dirty="0"/>
                  <a:t>: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(0,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∞)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7" name="Tex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900" y="5562600"/>
                <a:ext cx="3886200" cy="990600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4"/>
                <a:stretch>
                  <a:fillRect b="-787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068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 anchor="ctr">
            <a:noAutofit/>
          </a:bodyPr>
          <a:lstStyle/>
          <a:p>
            <a:r>
              <a:rPr lang="en-US" sz="4000" dirty="0" smtClean="0"/>
              <a:t>Transforming Exponential Graphs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01752" y="762000"/>
                <a:ext cx="4270248" cy="5943600"/>
              </a:xfr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numCol="1" anchor="t">
                <a:noAutofit/>
              </a:bodyPr>
              <a:lstStyle/>
              <a:p>
                <a:pPr marL="0" indent="0">
                  <a:buNone/>
                </a:pPr>
                <a:r>
                  <a:rPr lang="en-US" sz="2400" u="sng" dirty="0" smtClean="0">
                    <a:solidFill>
                      <a:schemeClr val="tx1"/>
                    </a:solidFill>
                  </a:rPr>
                  <a:t>Horizontal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(Inside)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b="0" dirty="0" smtClean="0">
                    <a:solidFill>
                      <a:schemeClr val="tx1"/>
                    </a:solidFill>
                  </a:rPr>
                  <a:t>Left: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endParaRPr lang="en-US" sz="2400" b="0" i="1" dirty="0" smtClean="0">
                  <a:solidFill>
                    <a:schemeClr val="tx1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b="0" dirty="0" smtClean="0">
                    <a:solidFill>
                      <a:schemeClr val="tx1"/>
                    </a:solidFill>
                  </a:rPr>
                  <a:t>Right: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endParaRPr lang="en-US" sz="1050" i="1" dirty="0" smtClean="0">
                  <a:solidFill>
                    <a:schemeClr val="tx1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00" i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400" u="sng" dirty="0" smtClean="0">
                    <a:solidFill>
                      <a:schemeClr val="tx1"/>
                    </a:solidFill>
                  </a:rPr>
                  <a:t>Stretch/Shrink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Horizontal: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(Inside-Reciprocal)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Stretch: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&lt;1</m:t>
                    </m:r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Shrink: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&gt;1</m:t>
                    </m:r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Vertical: (Outside)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∗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Stretch: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&gt;1</m:t>
                    </m:r>
                  </m:oMath>
                </a14:m>
                <a:endParaRPr lang="en-US" sz="2000" b="0" dirty="0" smtClean="0">
                  <a:solidFill>
                    <a:schemeClr val="tx1"/>
                  </a:solidFill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Shrink: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&lt;1</m:t>
                    </m:r>
                  </m:oMath>
                </a14:m>
                <a:endParaRPr lang="en-US" sz="2000" i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1752" y="762000"/>
                <a:ext cx="4270248" cy="5943600"/>
              </a:xfrm>
              <a:blipFill rotWithShape="1">
                <a:blip r:embed="rId2"/>
                <a:stretch>
                  <a:fillRect l="-2134" t="-716" r="-284" b="-40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762000"/>
                <a:ext cx="4206240" cy="5943600"/>
              </a:xfr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t">
                <a:normAutofit fontScale="925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3600" u="sng" dirty="0" smtClean="0">
                    <a:solidFill>
                      <a:schemeClr val="tx1"/>
                    </a:solidFill>
                  </a:rPr>
                  <a:t>Reflection</a:t>
                </a:r>
                <a:endParaRPr lang="en-US" u="sng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x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-axis: (Outside)</a:t>
                </a:r>
              </a:p>
              <a:p>
                <a:pPr marL="0" indent="0" algn="ctr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:endParaRPr lang="en-US" sz="3200" i="1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y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-axis: (Inside)</a:t>
                </a:r>
              </a:p>
              <a:p>
                <a:pPr marL="0" indent="0" algn="ctr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:endParaRPr lang="en-US" sz="1800" i="1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sz="1800" u="sng" dirty="0" smtClean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600" u="sng" dirty="0" smtClean="0">
                    <a:solidFill>
                      <a:schemeClr val="tx1"/>
                    </a:solidFill>
                  </a:rPr>
                  <a:t>Vertical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(Outside)</a:t>
                </a: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solidFill>
                      <a:schemeClr val="tx1"/>
                    </a:solidFill>
                  </a:rPr>
                  <a:t>Up: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solidFill>
                      <a:schemeClr val="tx1"/>
                    </a:solidFill>
                  </a:rPr>
                  <a:t>Down: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:endParaRPr lang="en-US" sz="3600" i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762000"/>
                <a:ext cx="4206240" cy="5943600"/>
              </a:xfrm>
              <a:blipFill rotWithShape="1">
                <a:blip r:embed="rId3"/>
                <a:stretch>
                  <a:fillRect l="-3752" t="-296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662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Exercises: #16 – 24 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1009443" y="1807360"/>
                <a:ext cx="7125112" cy="4754880"/>
              </a:xfrm>
              <a:ln>
                <a:solidFill>
                  <a:schemeClr val="bg1"/>
                </a:solidFill>
              </a:ln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en-US" sz="2000" u="sng" dirty="0" smtClean="0"/>
                  <a:t>Directions:</a:t>
                </a:r>
                <a:r>
                  <a:rPr lang="en-US" sz="2000" dirty="0" smtClean="0"/>
                  <a:t> Describe how to transform the graph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000" dirty="0" smtClean="0"/>
                  <a:t> into the graph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sz="2000" dirty="0" smtClean="0"/>
                  <a:t>. Sketch the graph by hand and support your answer with a graphing calculator.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6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4000" b="0" i="1" smtClean="0">
                        <a:latin typeface="Cambria Math"/>
                      </a:rPr>
                      <m:t>;</m:t>
                    </m:r>
                    <m:r>
                      <a:rPr lang="en-US" sz="40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/>
                          </a:rPr>
                          <m:t>+4</m:t>
                        </m:r>
                      </m:sup>
                    </m:sSup>
                  </m:oMath>
                </a14:m>
                <a:endParaRPr lang="en-US" sz="4000" dirty="0" smtClean="0"/>
              </a:p>
              <a:p>
                <a:pPr marL="914400" lvl="1" indent="-514350">
                  <a:buFont typeface="Arial" panose="020B0604020202020204" pitchFamily="34" charset="0"/>
                  <a:buChar char="•"/>
                </a:pPr>
                <a:r>
                  <a:rPr lang="en-US" sz="3600" dirty="0" smtClean="0"/>
                  <a:t>Shift to the left 4 units.</a:t>
                </a:r>
              </a:p>
              <a:p>
                <a:pPr marL="400050" lvl="1" indent="0">
                  <a:buNone/>
                </a:pPr>
                <a:endParaRPr lang="en-US" sz="9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4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4000" b="0" i="1" smtClean="0">
                        <a:latin typeface="Cambria Math"/>
                      </a:rPr>
                      <m:t>;</m:t>
                    </m:r>
                    <m:r>
                      <a:rPr lang="en-US" sz="40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sz="4000" b="0" dirty="0" smtClean="0"/>
              </a:p>
              <a:p>
                <a:pPr marL="914400" lvl="1" indent="-514350">
                  <a:buFont typeface="Arial" panose="020B0604020202020204" pitchFamily="34" charset="0"/>
                  <a:buChar char="•"/>
                </a:pPr>
                <a:r>
                  <a:rPr lang="en-US" sz="3600" dirty="0" smtClean="0"/>
                  <a:t>Reflect over the y-axis.</a:t>
                </a:r>
                <a:endParaRPr lang="en-US" sz="2000" b="0" dirty="0" smtClean="0"/>
              </a:p>
              <a:p>
                <a:pPr marL="514350" indent="-514350"/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9443" y="1807360"/>
                <a:ext cx="7125112" cy="4754880"/>
              </a:xfrm>
              <a:blipFill rotWithShape="1">
                <a:blip r:embed="rId3"/>
                <a:stretch>
                  <a:fillRect l="-2906" t="-512" r="-162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122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57200"/>
            <a:ext cx="7125113" cy="924475"/>
          </a:xfrm>
        </p:spPr>
        <p:txBody>
          <a:bodyPr/>
          <a:lstStyle/>
          <a:p>
            <a:pPr algn="ctr"/>
            <a:r>
              <a:rPr lang="en-US" sz="6000" dirty="0" smtClean="0"/>
              <a:t>Graphs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04800" y="1600200"/>
                <a:ext cx="4114800" cy="576262"/>
              </a:xfrm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i="1" smtClean="0">
                          <a:latin typeface="Cambria Math"/>
                        </a:rPr>
                        <m:t>;</m:t>
                      </m:r>
                      <m:r>
                        <a:rPr lang="en-US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600200"/>
                <a:ext cx="4114800" cy="576262"/>
              </a:xfr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8"/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4724400" y="1600200"/>
                <a:ext cx="4114800" cy="576262"/>
              </a:xfrm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;</m:t>
                      </m:r>
                      <m:r>
                        <a:rPr lang="en-US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4724400" y="1600200"/>
                <a:ext cx="4114800" cy="576262"/>
              </a:xfr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68228446"/>
              </p:ext>
            </p:extLst>
          </p:nvPr>
        </p:nvGraphicFramePr>
        <p:xfrm>
          <a:off x="4724400" y="2389188"/>
          <a:ext cx="4114800" cy="4011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50871995"/>
              </p:ext>
            </p:extLst>
          </p:nvPr>
        </p:nvGraphicFramePr>
        <p:xfrm>
          <a:off x="304800" y="2362200"/>
          <a:ext cx="4114800" cy="4011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0860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Exercises: #16 – 24 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771422" y="1807360"/>
                <a:ext cx="7601157" cy="4754880"/>
              </a:xfrm>
              <a:ln>
                <a:solidFill>
                  <a:schemeClr val="bg1"/>
                </a:solidFill>
              </a:ln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en-US" sz="2000" u="sng" dirty="0" smtClean="0"/>
                  <a:t>Directions:</a:t>
                </a:r>
                <a:r>
                  <a:rPr lang="en-US" sz="2000" dirty="0" smtClean="0"/>
                  <a:t> Describe how to transform the graph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000" dirty="0" smtClean="0"/>
                  <a:t> into the graph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sz="2000" dirty="0" smtClean="0"/>
                  <a:t>. Sketch the graph by hand and support your answer with a graphing calculator.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6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</a:rPr>
                          <m:t>0.5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600" b="0" i="1" smtClean="0">
                        <a:latin typeface="Cambria Math"/>
                      </a:rPr>
                      <m:t>;</m:t>
                    </m:r>
                    <m:r>
                      <a:rPr lang="en-US" sz="36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</a:rPr>
                          <m:t>3∗0.5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600" b="0" i="1" smtClean="0">
                        <a:latin typeface="Cambria Math"/>
                      </a:rPr>
                      <m:t>+4</m:t>
                    </m:r>
                  </m:oMath>
                </a14:m>
                <a:endParaRPr lang="en-US" sz="3600" b="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800" b="0" dirty="0" smtClean="0"/>
                  <a:t>Stretch vertically by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sz="2800" b="0" dirty="0" smtClean="0"/>
                  <a:t> and shift up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4</m:t>
                    </m:r>
                  </m:oMath>
                </a14:m>
                <a:r>
                  <a:rPr lang="en-US" sz="2800" b="0" dirty="0" smtClean="0"/>
                  <a:t>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2800" b="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6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600" b="0" i="1" smtClean="0">
                        <a:latin typeface="Cambria Math"/>
                      </a:rPr>
                      <m:t>;</m:t>
                    </m:r>
                    <m:r>
                      <a:rPr lang="en-US" sz="36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</a:rPr>
                          <m:t>−2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sz="3600" b="0" dirty="0" smtClean="0"/>
              </a:p>
              <a:p>
                <a:pPr marL="738188" lvl="1" indent="-280988">
                  <a:buFont typeface="Arial" panose="020B0604020202020204" pitchFamily="34" charset="0"/>
                  <a:buChar char="•"/>
                </a:pPr>
                <a:r>
                  <a:rPr lang="en-US" sz="2800" b="0" dirty="0" smtClean="0"/>
                  <a:t>Shrink horizontally by 2 and reflect over the y-axis.</a:t>
                </a:r>
                <a:endParaRPr lang="en-US" sz="3200" b="0" dirty="0" smtClean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1422" y="1807360"/>
                <a:ext cx="7601157" cy="4754880"/>
              </a:xfrm>
              <a:blipFill rotWithShape="1">
                <a:blip r:embed="rId3"/>
                <a:stretch>
                  <a:fillRect l="-2404" t="-512" r="-1522" b="-166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896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57200"/>
            <a:ext cx="7125113" cy="924475"/>
          </a:xfrm>
        </p:spPr>
        <p:txBody>
          <a:bodyPr/>
          <a:lstStyle/>
          <a:p>
            <a:pPr algn="ctr"/>
            <a:r>
              <a:rPr lang="en-US" sz="6000" dirty="0" smtClean="0"/>
              <a:t>Graphs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04800" y="1600200"/>
                <a:ext cx="4114800" cy="576262"/>
              </a:xfrm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20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>
                              <a:latin typeface="Cambria Math"/>
                            </a:rPr>
                            <m:t>0.5</m:t>
                          </m:r>
                        </m:e>
                        <m:sup>
                          <m:r>
                            <a:rPr lang="en-US" sz="220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200">
                          <a:latin typeface="Cambria Math"/>
                        </a:rPr>
                        <m:t>;</m:t>
                      </m:r>
                      <m:r>
                        <a:rPr lang="en-US" sz="220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20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>
                              <a:latin typeface="Cambria Math"/>
                            </a:rPr>
                            <m:t>3∗0.5</m:t>
                          </m:r>
                        </m:e>
                        <m:sup>
                          <m:r>
                            <a:rPr lang="en-US" sz="220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200">
                          <a:latin typeface="Cambria Math"/>
                        </a:rPr>
                        <m:t>+4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600200"/>
                <a:ext cx="4114800" cy="576262"/>
              </a:xfr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8"/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4724400" y="1600200"/>
                <a:ext cx="4114800" cy="576262"/>
              </a:xfrm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>
                          <a:latin typeface="Cambria Math"/>
                        </a:rPr>
                        <m:t>;</m:t>
                      </m:r>
                      <m:r>
                        <a:rPr lang="en-US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>
                              <a:latin typeface="Cambria Math"/>
                            </a:rPr>
                            <m:t>−2</m:t>
                          </m:r>
                          <m:r>
                            <a:rPr lang="en-US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4724400" y="1600200"/>
                <a:ext cx="4114800" cy="576262"/>
              </a:xfr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ontent Placeholder 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69116054"/>
              </p:ext>
            </p:extLst>
          </p:nvPr>
        </p:nvGraphicFramePr>
        <p:xfrm>
          <a:off x="4724400" y="2389188"/>
          <a:ext cx="4114800" cy="3471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79721371"/>
              </p:ext>
            </p:extLst>
          </p:nvPr>
        </p:nvGraphicFramePr>
        <p:xfrm>
          <a:off x="304800" y="2362200"/>
          <a:ext cx="4114800" cy="3471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0228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Exercises: #16 – 24 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514350" y="1807361"/>
                <a:ext cx="8115300" cy="4669639"/>
              </a:xfrm>
              <a:ln>
                <a:solidFill>
                  <a:schemeClr val="bg1"/>
                </a:solidFill>
              </a:ln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en-US" sz="2000" u="sng" dirty="0" smtClean="0"/>
                  <a:t>Directions:</a:t>
                </a:r>
                <a:r>
                  <a:rPr lang="en-US" sz="2000" dirty="0" smtClean="0"/>
                  <a:t> Describe how to transform the graph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000" dirty="0" smtClean="0"/>
                  <a:t> into the graph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sz="2000" dirty="0" smtClean="0"/>
                  <a:t>. Sketch the graph by hand and support your answer with a graphing calculator.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;</m:t>
                    </m:r>
                    <m:r>
                      <a:rPr lang="en-US" sz="32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3−3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ea typeface="Cambria Math"/>
                      </a:rPr>
                      <m:t>→2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−3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+3</m:t>
                        </m:r>
                      </m:sup>
                    </m:sSup>
                  </m:oMath>
                </a14:m>
                <a:endParaRPr lang="en-US" sz="3200" b="0" dirty="0" smtClean="0"/>
              </a:p>
              <a:p>
                <a:pPr marL="738188" lvl="1" indent="-280988">
                  <a:buFont typeface="Arial" panose="020B0604020202020204" pitchFamily="34" charset="0"/>
                  <a:buChar char="•"/>
                </a:pPr>
                <a:r>
                  <a:rPr lang="en-US" sz="2800" b="0" dirty="0" smtClean="0"/>
                  <a:t>H – Left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sz="2800" b="0" dirty="0" smtClean="0"/>
                  <a:t> units.</a:t>
                </a:r>
              </a:p>
              <a:p>
                <a:pPr marL="738188" lvl="1" indent="-280988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S – Vertically stretch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800" dirty="0" smtClean="0"/>
                  <a:t> and horizontally shrink by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1/3</m:t>
                    </m:r>
                  </m:oMath>
                </a14:m>
                <a:r>
                  <a:rPr lang="en-US" sz="2800" dirty="0" smtClean="0"/>
                  <a:t>. </a:t>
                </a:r>
              </a:p>
              <a:p>
                <a:pPr marL="738188" lvl="1" indent="-280988">
                  <a:buFont typeface="Arial" panose="020B0604020202020204" pitchFamily="34" charset="0"/>
                  <a:buChar char="•"/>
                </a:pPr>
                <a:r>
                  <a:rPr lang="en-US" sz="2800" b="0" dirty="0" smtClean="0"/>
                  <a:t>R – Reflection over the y-axis.</a:t>
                </a:r>
              </a:p>
              <a:p>
                <a:pPr marL="738188" lvl="1" indent="-280988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V – None.</a:t>
                </a:r>
                <a:endParaRPr lang="en-US" sz="2800" b="0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b="0" dirty="0" smtClean="0"/>
              </a:p>
              <a:p>
                <a:pPr marL="514350" indent="-514350"/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350" y="1807361"/>
                <a:ext cx="8115300" cy="4669639"/>
              </a:xfrm>
              <a:blipFill rotWithShape="1">
                <a:blip r:embed="rId3"/>
                <a:stretch>
                  <a:fillRect l="-1799" t="-520" r="-90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216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2965450" cy="1185861"/>
          </a:xfrm>
        </p:spPr>
        <p:txBody>
          <a:bodyPr/>
          <a:lstStyle/>
          <a:p>
            <a:pPr algn="ctr"/>
            <a:r>
              <a:rPr lang="en-US" sz="6600" dirty="0" smtClean="0"/>
              <a:t>Graph</a:t>
            </a:r>
            <a:endParaRPr lang="en-US" sz="6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5236386"/>
              </p:ext>
            </p:extLst>
          </p:nvPr>
        </p:nvGraphicFramePr>
        <p:xfrm>
          <a:off x="3852862" y="446088"/>
          <a:ext cx="5062537" cy="6259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152400" y="1866901"/>
                <a:ext cx="3517692" cy="4229099"/>
              </a:xfrm>
              <a:ln>
                <a:solidFill>
                  <a:schemeClr val="bg1"/>
                </a:solidFill>
              </a:ln>
            </p:spPr>
            <p:txBody>
              <a:bodyPr>
                <a:norm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4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4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40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4000" i="1" dirty="0" smtClean="0">
                  <a:latin typeface="Cambria Math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4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4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/>
                            </a:rPr>
                            <m:t>2</m:t>
                          </m:r>
                          <m:r>
                            <a:rPr lang="en-US" sz="40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4000" i="1">
                              <a:latin typeface="Cambria Math"/>
                            </a:rPr>
                            <m:t>3−3</m:t>
                          </m:r>
                          <m:r>
                            <a:rPr lang="en-US" sz="40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4000" i="1" dirty="0" smtClean="0">
                  <a:latin typeface="Cambria Math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  <a:ea typeface="Cambria Math"/>
                        </a:rPr>
                        <m:t>→2</m:t>
                      </m:r>
                      <m:sSup>
                        <m:sSupPr>
                          <m:ctrlPr>
                            <a:rPr lang="en-US" sz="40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40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sz="40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/>
                                  <a:ea typeface="Cambria Math"/>
                                </a:rPr>
                                <m:t>−3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4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152400" y="1866901"/>
                <a:ext cx="3517692" cy="4229099"/>
              </a:xfr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430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125113" cy="924475"/>
          </a:xfrm>
        </p:spPr>
        <p:txBody>
          <a:bodyPr/>
          <a:lstStyle/>
          <a:p>
            <a:pPr algn="ctr"/>
            <a:r>
              <a:rPr lang="en-US" sz="4800" dirty="0" smtClean="0"/>
              <a:t>Exercises: #26 – 30 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190500" y="1219200"/>
                <a:ext cx="8763000" cy="5486400"/>
              </a:xfrm>
              <a:ln>
                <a:solidFill>
                  <a:schemeClr val="bg1"/>
                </a:solidFill>
              </a:ln>
            </p:spPr>
            <p:txBody>
              <a:bodyPr anchor="t">
                <a:normAutofit/>
              </a:bodyPr>
              <a:lstStyle/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u="sng" dirty="0" smtClean="0"/>
                  <a:t>Directions:</a:t>
                </a:r>
                <a:r>
                  <a:rPr lang="en-US" sz="2000" dirty="0"/>
                  <a:t> </a:t>
                </a:r>
              </a:p>
              <a:p>
                <a:pPr marL="693738" indent="-119063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/>
                  <a:t>Match the given function with its graph.</a:t>
                </a:r>
              </a:p>
              <a:p>
                <a:pPr marL="693738" indent="-119063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/>
                  <a:t>Explain how to make the choice without using a graphing calculator</a:t>
                </a:r>
                <a:r>
                  <a:rPr lang="en-US" sz="2000" dirty="0" smtClean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marL="514350" indent="-514350"/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" y="1219200"/>
                <a:ext cx="8763000" cy="5486400"/>
              </a:xfrm>
              <a:blipFill rotWithShape="1">
                <a:blip r:embed="rId3"/>
                <a:stretch>
                  <a:fillRect l="-1667" t="-44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9474789"/>
              </p:ext>
            </p:extLst>
          </p:nvPr>
        </p:nvGraphicFramePr>
        <p:xfrm>
          <a:off x="3505200" y="3276600"/>
          <a:ext cx="52578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5660982"/>
                  </p:ext>
                </p:extLst>
              </p:nvPr>
            </p:nvGraphicFramePr>
            <p:xfrm>
              <a:off x="609600" y="3352800"/>
              <a:ext cx="2209800" cy="311912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104900"/>
                    <a:gridCol w="1104900"/>
                  </a:tblGrid>
                  <a:tr h="50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dirty="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dirty="0" smtClean="0">
                                    <a:latin typeface="Cambria Math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-2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1/9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-1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1/3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9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5660982"/>
                  </p:ext>
                </p:extLst>
              </p:nvPr>
            </p:nvGraphicFramePr>
            <p:xfrm>
              <a:off x="609600" y="3352800"/>
              <a:ext cx="2209800" cy="311912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104900"/>
                    <a:gridCol w="1104900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r="-99451" b="-45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00552" b="-457895"/>
                          </a:stretch>
                        </a:blipFill>
                      </a:tcPr>
                    </a:tc>
                  </a:tr>
                  <a:tr h="5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-2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1/9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-1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1/3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9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3914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125113" cy="924475"/>
          </a:xfrm>
        </p:spPr>
        <p:txBody>
          <a:bodyPr/>
          <a:lstStyle/>
          <a:p>
            <a:pPr algn="ctr"/>
            <a:r>
              <a:rPr lang="en-US" sz="6600" dirty="0" smtClean="0"/>
              <a:t>Agenda!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862" y="1143001"/>
            <a:ext cx="8258277" cy="5486400"/>
          </a:xfrm>
          <a:ln>
            <a:solidFill>
              <a:schemeClr val="bg1"/>
            </a:solidFill>
          </a:ln>
        </p:spPr>
        <p:txBody>
          <a:bodyPr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12/9: Start Section 3.1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12/10:</a:t>
            </a:r>
            <a:r>
              <a:rPr lang="en-US" sz="2800" dirty="0"/>
              <a:t> </a:t>
            </a:r>
            <a:r>
              <a:rPr lang="en-US" sz="2800" dirty="0" smtClean="0"/>
              <a:t>Finish Section 3.1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12/11: Khan Academy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12/12:</a:t>
            </a:r>
            <a:r>
              <a:rPr lang="en-US" sz="2800" dirty="0"/>
              <a:t> </a:t>
            </a:r>
            <a:r>
              <a:rPr lang="en-US" sz="2800" dirty="0" smtClean="0"/>
              <a:t>Start Section 3.2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12/15:</a:t>
            </a:r>
            <a:r>
              <a:rPr lang="en-US" sz="2800" dirty="0"/>
              <a:t> </a:t>
            </a:r>
            <a:r>
              <a:rPr lang="en-US" sz="2800" dirty="0" smtClean="0"/>
              <a:t>Finish Section 3.2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12/16:</a:t>
            </a:r>
            <a:r>
              <a:rPr lang="en-US" sz="2800" dirty="0"/>
              <a:t> </a:t>
            </a:r>
            <a:r>
              <a:rPr lang="en-US" sz="2800" dirty="0" smtClean="0"/>
              <a:t>Group Activity on Sections 3.1 and 3.2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12/17:</a:t>
            </a:r>
            <a:r>
              <a:rPr lang="en-US" sz="2800" dirty="0"/>
              <a:t> </a:t>
            </a:r>
            <a:r>
              <a:rPr lang="en-US" sz="2800" dirty="0" smtClean="0"/>
              <a:t>Review Sections 3.1 and 3.2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12/18:</a:t>
            </a:r>
            <a:r>
              <a:rPr lang="en-US" sz="2800" dirty="0"/>
              <a:t> </a:t>
            </a:r>
            <a:r>
              <a:rPr lang="en-US" sz="2800" dirty="0" smtClean="0"/>
              <a:t>Test on Sections 3.1 and 3.2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FF0000"/>
                </a:solidFill>
              </a:rPr>
              <a:t>12/19: CHIRSTMAS PARTY! :D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63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125113" cy="924475"/>
          </a:xfrm>
        </p:spPr>
        <p:txBody>
          <a:bodyPr/>
          <a:lstStyle/>
          <a:p>
            <a:pPr algn="ctr"/>
            <a:r>
              <a:rPr lang="en-US" sz="4800" dirty="0" smtClean="0"/>
              <a:t>Exercises: #26 – 30 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190500" y="1219200"/>
                <a:ext cx="8763000" cy="5486400"/>
              </a:xfrm>
              <a:ln>
                <a:solidFill>
                  <a:schemeClr val="bg1"/>
                </a:solidFill>
              </a:ln>
            </p:spPr>
            <p:txBody>
              <a:bodyPr anchor="t">
                <a:normAutofit/>
              </a:bodyPr>
              <a:lstStyle/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u="sng" dirty="0" smtClean="0"/>
                  <a:t>Directions:</a:t>
                </a:r>
                <a:r>
                  <a:rPr lang="en-US" sz="2000" dirty="0"/>
                  <a:t> </a:t>
                </a:r>
              </a:p>
              <a:p>
                <a:pPr marL="693738" indent="-119063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/>
                  <a:t>Match the given function with its graph.</a:t>
                </a:r>
              </a:p>
              <a:p>
                <a:pPr marL="693738" indent="-119063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/>
                  <a:t>Explain how to make the choice without using a graphing calculator</a:t>
                </a:r>
                <a:r>
                  <a:rPr lang="en-US" sz="2000" dirty="0" smtClean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−2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marL="514350" indent="-514350"/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" y="1219200"/>
                <a:ext cx="8763000" cy="5486400"/>
              </a:xfrm>
              <a:blipFill rotWithShape="1">
                <a:blip r:embed="rId3"/>
                <a:stretch>
                  <a:fillRect l="-1667" t="-44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696245"/>
              </p:ext>
            </p:extLst>
          </p:nvPr>
        </p:nvGraphicFramePr>
        <p:xfrm>
          <a:off x="3505200" y="3276600"/>
          <a:ext cx="52578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4761376"/>
                  </p:ext>
                </p:extLst>
              </p:nvPr>
            </p:nvGraphicFramePr>
            <p:xfrm>
              <a:off x="609600" y="3352800"/>
              <a:ext cx="2209800" cy="311912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104900"/>
                    <a:gridCol w="1104900"/>
                  </a:tblGrid>
                  <a:tr h="50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dirty="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dirty="0" smtClean="0">
                                    <a:latin typeface="Cambria Math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-2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-1/4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-1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-1/2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-1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-2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-4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4761376"/>
                  </p:ext>
                </p:extLst>
              </p:nvPr>
            </p:nvGraphicFramePr>
            <p:xfrm>
              <a:off x="609600" y="3352800"/>
              <a:ext cx="2209800" cy="311912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104900"/>
                    <a:gridCol w="1104900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r="-99451" b="-45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00552" b="-457895"/>
                          </a:stretch>
                        </a:blipFill>
                      </a:tcPr>
                    </a:tc>
                  </a:tr>
                  <a:tr h="5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-2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-1/4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-1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-1/2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-1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-2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-4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1898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125113" cy="924475"/>
          </a:xfrm>
        </p:spPr>
        <p:txBody>
          <a:bodyPr/>
          <a:lstStyle/>
          <a:p>
            <a:pPr algn="ctr"/>
            <a:r>
              <a:rPr lang="en-US" sz="4800" dirty="0" smtClean="0"/>
              <a:t>Exercises: #26 – 30 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190500" y="1219200"/>
                <a:ext cx="8763000" cy="5486400"/>
              </a:xfrm>
              <a:ln>
                <a:solidFill>
                  <a:schemeClr val="bg1"/>
                </a:solidFill>
              </a:ln>
            </p:spPr>
            <p:txBody>
              <a:bodyPr anchor="t">
                <a:normAutofit/>
              </a:bodyPr>
              <a:lstStyle/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u="sng" dirty="0" smtClean="0"/>
                  <a:t>Directions:</a:t>
                </a:r>
                <a:r>
                  <a:rPr lang="en-US" sz="2000" dirty="0"/>
                  <a:t> </a:t>
                </a:r>
              </a:p>
              <a:p>
                <a:pPr marL="693738" indent="-119063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/>
                  <a:t>Match the given function with its graph.</a:t>
                </a:r>
              </a:p>
              <a:p>
                <a:pPr marL="693738" indent="-119063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/>
                  <a:t>Explain how to make the choice without using a graphing calculator</a:t>
                </a:r>
                <a:r>
                  <a:rPr lang="en-US" sz="2000" dirty="0" smtClean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−2</m:t>
                    </m:r>
                  </m:oMath>
                </a14:m>
                <a:endParaRPr lang="en-US" b="0" dirty="0" smtClean="0"/>
              </a:p>
              <a:p>
                <a:pPr marL="514350" indent="-514350"/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" y="1219200"/>
                <a:ext cx="8763000" cy="5486400"/>
              </a:xfrm>
              <a:blipFill rotWithShape="1">
                <a:blip r:embed="rId3"/>
                <a:stretch>
                  <a:fillRect l="-1667" t="-44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4691694"/>
              </p:ext>
            </p:extLst>
          </p:nvPr>
        </p:nvGraphicFramePr>
        <p:xfrm>
          <a:off x="3505200" y="3276600"/>
          <a:ext cx="52578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2362375"/>
                  </p:ext>
                </p:extLst>
              </p:nvPr>
            </p:nvGraphicFramePr>
            <p:xfrm>
              <a:off x="609600" y="3352800"/>
              <a:ext cx="2209800" cy="311912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104900"/>
                    <a:gridCol w="1104900"/>
                  </a:tblGrid>
                  <a:tr h="50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dirty="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dirty="0" smtClean="0">
                                    <a:latin typeface="Cambria Math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-2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7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-1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-1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-2/3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-17/9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2362375"/>
                  </p:ext>
                </p:extLst>
              </p:nvPr>
            </p:nvGraphicFramePr>
            <p:xfrm>
              <a:off x="609600" y="3352800"/>
              <a:ext cx="2209800" cy="311912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104900"/>
                    <a:gridCol w="1104900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r="-99451" b="-45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00552" b="-457895"/>
                          </a:stretch>
                        </a:blipFill>
                      </a:tcPr>
                    </a:tc>
                  </a:tr>
                  <a:tr h="5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-2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7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-1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-1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-2/3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-17/9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0563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 smtClean="0"/>
              <a:t>Homework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 anchor="t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5400" dirty="0" smtClean="0"/>
              <a:t>Due 12/11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800" dirty="0" smtClean="0"/>
              <a:t>P. 270: #1 – 24 (Even)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800" dirty="0" smtClean="0"/>
              <a:t>P. 270: #26 – 30 (All)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4400" b="1" dirty="0" smtClean="0"/>
              <a:t>#51 and #53 (Due 12/12)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82515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76200"/>
            <a:ext cx="7125113" cy="924475"/>
          </a:xfrm>
        </p:spPr>
        <p:txBody>
          <a:bodyPr/>
          <a:lstStyle/>
          <a:p>
            <a:pPr algn="ctr"/>
            <a:r>
              <a:rPr lang="en-US" sz="4800" dirty="0" smtClean="0"/>
              <a:t>Exercises: #51 and #53</a:t>
            </a:r>
            <a:endParaRPr lang="en-US" sz="4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0500" y="838200"/>
            <a:ext cx="8763000" cy="5943600"/>
          </a:xfrm>
          <a:ln>
            <a:solidFill>
              <a:schemeClr val="bg1"/>
            </a:solidFill>
          </a:ln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 dirty="0" smtClean="0"/>
              <a:t>Population Growth:</a:t>
            </a:r>
            <a:r>
              <a:rPr lang="en-US" sz="2000" dirty="0" smtClean="0"/>
              <a:t> Using the data in table 3.7 and assuming the growth is exponential, when will the population of El Paso surpass 800,000 persons?</a:t>
            </a:r>
            <a:endParaRPr lang="en-US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619690"/>
              </p:ext>
            </p:extLst>
          </p:nvPr>
        </p:nvGraphicFramePr>
        <p:xfrm>
          <a:off x="314628" y="1981200"/>
          <a:ext cx="4943172" cy="1112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47724"/>
                <a:gridCol w="1647724"/>
                <a:gridCol w="16477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City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1990</a:t>
                      </a:r>
                      <a:r>
                        <a:rPr lang="en-US" sz="1400" baseline="0" dirty="0" smtClean="0"/>
                        <a:t> Population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1996 Population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Columbus, Ohio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632,945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657,053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El Paso, Texas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515,342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599,865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31542" y="1981200"/>
                <a:ext cx="3554361" cy="4756559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𝑎</m:t>
                      </m:r>
                      <m:r>
                        <a:rPr lang="en-US" sz="2000" b="0" i="1" smtClean="0">
                          <a:latin typeface="Cambria Math"/>
                        </a:rPr>
                        <m:t>∗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𝑎</m:t>
                      </m:r>
                      <m:r>
                        <a:rPr lang="en-US" sz="2000" b="0" i="1" smtClean="0">
                          <a:latin typeface="Cambria Math"/>
                        </a:rPr>
                        <m:t>=515,342</m:t>
                      </m:r>
                    </m:oMath>
                  </m:oMathPara>
                </a14:m>
                <a:endParaRPr lang="en-US" sz="2000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515342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∗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  <a:p>
                <a:pPr algn="ctr"/>
                <a:endParaRPr lang="en-US" sz="1600" b="0" dirty="0" smtClean="0"/>
              </a:p>
              <a:p>
                <a:pPr algn="ctr"/>
                <a:r>
                  <a:rPr lang="en-US" sz="2000" b="0" dirty="0" smtClean="0"/>
                  <a:t>What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b="0" dirty="0" smtClean="0"/>
                  <a:t>?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1996−1990=6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=6</m:t>
                      </m:r>
                    </m:oMath>
                  </m:oMathPara>
                </a14:m>
                <a:endParaRPr lang="en-US" sz="2000" b="0" dirty="0" smtClean="0">
                  <a:ea typeface="Cambria Math"/>
                </a:endParaRPr>
              </a:p>
              <a:p>
                <a:pPr algn="ctr"/>
                <a:endParaRPr lang="en-US" sz="1600" b="0" dirty="0" smtClean="0">
                  <a:ea typeface="Cambria Math"/>
                </a:endParaRPr>
              </a:p>
              <a:p>
                <a:pPr algn="ctr"/>
                <a:r>
                  <a:rPr lang="en-US" sz="2000" dirty="0" smtClean="0">
                    <a:ea typeface="Cambria Math"/>
                  </a:rPr>
                  <a:t>Plug that in to b:</a:t>
                </a:r>
                <a:endParaRPr lang="en-US" sz="2000" b="0" dirty="0" smtClean="0"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515342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∗</m:t>
                      </m:r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6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=599865</m:t>
                      </m:r>
                    </m:oMath>
                  </m:oMathPara>
                </a14:m>
                <a:endParaRPr lang="en-US" sz="2000" b="0" dirty="0" smtClean="0"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599865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515342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deg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599865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515342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000" i="1" dirty="0" smtClean="0">
                  <a:latin typeface="Cambria Math"/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1.025</m:t>
                      </m:r>
                    </m:oMath>
                  </m:oMathPara>
                </a14:m>
                <a:endParaRPr lang="en-US" sz="100" b="0" dirty="0" smtClean="0">
                  <a:solidFill>
                    <a:srgbClr val="FF0000"/>
                  </a:solidFill>
                  <a:ea typeface="Cambria Math"/>
                </a:endParaRPr>
              </a:p>
              <a:p>
                <a:pPr algn="ctr"/>
                <a:endParaRPr lang="en-US" b="0" dirty="0" smtClean="0">
                  <a:solidFill>
                    <a:srgbClr val="FF0000"/>
                  </a:solidFill>
                  <a:ea typeface="Cambria Math"/>
                </a:endParaRPr>
              </a:p>
              <a:p>
                <a:pPr algn="ctr"/>
                <a:endParaRPr lang="en-US" sz="200" b="0" dirty="0" smtClean="0"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515342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1.025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542" y="1981200"/>
                <a:ext cx="3554361" cy="4756559"/>
              </a:xfrm>
              <a:prstGeom prst="rect">
                <a:avLst/>
              </a:prstGeom>
              <a:blipFill rotWithShape="1">
                <a:blip r:embed="rId3"/>
                <a:stretch>
                  <a:fillRect b="-89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304800" y="3271684"/>
            <a:ext cx="4876800" cy="3331170"/>
            <a:chOff x="304800" y="3271684"/>
            <a:chExt cx="4876800" cy="3331170"/>
          </a:xfrm>
        </p:grpSpPr>
        <p:graphicFrame>
          <p:nvGraphicFramePr>
            <p:cNvPr id="13" name="Chart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94772452"/>
                </p:ext>
              </p:extLst>
            </p:nvPr>
          </p:nvGraphicFramePr>
          <p:xfrm>
            <a:off x="304800" y="3271684"/>
            <a:ext cx="4876800" cy="33311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6" name="Group 5"/>
            <p:cNvGrpSpPr/>
            <p:nvPr/>
          </p:nvGrpSpPr>
          <p:grpSpPr>
            <a:xfrm>
              <a:off x="2269408" y="4303730"/>
              <a:ext cx="1601429" cy="1636730"/>
              <a:chOff x="9601200" y="2667000"/>
              <a:chExt cx="1601429" cy="163673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0210800" y="3934398"/>
                <a:ext cx="991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El Paso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9601200" y="26670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Ohio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7428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76200"/>
            <a:ext cx="7125113" cy="924475"/>
          </a:xfrm>
        </p:spPr>
        <p:txBody>
          <a:bodyPr/>
          <a:lstStyle/>
          <a:p>
            <a:pPr algn="ctr"/>
            <a:r>
              <a:rPr lang="en-US" sz="4800" dirty="0" smtClean="0"/>
              <a:t>Exercises: #51 and #53</a:t>
            </a:r>
            <a:endParaRPr lang="en-US" sz="4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0500" y="838200"/>
            <a:ext cx="8763000" cy="5943600"/>
          </a:xfrm>
          <a:ln>
            <a:solidFill>
              <a:schemeClr val="bg1"/>
            </a:solidFill>
          </a:ln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 dirty="0" smtClean="0"/>
              <a:t>Population Growth:</a:t>
            </a:r>
            <a:r>
              <a:rPr lang="en-US" sz="2000" dirty="0" smtClean="0"/>
              <a:t> Using the data in table 3.7 and assuming the growth is exponential, when will the population of El Paso surpass 800,000 persons?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4968" y="1933330"/>
                <a:ext cx="3896032" cy="4743606"/>
              </a:xfrm>
              <a:prstGeom prst="rect">
                <a:avLst/>
              </a:prstGeom>
              <a:noFill/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/>
                        </a:rPr>
                        <m:t>=515342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1.025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00" dirty="0" smtClean="0">
                  <a:solidFill>
                    <a:schemeClr val="bg1"/>
                  </a:solidFill>
                </a:endParaRPr>
              </a:p>
              <a:p>
                <a:pPr algn="ctr"/>
                <a:endParaRPr lang="en-US" sz="800" dirty="0" smtClean="0">
                  <a:solidFill>
                    <a:schemeClr val="bg1"/>
                  </a:solidFill>
                </a:endParaRPr>
              </a:p>
              <a:p>
                <a:r>
                  <a:rPr lang="en-US" sz="2000" u="sng" dirty="0" smtClean="0">
                    <a:solidFill>
                      <a:schemeClr val="tx1"/>
                    </a:solidFill>
                  </a:rPr>
                  <a:t>Now, using your calculator:</a:t>
                </a:r>
              </a:p>
              <a:p>
                <a:pPr marL="457200" indent="-457200">
                  <a:lnSpc>
                    <a:spcPct val="114000"/>
                  </a:lnSpc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tx1"/>
                    </a:solidFill>
                  </a:rPr>
                  <a:t>Plug in the formula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 …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457200" indent="-457200">
                  <a:lnSpc>
                    <a:spcPct val="114000"/>
                  </a:lnSpc>
                  <a:buFont typeface="+mj-lt"/>
                  <a:buAutoNum type="arabicPeriod" startAt="2"/>
                </a:pPr>
                <a:r>
                  <a:rPr lang="en-US" dirty="0" smtClean="0">
                    <a:solidFill>
                      <a:schemeClr val="tx1"/>
                    </a:solidFill>
                  </a:rPr>
                  <a:t>Go to </a:t>
                </a:r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  <a:r>
                  <a:rPr lang="en-US" baseline="30000" dirty="0">
                    <a:solidFill>
                      <a:schemeClr val="tx1"/>
                    </a:solidFill>
                  </a:rPr>
                  <a:t>nd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Table.</a:t>
                </a:r>
              </a:p>
              <a:p>
                <a:pPr marL="457200" indent="-457200">
                  <a:lnSpc>
                    <a:spcPct val="114000"/>
                  </a:lnSpc>
                  <a:buFont typeface="+mj-lt"/>
                  <a:buAutoNum type="arabicPeriod" startAt="2"/>
                </a:pPr>
                <a:r>
                  <a:rPr lang="en-US" dirty="0" smtClean="0">
                    <a:solidFill>
                      <a:schemeClr val="tx1"/>
                    </a:solidFill>
                  </a:rPr>
                  <a:t>Look for where the y-value gets closest to the value you are looking 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800,000</m:t>
                    </m:r>
                  </m:oMath>
                </a14:m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457200" indent="-457200">
                  <a:lnSpc>
                    <a:spcPct val="114000"/>
                  </a:lnSpc>
                  <a:buFont typeface="+mj-lt"/>
                  <a:buAutoNum type="arabicPeriod" startAt="2"/>
                </a:pPr>
                <a:r>
                  <a:rPr lang="en-US" dirty="0" smtClean="0">
                    <a:solidFill>
                      <a:schemeClr val="tx1"/>
                    </a:solidFill>
                  </a:rPr>
                  <a:t>Go to 2</a:t>
                </a:r>
                <a:r>
                  <a:rPr lang="en-US" baseline="30000" dirty="0" smtClean="0">
                    <a:solidFill>
                      <a:schemeClr val="tx1"/>
                    </a:solidFill>
                  </a:rPr>
                  <a:t>nd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TBLSET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Tbl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and put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. </a:t>
                </a:r>
                <a:r>
                  <a:rPr lang="en-US" dirty="0">
                    <a:solidFill>
                      <a:schemeClr val="tx1"/>
                    </a:solidFill>
                  </a:rPr>
                  <a:t>In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TblStart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/>
                      </a:rPr>
                      <m:t>17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457200" indent="-457200">
                  <a:lnSpc>
                    <a:spcPct val="114000"/>
                  </a:lnSpc>
                  <a:buFont typeface="+mj-lt"/>
                  <a:buAutoNum type="arabicPeriod" startAt="2"/>
                </a:pPr>
                <a:r>
                  <a:rPr lang="en-US" dirty="0" smtClean="0">
                    <a:solidFill>
                      <a:schemeClr val="tx1"/>
                    </a:solidFill>
                  </a:rPr>
                  <a:t>Then, go back to your table and scroll for the x-value that puts you closest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800,000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457200" indent="-457200">
                  <a:lnSpc>
                    <a:spcPct val="114000"/>
                  </a:lnSpc>
                  <a:buFont typeface="+mj-lt"/>
                  <a:buAutoNum type="arabicPeriod" startAt="2"/>
                </a:pPr>
                <a:r>
                  <a:rPr lang="en-US" dirty="0" smtClean="0">
                    <a:solidFill>
                      <a:schemeClr val="tx1"/>
                    </a:solidFill>
                  </a:rPr>
                  <a:t>The x-value is the number of years after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1990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68" y="1933330"/>
                <a:ext cx="3896032" cy="4743606"/>
              </a:xfrm>
              <a:prstGeom prst="rect">
                <a:avLst/>
              </a:prstGeom>
              <a:blipFill rotWithShape="1">
                <a:blip r:embed="rId3"/>
                <a:stretch>
                  <a:fillRect l="-1400" r="-1866" b="-25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5798752"/>
                  </p:ext>
                </p:extLst>
              </p:nvPr>
            </p:nvGraphicFramePr>
            <p:xfrm>
              <a:off x="4533899" y="1600200"/>
              <a:ext cx="3962402" cy="243840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981201"/>
                    <a:gridCol w="1981201"/>
                  </a:tblGrid>
                  <a:tr h="43614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594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17.5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793895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594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17.6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795858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594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17.7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797826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594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17.8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799798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594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17.9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801775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5798752"/>
                  </p:ext>
                </p:extLst>
              </p:nvPr>
            </p:nvGraphicFramePr>
            <p:xfrm>
              <a:off x="4533899" y="1600200"/>
              <a:ext cx="3962402" cy="243840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981201"/>
                    <a:gridCol w="1981201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08" t="-1333" r="-100000" b="-45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0308" t="-1333" b="-456000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17.5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793895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17.6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795858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17.7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797826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17.8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799798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17.9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801775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267200" y="4143935"/>
                <a:ext cx="4572000" cy="2533001"/>
              </a:xfrm>
              <a:prstGeom prst="rect">
                <a:avLst/>
              </a:prstGeom>
              <a:noFill/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Thus, the population of El Paso will surpass 800,000 in about 17.9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years.</a:t>
                </a:r>
              </a:p>
              <a:p>
                <a:pPr algn="ctr">
                  <a:lnSpc>
                    <a:spcPct val="130000"/>
                  </a:lnSpc>
                </a:pPr>
                <a:endParaRPr lang="en-US" sz="200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Thus,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1990+17.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9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=2007.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9</m:t>
                    </m:r>
                  </m:oMath>
                </a14:m>
                <a:endParaRPr lang="en-US" sz="2400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algn="ctr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𝟐𝟎𝟎𝟖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143935"/>
                <a:ext cx="4572000" cy="253300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843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Exponential Functions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752600"/>
                <a:ext cx="7448755" cy="4913671"/>
              </a:xfrm>
              <a:ln>
                <a:solidFill>
                  <a:schemeClr val="bg1"/>
                </a:solidFill>
              </a:ln>
            </p:spPr>
            <p:txBody>
              <a:bodyPr anchor="t">
                <a:noAutofit/>
              </a:bodyPr>
              <a:lstStyle/>
              <a:p>
                <a:pPr marL="0" indent="0">
                  <a:buNone/>
                </a:pPr>
                <a:r>
                  <a:rPr lang="en-US" sz="3200" u="sng" dirty="0" smtClean="0"/>
                  <a:t>Definition:</a:t>
                </a:r>
                <a:r>
                  <a:rPr lang="en-US" sz="3200" dirty="0" smtClean="0"/>
                  <a:t> 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3200" dirty="0" smtClean="0"/>
                  <a:t> be real number constants. An </a:t>
                </a:r>
                <a:r>
                  <a:rPr lang="en-US" sz="3200" b="1" dirty="0" smtClean="0"/>
                  <a:t>exponential function </a:t>
                </a:r>
                <a:r>
                  <a:rPr lang="en-US" sz="3200" dirty="0" smtClean="0"/>
                  <a:t>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3200" dirty="0" smtClean="0"/>
                  <a:t> is a function that can be written in the 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𝑎</m:t>
                      </m:r>
                      <m:r>
                        <a:rPr lang="en-US" sz="3200" b="0" i="1" smtClean="0">
                          <a:latin typeface="Cambria Math"/>
                        </a:rPr>
                        <m:t>∗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dirty="0"/>
                  <a:t>w</a:t>
                </a:r>
                <a:r>
                  <a:rPr lang="en-US" sz="3200" dirty="0" smtClean="0"/>
                  <a:t>here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 dirty="0" smtClean="0"/>
                  <a:t> is nonzero,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3200" dirty="0" smtClean="0"/>
                  <a:t> is positive,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𝑏</m:t>
                    </m:r>
                    <m:r>
                      <a:rPr lang="en-US" sz="3200" b="0" i="1" smtClean="0">
                        <a:latin typeface="Cambria Math"/>
                      </a:rPr>
                      <m:t>≠1</m:t>
                    </m:r>
                  </m:oMath>
                </a14:m>
                <a:r>
                  <a:rPr lang="en-US" sz="3200" dirty="0" smtClean="0"/>
                  <a:t>. The constant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 dirty="0" smtClean="0"/>
                  <a:t> is the </a:t>
                </a:r>
                <a:r>
                  <a:rPr lang="en-US" sz="3200" i="1" dirty="0" smtClean="0"/>
                  <a:t>initial value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3200" dirty="0" smtClean="0"/>
                  <a:t>(the value 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3200" dirty="0" smtClean="0"/>
                  <a:t>),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3200" dirty="0" smtClean="0"/>
                  <a:t> is the </a:t>
                </a:r>
                <a:r>
                  <a:rPr lang="en-US" sz="3200" b="1" dirty="0" smtClean="0"/>
                  <a:t>base</a:t>
                </a:r>
                <a:r>
                  <a:rPr lang="en-US" sz="3200" dirty="0" smtClean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752600"/>
                <a:ext cx="7448755" cy="4913671"/>
              </a:xfrm>
              <a:blipFill rotWithShape="1">
                <a:blip r:embed="rId2"/>
                <a:stretch>
                  <a:fillRect l="-2044" t="-1485" r="-899" b="-12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430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57200"/>
            <a:ext cx="7125113" cy="924475"/>
          </a:xfrm>
        </p:spPr>
        <p:txBody>
          <a:bodyPr/>
          <a:lstStyle/>
          <a:p>
            <a:pPr algn="ctr"/>
            <a:r>
              <a:rPr lang="en-US" sz="4800" dirty="0" smtClean="0"/>
              <a:t>Exercises: #2 – 6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181600"/>
              </a:xfrm>
              <a:ln>
                <a:solidFill>
                  <a:schemeClr val="bg1"/>
                </a:solidFill>
              </a:ln>
            </p:spPr>
            <p:txBody>
              <a:bodyPr anchor="t"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000" u="sng" dirty="0" smtClean="0"/>
                  <a:t>Directions:</a:t>
                </a:r>
                <a:r>
                  <a:rPr lang="en-US" sz="2000" dirty="0" smtClean="0"/>
                  <a:t> Which of the following are exponential functions? For those that are exponential functions, state the initial value and the base. For those that are not, explain why they are not.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8</m:t>
                        </m:r>
                      </m:sup>
                    </m:sSup>
                  </m:oMath>
                </a14:m>
                <a:endParaRPr lang="en-US" sz="2800" b="0" dirty="0" smtClean="0"/>
              </a:p>
              <a:p>
                <a:pPr marL="693738" lvl="1" indent="-236538">
                  <a:buFont typeface="Arial" panose="020B0604020202020204" pitchFamily="34" charset="0"/>
                  <a:buChar char="•"/>
                </a:pPr>
                <a:r>
                  <a:rPr lang="en-US" sz="2400" b="0" dirty="0" smtClean="0"/>
                  <a:t>This is not an exponential function as the base is x and the exponent is a number.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sz="2800" b="0" dirty="0" smtClean="0"/>
              </a:p>
              <a:p>
                <a:pPr marL="693738" lvl="1" indent="-236538">
                  <a:buFont typeface="Arial" panose="020B0604020202020204" pitchFamily="34" charset="0"/>
                  <a:buChar char="•"/>
                </a:pPr>
                <a:r>
                  <a:rPr lang="en-US" sz="2400" b="0" dirty="0" smtClean="0"/>
                  <a:t>This is an exponential function. The initial value is 1 and the base is 5.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sup>
                    </m:sSup>
                  </m:oMath>
                </a14:m>
                <a:endParaRPr lang="en-US" sz="2800" b="0" dirty="0" smtClean="0"/>
              </a:p>
              <a:p>
                <a:pPr marL="693738" lvl="1" indent="-236538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Not an exponential function as the base is x and the exponent contains a square root.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181600"/>
              </a:xfrm>
              <a:blipFill rotWithShape="1">
                <a:blip r:embed="rId2"/>
                <a:stretch>
                  <a:fillRect l="-1331" t="-1056" r="-140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189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57200"/>
            <a:ext cx="7125113" cy="924475"/>
          </a:xfrm>
        </p:spPr>
        <p:txBody>
          <a:bodyPr/>
          <a:lstStyle/>
          <a:p>
            <a:pPr algn="ctr"/>
            <a:r>
              <a:rPr lang="en-US" sz="4800" dirty="0" smtClean="0"/>
              <a:t>Exercises: #8 – 10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181600"/>
              </a:xfrm>
              <a:ln>
                <a:solidFill>
                  <a:schemeClr val="bg1"/>
                </a:solidFill>
              </a:ln>
            </p:spPr>
            <p:txBody>
              <a:bodyPr anchor="t"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3200" u="sng" dirty="0" smtClean="0"/>
                  <a:t>Directions:</a:t>
                </a:r>
                <a:r>
                  <a:rPr lang="en-US" sz="3200" dirty="0" smtClean="0"/>
                  <a:t> Compute the exact value of the function for the given x-value without using a calculator.</a:t>
                </a: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3</m:t>
                    </m:r>
                    <m:r>
                      <a:rPr lang="en-US" sz="3200" b="0" i="1" smtClean="0"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3200" b="0" dirty="0" smtClean="0"/>
                  <a:t>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3200" b="0" dirty="0" smtClean="0"/>
              </a:p>
              <a:p>
                <a:pPr marL="40005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5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5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500" b="0" i="1" smtClean="0">
                          <a:latin typeface="Cambria Math"/>
                        </a:rPr>
                        <m:t>=3∗</m:t>
                      </m:r>
                      <m:sSup>
                        <m:sSupPr>
                          <m:ctrlPr>
                            <a:rPr lang="en-US" sz="35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500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sz="35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3500" b="0" i="1" smtClean="0">
                          <a:latin typeface="Cambria Math"/>
                        </a:rPr>
                        <m:t>=3∗1=</m:t>
                      </m:r>
                      <m:r>
                        <a:rPr lang="en-US" sz="35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3500" b="0" dirty="0" smtClean="0">
                  <a:solidFill>
                    <a:schemeClr val="bg1"/>
                  </a:solidFill>
                </a:endParaRP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32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=−2∗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32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=−2∗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f>
                            <m:f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−2</m:t>
                      </m:r>
                      <m:rad>
                        <m:ra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181600"/>
              </a:xfrm>
              <a:blipFill rotWithShape="1">
                <a:blip r:embed="rId2"/>
                <a:stretch>
                  <a:fillRect l="-1627" t="-3169" r="-229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700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sz="4800" dirty="0" smtClean="0"/>
              <a:t>Exercises: #12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15793449"/>
                  </p:ext>
                </p:extLst>
              </p:nvPr>
            </p:nvGraphicFramePr>
            <p:xfrm>
              <a:off x="457200" y="1752600"/>
              <a:ext cx="8229600" cy="274320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4114800"/>
                    <a:gridCol w="411480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latin typeface="Cambria Math"/>
                                  </a:rPr>
                                  <m:t>𝒈</m:t>
                                </m:r>
                                <m:r>
                                  <a:rPr lang="en-US" sz="2400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/>
                                  </a:rPr>
                                  <m:t>4/9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/>
                                  </a:rPr>
                                  <m:t>4/3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/>
                                  </a:rPr>
                                  <m:t>36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15793449"/>
                  </p:ext>
                </p:extLst>
              </p:nvPr>
            </p:nvGraphicFramePr>
            <p:xfrm>
              <a:off x="457200" y="1752600"/>
              <a:ext cx="8229600" cy="274320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4114800"/>
                    <a:gridCol w="4114800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1333" r="-10000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0000" t="-1333" b="-500000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101333" r="-10000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0000" t="-101333" b="-400000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201333" r="-1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0000" t="-201333" b="-300000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301333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0000" t="-301333" b="-200000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401333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0000" t="-401333" b="-100000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501333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0000" t="-5013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76300" y="4648200"/>
                <a:ext cx="7391400" cy="216059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</a:rPr>
                        <m:t>∗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b="0" dirty="0" smtClean="0"/>
              </a:p>
              <a:p>
                <a:pPr algn="ctr">
                  <a:lnSpc>
                    <a:spcPct val="140000"/>
                  </a:lnSpc>
                </a:pPr>
                <a:r>
                  <a:rPr lang="en-US" sz="2400" b="0" dirty="0" smtClean="0"/>
                  <a:t>Since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=4</m:t>
                    </m:r>
                  </m:oMath>
                </a14:m>
                <a:r>
                  <a:rPr lang="en-US" sz="2400" b="0" dirty="0" smtClean="0"/>
                  <a:t>, the initial value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400" b="0" dirty="0" smtClean="0">
                    <a:solidFill>
                      <a:schemeClr val="bg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4</m:t>
                    </m:r>
                  </m:oMath>
                </a14:m>
                <a:r>
                  <a:rPr lang="en-US" sz="2400" b="0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pPr algn="ctr">
                  <a:lnSpc>
                    <a:spcPct val="140000"/>
                  </a:lnSpc>
                </a:pPr>
                <a:r>
                  <a:rPr lang="en-US" sz="2400" b="0" dirty="0" smtClean="0"/>
                  <a:t>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=4∗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=12</m:t>
                    </m:r>
                  </m:oMath>
                </a14:m>
                <a:r>
                  <a:rPr lang="en-US" sz="2400" b="0" dirty="0" smtClean="0"/>
                  <a:t>, the base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b="0" dirty="0" smtClean="0">
                    <a:solidFill>
                      <a:schemeClr val="bg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3.</m:t>
                    </m:r>
                  </m:oMath>
                </a14:m>
                <a:endParaRPr lang="en-US" sz="2400" b="0" dirty="0" smtClean="0">
                  <a:solidFill>
                    <a:schemeClr val="bg1"/>
                  </a:solidFill>
                </a:endParaRPr>
              </a:p>
              <a:p>
                <a:pPr algn="ctr">
                  <a:lnSpc>
                    <a:spcPct val="140000"/>
                  </a:lnSpc>
                </a:pPr>
                <a:r>
                  <a:rPr lang="en-US" sz="2400" dirty="0" smtClean="0"/>
                  <a:t>Thus,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=4∗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4648200"/>
                <a:ext cx="7391400" cy="2160591"/>
              </a:xfrm>
              <a:prstGeom prst="rect">
                <a:avLst/>
              </a:prstGeom>
              <a:blipFill rotWithShape="1">
                <a:blip r:embed="rId3"/>
                <a:stretch>
                  <a:fillRect b="-224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62000" y="993058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Directions: </a:t>
            </a:r>
            <a:r>
              <a:rPr lang="en-US" sz="2000" dirty="0" smtClean="0"/>
              <a:t>Determine a formula for the exponential functions whose values are given in the table below.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295509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Exercises: #12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06317952"/>
                  </p:ext>
                </p:extLst>
              </p:nvPr>
            </p:nvGraphicFramePr>
            <p:xfrm>
              <a:off x="457200" y="1676400"/>
              <a:ext cx="8229600" cy="308064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4114800"/>
                    <a:gridCol w="4114800"/>
                  </a:tblGrid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en-US" sz="2400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smtClean="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smtClean="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smtClean="0"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smtClean="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smtClean="0">
                                        <a:latin typeface="Cambria Math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06317952"/>
                  </p:ext>
                </p:extLst>
              </p:nvPr>
            </p:nvGraphicFramePr>
            <p:xfrm>
              <a:off x="457200" y="1676400"/>
              <a:ext cx="8229600" cy="308064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4114800"/>
                    <a:gridCol w="4114800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r="-100000" b="-57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0000" b="-57466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100000" r="-100000" b="-47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0000" t="-100000" b="-47466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200000" r="-100000" b="-37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0000" t="-200000" b="-374667"/>
                          </a:stretch>
                        </a:blipFill>
                      </a:tcPr>
                    </a:tc>
                  </a:tr>
                  <a:tr h="5693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241935" r="-100000" b="-20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0000" t="-241935" b="-202151"/>
                          </a:stretch>
                        </a:blipFill>
                      </a:tcPr>
                    </a:tc>
                  </a:tr>
                  <a:tr h="5680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341935" r="-100000" b="-10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0000" t="-341935" b="-102151"/>
                          </a:stretch>
                        </a:blipFill>
                      </a:tcPr>
                    </a:tc>
                  </a:tr>
                  <a:tr h="5716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437234" r="-100000" b="-10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0000" t="-437234" b="-106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76300" y="4800600"/>
                <a:ext cx="7391400" cy="201285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</a:rPr>
                        <m:t>∗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b="0" dirty="0" smtClean="0"/>
              </a:p>
              <a:p>
                <a:pPr algn="ctr">
                  <a:lnSpc>
                    <a:spcPct val="130000"/>
                  </a:lnSpc>
                </a:pPr>
                <a:r>
                  <a:rPr lang="en-US" sz="2400" b="0" dirty="0" smtClean="0"/>
                  <a:t>Since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b="0" dirty="0" smtClean="0"/>
                  <a:t>, the initial value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400" b="0" dirty="0" smtClean="0">
                    <a:solidFill>
                      <a:schemeClr val="bg1"/>
                    </a:solidFill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400" b="0" dirty="0" smtClean="0"/>
              </a:p>
              <a:p>
                <a:pPr algn="ctr">
                  <a:lnSpc>
                    <a:spcPct val="130000"/>
                  </a:lnSpc>
                </a:pPr>
                <a:r>
                  <a:rPr lang="en-US" sz="2400" b="0" dirty="0" smtClean="0"/>
                  <a:t>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b="0" dirty="0" smtClean="0"/>
                  <a:t>, the base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b="0" dirty="0" smtClean="0">
                    <a:solidFill>
                      <a:schemeClr val="bg1"/>
                    </a:solidFill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400" b="0" dirty="0" smtClean="0"/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 smtClean="0"/>
                  <a:t>Thus,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4800600"/>
                <a:ext cx="7391400" cy="2012859"/>
              </a:xfrm>
              <a:prstGeom prst="rect">
                <a:avLst/>
              </a:prstGeom>
              <a:blipFill rotWithShape="1">
                <a:blip r:embed="rId3"/>
                <a:stretch>
                  <a:fillRect t="-1205" r="-2636" b="-4066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62000" y="993058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Directions: </a:t>
            </a:r>
            <a:r>
              <a:rPr lang="en-US" sz="2000" dirty="0" smtClean="0"/>
              <a:t>Determine a formula for the exponential functions whose values are given in the table below.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140325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3086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Exercises: #14 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531074"/>
              </p:ext>
            </p:extLst>
          </p:nvPr>
        </p:nvGraphicFramePr>
        <p:xfrm>
          <a:off x="1333500" y="1730492"/>
          <a:ext cx="6477000" cy="3103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95800" y="3516868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516868"/>
                <a:ext cx="83820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15000" y="2913118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2913118"/>
                <a:ext cx="83820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71500" y="1012722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Directions: </a:t>
            </a:r>
            <a:r>
              <a:rPr lang="en-US" sz="2000" dirty="0" smtClean="0"/>
              <a:t>Determine a formula for the exponential function whose graph is below.</a:t>
            </a:r>
            <a:endParaRPr lang="en-US" sz="20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76300" y="4953000"/>
                <a:ext cx="7391400" cy="184255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𝑎</m:t>
                      </m:r>
                      <m:r>
                        <a:rPr lang="en-US" sz="2000" b="0" i="1" smtClean="0">
                          <a:latin typeface="Cambria Math"/>
                        </a:rPr>
                        <m:t>∗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  <a:p>
                <a:pPr algn="ctr">
                  <a:lnSpc>
                    <a:spcPct val="130000"/>
                  </a:lnSpc>
                </a:pPr>
                <a:r>
                  <a:rPr lang="en-US" sz="2000" b="0" dirty="0" smtClean="0"/>
                  <a:t>Since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=3</m:t>
                    </m:r>
                  </m:oMath>
                </a14:m>
                <a:r>
                  <a:rPr lang="en-US" sz="2000" b="0" dirty="0" smtClean="0"/>
                  <a:t>, the initial value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000" b="0" dirty="0" smtClean="0">
                    <a:solidFill>
                      <a:schemeClr val="bg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en-US" sz="2000" b="0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b="0" dirty="0" smtClean="0"/>
                  <a:t>Since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=3∗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=6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=2→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000" b="0" dirty="0" smtClean="0">
                    <a:solidFill>
                      <a:schemeClr val="tx1"/>
                    </a:solidFill>
                  </a:rPr>
                  <a:t>, the base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sz="2000" b="0" dirty="0" smtClean="0">
                    <a:solidFill>
                      <a:schemeClr val="bg1"/>
                    </a:solidFill>
                  </a:rPr>
                  <a:t> 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.</a:t>
                </a:r>
                <a:endParaRPr lang="en-US" sz="2400" dirty="0">
                  <a:solidFill>
                    <a:schemeClr val="bg1"/>
                  </a:solidFill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 smtClean="0"/>
                  <a:t>Thus,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/>
                      </a:rPr>
                      <m:t>=3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→3∗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4953000"/>
                <a:ext cx="7391400" cy="1842556"/>
              </a:xfrm>
              <a:prstGeom prst="rect">
                <a:avLst/>
              </a:prstGeom>
              <a:blipFill rotWithShape="1">
                <a:blip r:embed="rId6"/>
                <a:stretch>
                  <a:fillRect b="-296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442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125113" cy="924475"/>
          </a:xfrm>
        </p:spPr>
        <p:txBody>
          <a:bodyPr/>
          <a:lstStyle/>
          <a:p>
            <a:pPr algn="ctr"/>
            <a:r>
              <a:rPr lang="en-US" sz="6600" dirty="0" smtClean="0"/>
              <a:t>Agenda!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862" y="1143001"/>
            <a:ext cx="8258277" cy="5486400"/>
          </a:xfrm>
          <a:ln>
            <a:solidFill>
              <a:schemeClr val="bg1"/>
            </a:solidFill>
          </a:ln>
        </p:spPr>
        <p:txBody>
          <a:bodyPr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12/9: Start Section 3.1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12/10:</a:t>
            </a:r>
            <a:r>
              <a:rPr lang="en-US" sz="2800" dirty="0"/>
              <a:t> </a:t>
            </a:r>
            <a:r>
              <a:rPr lang="en-US" sz="2800" dirty="0" smtClean="0"/>
              <a:t>Finish Section 3.1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12/11: Khan Academy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12/12:</a:t>
            </a:r>
            <a:r>
              <a:rPr lang="en-US" sz="2800" dirty="0"/>
              <a:t> </a:t>
            </a:r>
            <a:r>
              <a:rPr lang="en-US" sz="2800" dirty="0" smtClean="0"/>
              <a:t>Start Section 3.2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12/15:</a:t>
            </a:r>
            <a:r>
              <a:rPr lang="en-US" sz="2800" dirty="0"/>
              <a:t> </a:t>
            </a:r>
            <a:r>
              <a:rPr lang="en-US" sz="2800" dirty="0" smtClean="0"/>
              <a:t>Finish Section 3.2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12/16:</a:t>
            </a:r>
            <a:r>
              <a:rPr lang="en-US" sz="2800" dirty="0"/>
              <a:t> </a:t>
            </a:r>
            <a:r>
              <a:rPr lang="en-US" sz="2800" dirty="0" smtClean="0"/>
              <a:t>Group Activity on Sections 3.1 and 3.2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12/17:</a:t>
            </a:r>
            <a:r>
              <a:rPr lang="en-US" sz="2800" dirty="0"/>
              <a:t> </a:t>
            </a:r>
            <a:r>
              <a:rPr lang="en-US" sz="2800" dirty="0" smtClean="0"/>
              <a:t>Review Sections 3.1 and 3.2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12/18:</a:t>
            </a:r>
            <a:r>
              <a:rPr lang="en-US" sz="2800" dirty="0"/>
              <a:t> </a:t>
            </a:r>
            <a:r>
              <a:rPr lang="en-US" sz="2800" dirty="0" smtClean="0"/>
              <a:t>Test on Sections 3.1 and 3.2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FF0000"/>
                </a:solidFill>
              </a:rPr>
              <a:t>12/19: CHIRSTMAS PARTY! :D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1409700"/>
            <a:ext cx="37490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3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Winter</Template>
  <TotalTime>1054</TotalTime>
  <Words>1797</Words>
  <Application>Microsoft Office PowerPoint</Application>
  <PresentationFormat>On-screen Show (4:3)</PresentationFormat>
  <Paragraphs>287</Paragraphs>
  <Slides>24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Winter</vt:lpstr>
      <vt:lpstr>Exponential and Logistic Functions</vt:lpstr>
      <vt:lpstr>Agenda!</vt:lpstr>
      <vt:lpstr>Exponential Functions</vt:lpstr>
      <vt:lpstr>Exercises: #2 – 6</vt:lpstr>
      <vt:lpstr>Exercises: #8 – 10</vt:lpstr>
      <vt:lpstr>Exercises: #12</vt:lpstr>
      <vt:lpstr>Exercises: #12</vt:lpstr>
      <vt:lpstr>Exercises: #14 </vt:lpstr>
      <vt:lpstr>Agenda!</vt:lpstr>
      <vt:lpstr>Exponential and Logistic Functions</vt:lpstr>
      <vt:lpstr>Exponential Graph</vt:lpstr>
      <vt:lpstr>Transforming Exponential Graphs</vt:lpstr>
      <vt:lpstr>Exercises: #16 – 24 </vt:lpstr>
      <vt:lpstr>Graphs</vt:lpstr>
      <vt:lpstr>Exercises: #16 – 24 </vt:lpstr>
      <vt:lpstr>Graphs</vt:lpstr>
      <vt:lpstr>Exercises: #16 – 24 </vt:lpstr>
      <vt:lpstr>Graph</vt:lpstr>
      <vt:lpstr>Exercises: #26 – 30 </vt:lpstr>
      <vt:lpstr>Exercises: #26 – 30 </vt:lpstr>
      <vt:lpstr>Exercises: #26 – 30 </vt:lpstr>
      <vt:lpstr>Homework</vt:lpstr>
      <vt:lpstr>Exercises: #51 and #53</vt:lpstr>
      <vt:lpstr>Exercises: #51 and #53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Exponential and Logistic Functions</dc:title>
  <dc:creator>Amanda</dc:creator>
  <cp:lastModifiedBy>Amanda</cp:lastModifiedBy>
  <cp:revision>68</cp:revision>
  <dcterms:created xsi:type="dcterms:W3CDTF">2014-12-08T14:26:19Z</dcterms:created>
  <dcterms:modified xsi:type="dcterms:W3CDTF">2014-12-11T16:54:27Z</dcterms:modified>
</cp:coreProperties>
</file>