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66" r:id="rId10"/>
    <p:sldId id="263" r:id="rId11"/>
    <p:sldId id="257" r:id="rId12"/>
    <p:sldId id="264" r:id="rId13"/>
    <p:sldId id="273" r:id="rId14"/>
    <p:sldId id="274" r:id="rId15"/>
    <p:sldId id="275" r:id="rId16"/>
    <p:sldId id="276" r:id="rId17"/>
    <p:sldId id="265" r:id="rId18"/>
    <p:sldId id="277" r:id="rId19"/>
    <p:sldId id="268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13"/>
            <c:spPr>
              <a:solidFill>
                <a:srgbClr val="7030A0"/>
              </a:solidFill>
            </c:spPr>
          </c:marker>
          <c:xVal>
            <c:numRef>
              <c:f>Sheet1!$A$2:$A$10</c:f>
              <c:numCache>
                <c:formatCode>General</c:formatCode>
                <c:ptCount val="9"/>
                <c:pt idx="1">
                  <c:v>-1</c:v>
                </c:pt>
                <c:pt idx="2">
                  <c:v>-0.5</c:v>
                </c:pt>
                <c:pt idx="3">
                  <c:v>0</c:v>
                </c:pt>
                <c:pt idx="4">
                  <c:v>0.5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1">
                  <c:v>-10</c:v>
                </c:pt>
                <c:pt idx="2">
                  <c:v>-3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7.5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45696"/>
        <c:axId val="66802432"/>
      </c:scatterChart>
      <c:valAx>
        <c:axId val="66845696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44450">
            <a:solidFill>
              <a:schemeClr val="bg1"/>
            </a:solidFill>
          </a:ln>
        </c:spPr>
        <c:crossAx val="66802432"/>
        <c:crosses val="autoZero"/>
        <c:crossBetween val="midCat"/>
      </c:valAx>
      <c:valAx>
        <c:axId val="66802432"/>
        <c:scaling>
          <c:orientation val="minMax"/>
          <c:max val="8"/>
          <c:min val="-1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28575" cap="rnd" cmpd="sng" algn="ctr">
            <a:solidFill>
              <a:schemeClr val="dk1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4569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0.4125</cdr:x>
      <cdr:y>0.05625</cdr:y>
    </cdr:from>
    <cdr:to>
      <cdr:x>0.4125</cdr:x>
      <cdr:y>0.95625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514600" y="228600"/>
          <a:ext cx="0" cy="3657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70ED-751F-4A96-A7AC-9B080B46FC98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9807-C032-4B72-BE6E-8F31C5870C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4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Solving Inequalities in One Variable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/>
              <a:t>Section 2.8</a:t>
            </a:r>
          </a:p>
        </p:txBody>
      </p:sp>
    </p:spTree>
    <p:extLst>
      <p:ext uri="{BB962C8B-B14F-4D97-AF65-F5344CB8AC3E}">
        <p14:creationId xmlns:p14="http://schemas.microsoft.com/office/powerpoint/2010/main" val="2506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3340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Exercises: #13-20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524000"/>
                <a:ext cx="7125112" cy="51816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Directions: Solve the polynomial inequality graphically.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+3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8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=0,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and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Solution: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∞,0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∪[1,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524000"/>
                <a:ext cx="7125112" cy="5181600"/>
              </a:xfrm>
              <a:blipFill rotWithShape="1">
                <a:blip r:embed="rId2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90281044"/>
              </p:ext>
            </p:extLst>
          </p:nvPr>
        </p:nvGraphicFramePr>
        <p:xfrm>
          <a:off x="1524000" y="22860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86200" y="3656923"/>
            <a:ext cx="1981200" cy="268224"/>
            <a:chOff x="3886200" y="4122420"/>
            <a:chExt cx="1981200" cy="274320"/>
          </a:xfrm>
        </p:grpSpPr>
        <p:sp>
          <p:nvSpPr>
            <p:cNvPr id="5" name="Oval 4"/>
            <p:cNvSpPr/>
            <p:nvPr/>
          </p:nvSpPr>
          <p:spPr>
            <a:xfrm>
              <a:off x="3886200" y="4122420"/>
              <a:ext cx="274320" cy="2743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29200" y="4122420"/>
              <a:ext cx="274320" cy="2743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93080" y="4122420"/>
              <a:ext cx="274320" cy="2743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8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Homework: Due 11/24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P. 246: #1-33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053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#21-28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values that cause the polynomial function to be </a:t>
                </a:r>
                <a:r>
                  <a:rPr lang="en-US" sz="2400" b="1" dirty="0" smtClean="0"/>
                  <a:t>(a) </a:t>
                </a:r>
                <a:r>
                  <a:rPr lang="en-US" sz="2400" dirty="0" smtClean="0"/>
                  <a:t>zero, </a:t>
                </a:r>
                <a:r>
                  <a:rPr lang="en-US" sz="2400" b="1" dirty="0" smtClean="0"/>
                  <a:t>(b) </a:t>
                </a:r>
                <a:r>
                  <a:rPr lang="en-US" sz="2400" dirty="0" smtClean="0"/>
                  <a:t>undefined, </a:t>
                </a:r>
                <a:r>
                  <a:rPr lang="en-US" sz="2400" b="1" dirty="0" smtClean="0"/>
                  <a:t>(c) </a:t>
                </a:r>
                <a:r>
                  <a:rPr lang="en-US" sz="2400" dirty="0" smtClean="0"/>
                  <a:t>positive and </a:t>
                </a:r>
                <a:r>
                  <a:rPr lang="en-US" sz="2400" b="1" dirty="0" smtClean="0"/>
                  <a:t>(d) </a:t>
                </a:r>
                <a:r>
                  <a:rPr lang="en-US" sz="2400" dirty="0" smtClean="0"/>
                  <a:t>negative.</a:t>
                </a: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Numerator: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+5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≥−5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Denominator: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≠0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≠−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0" smtClean="0"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≠1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6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Exercises: #21-28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values that cause the polynomial function to be </a:t>
                </a:r>
                <a:r>
                  <a:rPr lang="en-US" sz="2000" b="1" dirty="0"/>
                  <a:t>(a) </a:t>
                </a:r>
                <a:r>
                  <a:rPr lang="en-US" sz="2000" dirty="0"/>
                  <a:t>zero, </a:t>
                </a:r>
                <a:r>
                  <a:rPr lang="en-US" sz="2000" b="1" dirty="0"/>
                  <a:t>(b) </a:t>
                </a:r>
                <a:r>
                  <a:rPr lang="en-US" sz="2000" dirty="0"/>
                  <a:t>undefined, </a:t>
                </a:r>
                <a:r>
                  <a:rPr lang="en-US" sz="2000" b="1" dirty="0"/>
                  <a:t>(c) </a:t>
                </a:r>
                <a:r>
                  <a:rPr lang="en-US" sz="2000" dirty="0"/>
                  <a:t>positive and </a:t>
                </a:r>
                <a:r>
                  <a:rPr lang="en-US" sz="2000" b="1" dirty="0"/>
                  <a:t>(d) </a:t>
                </a:r>
                <a:r>
                  <a:rPr lang="en-US" sz="2000" dirty="0"/>
                  <a:t>negative.</a:t>
                </a:r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+5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(2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+1)(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−1)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u="sng" dirty="0"/>
                  <a:t>Test:</a:t>
                </a:r>
                <a:r>
                  <a:rPr lang="en-US" sz="3000" dirty="0"/>
                  <a:t>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−6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(−6)</m:t>
                        </m:r>
                        <m:r>
                          <a:rPr lang="en-US" sz="2800" i="1">
                            <a:latin typeface="Cambria Math"/>
                          </a:rPr>
                          <m:t>+1)(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(−6)</m:t>
                        </m:r>
                        <m:r>
                          <a:rPr lang="en-US" sz="2800" i="1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𝑼𝒏𝒅𝒆𝒇𝒊𝒏𝒆𝒅</m:t>
                    </m:r>
                  </m:oMath>
                </a14:m>
                <a:endParaRPr lang="en-US" sz="2800" b="1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(−1)</m:t>
                        </m:r>
                        <m:r>
                          <a:rPr lang="en-US" sz="2800" i="1">
                            <a:latin typeface="Cambria Math"/>
                          </a:rPr>
                          <m:t>+1)(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(−1)</m:t>
                        </m:r>
                        <m:r>
                          <a:rPr lang="en-US" sz="2800" i="1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(−1)(−2)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+#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+1)(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−#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+1)(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  <m:r>
                          <a:rPr lang="en-US" sz="2800" i="1">
                            <a:latin typeface="Cambria Math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+#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blipFill rotWithShape="1">
                <a:blip r:embed="rId2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1874274" y="2766060"/>
            <a:ext cx="5486400" cy="927404"/>
            <a:chOff x="1828800" y="4114800"/>
            <a:chExt cx="5486400" cy="927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05300" y="4431268"/>
                  <a:ext cx="5334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300" y="4431268"/>
                  <a:ext cx="533400" cy="6109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828800" y="4114800"/>
              <a:ext cx="5486400" cy="274320"/>
              <a:chOff x="1828800" y="5958840"/>
              <a:chExt cx="5486400" cy="27432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828800" y="6096000"/>
                <a:ext cx="5486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72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6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4785" y="30403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85" y="3040380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3467" y="30403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67" y="3040380"/>
                <a:ext cx="5334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7800" y="3040380"/>
                <a:ext cx="1206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𝑈𝑛𝑑𝑒𝑓𝑖𝑛𝑒𝑑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0380"/>
                <a:ext cx="120690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523" r="-96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27838" y="30403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38" y="3040380"/>
                <a:ext cx="5334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15" idx="3"/>
          </p:cNvCxnSpPr>
          <p:nvPr/>
        </p:nvCxnSpPr>
        <p:spPr>
          <a:xfrm flipH="1" flipV="1">
            <a:off x="2654709" y="3225046"/>
            <a:ext cx="3819219" cy="889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41005" y="3409712"/>
            <a:ext cx="1353533" cy="2671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2"/>
          </p:cNvCxnSpPr>
          <p:nvPr/>
        </p:nvCxnSpPr>
        <p:spPr>
          <a:xfrm flipV="1">
            <a:off x="5321095" y="3409712"/>
            <a:ext cx="50390" cy="1941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066867" y="3387996"/>
            <a:ext cx="2894371" cy="1336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219200"/>
                <a:ext cx="7125112" cy="5486401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values that cause the polynomial function to be </a:t>
                </a:r>
                <a:r>
                  <a:rPr lang="en-US" b="1" dirty="0"/>
                  <a:t>(a) </a:t>
                </a:r>
                <a:r>
                  <a:rPr lang="en-US" dirty="0"/>
                  <a:t>zero, </a:t>
                </a:r>
                <a:r>
                  <a:rPr lang="en-US" b="1" dirty="0"/>
                  <a:t>(b) </a:t>
                </a:r>
                <a:r>
                  <a:rPr lang="en-US" dirty="0"/>
                  <a:t>undefined, </a:t>
                </a:r>
                <a:r>
                  <a:rPr lang="en-US" b="1" dirty="0"/>
                  <a:t>(c) </a:t>
                </a:r>
                <a:r>
                  <a:rPr lang="en-US" dirty="0"/>
                  <a:t>positive and </a:t>
                </a:r>
                <a:r>
                  <a:rPr lang="en-US" b="1" dirty="0"/>
                  <a:t>(d) </a:t>
                </a:r>
                <a:r>
                  <a:rPr lang="en-US" dirty="0"/>
                  <a:t>negative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919163" indent="-285750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=−5</m:t>
                    </m:r>
                  </m:oMath>
                </a14:m>
                <a:endParaRPr lang="en-US" sz="2000" dirty="0"/>
              </a:p>
              <a:p>
                <a:pPr marL="914400" indent="-220663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undefined.</a:t>
                </a:r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=1,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&lt;−5</m:t>
                    </m:r>
                  </m:oMath>
                </a14:m>
                <a:endParaRPr lang="en-US" sz="2000" i="1" dirty="0"/>
              </a:p>
              <a:p>
                <a:pPr marL="914400" indent="-220663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−</m:t>
                    </m:r>
                    <m:r>
                      <a:rPr lang="en-US" sz="2000" b="0" i="0" smtClean="0"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and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000" i="1" dirty="0"/>
              </a:p>
              <a:p>
                <a:pPr marL="914400" indent="-220663" defTabSz="973138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1371600" lvl="1" indent="-220663" defTabSz="973138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&lt;1</m:t>
                    </m:r>
                  </m:oMath>
                </a14:m>
                <a:endParaRPr lang="en-US" sz="2000" i="1" dirty="0"/>
              </a:p>
              <a:p>
                <a:pPr marL="40005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219200"/>
                <a:ext cx="7125112" cy="5486401"/>
              </a:xfrm>
              <a:blipFill rotWithShape="1">
                <a:blip r:embed="rId2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#21-28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values that cause the polynomial function to be </a:t>
                </a:r>
                <a:r>
                  <a:rPr lang="en-US" sz="2400" b="1" dirty="0" smtClean="0"/>
                  <a:t>(a) </a:t>
                </a:r>
                <a:r>
                  <a:rPr lang="en-US" sz="2400" dirty="0" smtClean="0"/>
                  <a:t>zero, </a:t>
                </a:r>
                <a:r>
                  <a:rPr lang="en-US" sz="2400" b="1" dirty="0" smtClean="0"/>
                  <a:t>(b) </a:t>
                </a:r>
                <a:r>
                  <a:rPr lang="en-US" sz="2400" dirty="0" smtClean="0"/>
                  <a:t>undefined, </a:t>
                </a:r>
                <a:r>
                  <a:rPr lang="en-US" sz="2400" b="1" dirty="0" smtClean="0"/>
                  <a:t>(c) </a:t>
                </a:r>
                <a:r>
                  <a:rPr lang="en-US" sz="2400" dirty="0" smtClean="0"/>
                  <a:t>positive and </a:t>
                </a:r>
                <a:r>
                  <a:rPr lang="en-US" sz="2400" b="1" dirty="0" smtClean="0"/>
                  <a:t>(d) </a:t>
                </a:r>
                <a:r>
                  <a:rPr lang="en-US" sz="2400" dirty="0" smtClean="0"/>
                  <a:t>negative.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Try this one on your own: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+3)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rad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5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219200"/>
                <a:ext cx="7125112" cy="5486401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values that cause the polynomial function to be </a:t>
                </a:r>
                <a:r>
                  <a:rPr lang="en-US" b="1" dirty="0"/>
                  <a:t>(a) </a:t>
                </a:r>
                <a:r>
                  <a:rPr lang="en-US" dirty="0"/>
                  <a:t>zero, </a:t>
                </a:r>
                <a:r>
                  <a:rPr lang="en-US" b="1" dirty="0"/>
                  <a:t>(b) </a:t>
                </a:r>
                <a:r>
                  <a:rPr lang="en-US" dirty="0"/>
                  <a:t>undefined, </a:t>
                </a:r>
                <a:r>
                  <a:rPr lang="en-US" b="1" dirty="0"/>
                  <a:t>(c) </a:t>
                </a:r>
                <a:r>
                  <a:rPr lang="en-US" dirty="0"/>
                  <a:t>positive and </a:t>
                </a:r>
                <a:r>
                  <a:rPr lang="en-US" b="1" dirty="0"/>
                  <a:t>(d) </a:t>
                </a:r>
                <a:r>
                  <a:rPr lang="en-US" dirty="0"/>
                  <a:t>negative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919163" indent="-28575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None.</a:t>
                </a:r>
                <a:endParaRPr lang="en-US" sz="2400" dirty="0"/>
              </a:p>
              <a:p>
                <a:pPr marL="914400" indent="-220663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is undefined.</a:t>
                </a:r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&lt;5</m:t>
                    </m:r>
                  </m:oMath>
                </a14:m>
                <a:endParaRPr lang="en-US" sz="2400" i="1" dirty="0"/>
              </a:p>
              <a:p>
                <a:pPr marL="914400" indent="-220663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800" dirty="0"/>
              </a:p>
              <a:p>
                <a:pPr marL="1371600" lvl="1" indent="-22066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&gt;5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or</m:t>
                    </m:r>
                    <m:r>
                      <a:rPr lang="en-US" sz="2400" b="0" i="1" smtClean="0">
                        <a:latin typeface="Cambria Math"/>
                      </a:rPr>
                      <m:t> 5</m:t>
                    </m:r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∞</m:t>
                    </m:r>
                  </m:oMath>
                </a14:m>
                <a:endParaRPr lang="en-US" sz="2400" i="1" dirty="0" smtClean="0"/>
              </a:p>
              <a:p>
                <a:pPr marL="914400" indent="-220663" defTabSz="973138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endParaRPr lang="en-US" sz="2800" dirty="0" smtClean="0"/>
              </a:p>
              <a:p>
                <a:pPr marL="1371600" lvl="1" indent="-220663" defTabSz="973138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None.</a:t>
                </a:r>
                <a:endParaRPr lang="en-US" sz="2400" dirty="0"/>
              </a:p>
              <a:p>
                <a:pPr marL="40005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219200"/>
                <a:ext cx="7125112" cy="5486401"/>
              </a:xfrm>
              <a:blipFill rotWithShape="1">
                <a:blip r:embed="rId2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#29-34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/>
                  <a:t>Solve the inequality using a sign chart. Support graphically.</a:t>
                </a:r>
                <a:endParaRPr lang="en-US" sz="43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300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43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3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3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00" b="0" i="1" smtClean="0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en-US" sz="43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4300" b="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b="0" dirty="0" smtClean="0"/>
              </a:p>
              <a:p>
                <a:pPr marL="0" indent="0">
                  <a:buNone/>
                </a:pPr>
                <a:r>
                  <a:rPr lang="en-US" sz="3200" dirty="0"/>
                  <a:t>Numerator: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+2=0→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Denominator: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≠0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		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  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b="0" i="0" smtClean="0">
                        <a:latin typeface="Cambria Math"/>
                      </a:rPr>
                      <m:t>3</m:t>
                    </m:r>
                    <m:r>
                      <a:rPr lang="en-US" sz="320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and</m:t>
                    </m:r>
                    <m:r>
                      <a:rPr lang="en-US" sz="3200">
                        <a:latin typeface="Cambria Math"/>
                      </a:rPr>
                      <m:t>   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≠−3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6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Exercises: #29-34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smtClean="0"/>
                  <a:t>Solve the inequality using a sign chart. Support graphically.</a:t>
                </a:r>
                <a:endParaRPr lang="en-US" sz="41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&lt;</m:t>
                      </m:r>
                      <m:r>
                        <a:rPr lang="en-US" sz="3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300" b="1" u="sng" dirty="0"/>
                  <a:t>Test:</a:t>
                </a:r>
                <a:r>
                  <a:rPr lang="en-US" sz="4000" dirty="0"/>
                  <a:t> </a:t>
                </a:r>
              </a:p>
              <a:p>
                <a:pPr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30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(−4)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(−4)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(−)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(+)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=−#</m:t>
                    </m:r>
                  </m:oMath>
                </a14:m>
                <a:endParaRPr lang="en-US" sz="3000" b="1" dirty="0" smtClean="0"/>
              </a:p>
              <a:p>
                <a:pPr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−2.5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(−2.5)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(−2.5)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(−)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(−)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=+#</m:t>
                    </m:r>
                  </m:oMath>
                </a14:m>
                <a:endParaRPr lang="en-US" sz="30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(+)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(−)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=−#</m:t>
                    </m:r>
                  </m:oMath>
                </a14:m>
                <a:endParaRPr lang="en-US" sz="3000" dirty="0" smtClean="0"/>
              </a:p>
              <a:p>
                <a:pPr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4+2</m:t>
                        </m:r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(+)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(+)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=+#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blipFill rotWithShape="1"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1874274" y="2438400"/>
            <a:ext cx="5486400" cy="685800"/>
            <a:chOff x="1828800" y="4114800"/>
            <a:chExt cx="548640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05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828800" y="4114800"/>
              <a:ext cx="5486400" cy="274320"/>
              <a:chOff x="1828800" y="5958840"/>
              <a:chExt cx="5486400" cy="27432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828800" y="6096000"/>
                <a:ext cx="5486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72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6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4785" y="2667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85" y="2667000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3467" y="2667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67" y="2667000"/>
                <a:ext cx="5334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9799" y="2667000"/>
                <a:ext cx="530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667000"/>
                <a:ext cx="5303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27838" y="2667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38" y="2667000"/>
                <a:ext cx="5334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15" idx="3"/>
          </p:cNvCxnSpPr>
          <p:nvPr/>
        </p:nvCxnSpPr>
        <p:spPr>
          <a:xfrm flipH="1" flipV="1">
            <a:off x="2740151" y="2851666"/>
            <a:ext cx="1450849" cy="1034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884174" y="3036332"/>
            <a:ext cx="1810364" cy="2983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66867" y="3036332"/>
            <a:ext cx="1190933" cy="2297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1" y="3036332"/>
            <a:ext cx="655073" cy="1535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/>
                  <a:t>Solve the inequality using a sign chart. Support graphically.</a:t>
                </a:r>
                <a:endParaRPr lang="en-US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&lt;</m:t>
                      </m:r>
                      <m:r>
                        <a:rPr lang="en-US" sz="3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−∞,−3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∪(−2,3)</m:t>
                      </m:r>
                    </m:oMath>
                  </m:oMathPara>
                </a14:m>
                <a:endParaRPr lang="en-US" sz="4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/>
              </a:p>
              <a:p>
                <a:pPr marL="800100" lvl="1" indent="-3429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Polynomial Inequalities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Every polynomial inequality can be written in the form: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&gt;0,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≥0,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&lt;0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≤0.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lvl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To solve the inequality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)&gt;0</m:t>
                    </m:r>
                  </m:oMath>
                </a14:m>
                <a:r>
                  <a:rPr lang="en-US" sz="2000" dirty="0" smtClean="0"/>
                  <a:t> is to find all the values of x that 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i="1" dirty="0" smtClean="0"/>
                  <a:t>positive.</a:t>
                </a:r>
              </a:p>
              <a:p>
                <a:pPr lvl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To solve the inequality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&lt;</m:t>
                    </m:r>
                    <m:r>
                      <a:rPr lang="en-US" sz="20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/>
                  <a:t> is to find all the values of x that make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𝑓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i="1" dirty="0" smtClean="0"/>
                  <a:t>negative.</a:t>
                </a:r>
                <a:endParaRPr lang="en-US" sz="2000" b="1" i="1" dirty="0"/>
              </a:p>
              <a:p>
                <a:pPr marL="0" indent="0">
                  <a:buNone/>
                </a:pPr>
                <a:endParaRPr lang="en-US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39" t="-1347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2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#29-34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/>
                  <a:t>Solve the inequality using a sign chart. Support graphically.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0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smtClean="0"/>
                  <a:t>Try this one on your own.</a:t>
                </a:r>
                <a:endParaRPr lang="en-US" sz="43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3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3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3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3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US" sz="4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300" b="0" i="1" smtClean="0">
                              <a:latin typeface="Cambria Math"/>
                            </a:rPr>
                            <m:t>−10</m:t>
                          </m:r>
                        </m:num>
                        <m:den>
                          <m:sSup>
                            <m:sSupPr>
                              <m:ctrlPr>
                                <a:rPr lang="en-US" sz="43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3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3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US" sz="4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300" b="0" i="1" smtClean="0">
                              <a:latin typeface="Cambria Math"/>
                            </a:rPr>
                            <m:t>+9</m:t>
                          </m:r>
                        </m:den>
                      </m:f>
                      <m:r>
                        <a:rPr lang="en-US" sz="43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4300" b="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b="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1537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8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Exercises: #29-34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5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smtClean="0"/>
                  <a:t>Solve the inequality using a sign chart. Support graphically.</a:t>
                </a:r>
                <a:endParaRPr lang="en-US" sz="20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+5)(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5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−3)(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5900" b="0" i="1" smtClean="0">
                              <a:latin typeface="Cambria Math"/>
                            </a:rPr>
                            <m:t>−3)</m:t>
                          </m:r>
                        </m:den>
                      </m:f>
                      <m:r>
                        <a:rPr lang="en-US" sz="5900" i="1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59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5100" dirty="0"/>
              </a:p>
              <a:p>
                <a:pPr marL="0" indent="0">
                  <a:buNone/>
                </a:pPr>
                <a:r>
                  <a:rPr lang="en-US" sz="5100" dirty="0" smtClean="0"/>
                  <a:t>Numerator: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100" i="1">
                        <a:latin typeface="Cambria Math"/>
                      </a:rPr>
                      <m:t>=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  <m:r>
                      <a:rPr lang="en-US" sz="5100" b="0" i="1" smtClean="0">
                        <a:latin typeface="Cambria Math"/>
                      </a:rPr>
                      <m:t>−</m:t>
                    </m:r>
                    <m:r>
                      <a:rPr lang="en-US" sz="5100" i="1">
                        <a:latin typeface="Cambria Math"/>
                      </a:rPr>
                      <m:t>2=0→</m:t>
                    </m:r>
                    <m:r>
                      <a:rPr lang="en-US" sz="51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51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en-US" sz="5100" dirty="0" smtClean="0">
                  <a:ea typeface="Cambria Math"/>
                </a:endParaRPr>
              </a:p>
              <a:p>
                <a:pPr marL="1946275" lvl="4" indent="-2349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100" i="1">
                        <a:latin typeface="Cambria Math"/>
                      </a:rPr>
                      <m:t>=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  <m:r>
                      <a:rPr lang="en-US" sz="5100" b="0" i="1" smtClean="0">
                        <a:latin typeface="Cambria Math"/>
                      </a:rPr>
                      <m:t>+5</m:t>
                    </m:r>
                    <m:r>
                      <a:rPr lang="en-US" sz="5100" i="1">
                        <a:latin typeface="Cambria Math"/>
                      </a:rPr>
                      <m:t>=0→</m:t>
                    </m:r>
                    <m:r>
                      <a:rPr lang="en-US" sz="51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5100" i="1">
                        <a:latin typeface="Cambria Math"/>
                        <a:ea typeface="Cambria Math"/>
                      </a:rPr>
                      <m:t>=−5</m:t>
                    </m:r>
                  </m:oMath>
                </a14:m>
                <a:endParaRPr lang="en-US" sz="5100" dirty="0"/>
              </a:p>
              <a:p>
                <a:pPr marL="0" indent="0">
                  <a:buNone/>
                </a:pPr>
                <a:r>
                  <a:rPr lang="en-US" sz="5100" dirty="0" smtClean="0"/>
                  <a:t>Denominator: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1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i="1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5100" i="1">
                        <a:latin typeface="Cambria Math"/>
                      </a:rPr>
                      <m:t>≠0</m:t>
                    </m:r>
                  </m:oMath>
                </a14:m>
                <a:endParaRPr lang="en-US" sz="5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/>
                        </a:rPr>
                        <m:t>𝑥</m:t>
                      </m:r>
                      <m:r>
                        <a:rPr lang="en-US" sz="5100" i="1">
                          <a:latin typeface="Cambria Math"/>
                        </a:rPr>
                        <m:t>≠</m:t>
                      </m:r>
                      <m:r>
                        <a:rPr lang="en-US" sz="510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8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/>
                  <a:t>Solve the inequality using a sign chart. Support graphically.</a:t>
                </a:r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+5)(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−3)(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−3)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−5,2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/>
              </a:p>
              <a:p>
                <a:pPr marL="800100" lvl="1" indent="-3429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5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#1-6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values that cause the polynomial function to be </a:t>
                </a:r>
                <a:r>
                  <a:rPr lang="en-US" sz="2400" b="1" dirty="0" smtClean="0"/>
                  <a:t>(a) </a:t>
                </a:r>
                <a:r>
                  <a:rPr lang="en-US" sz="2400" dirty="0" smtClean="0"/>
                  <a:t>zero, </a:t>
                </a:r>
                <a:r>
                  <a:rPr lang="en-US" sz="2400" b="1" dirty="0" smtClean="0"/>
                  <a:t>(b) </a:t>
                </a:r>
                <a:r>
                  <a:rPr lang="en-US" sz="2400" dirty="0" smtClean="0"/>
                  <a:t>positive and </a:t>
                </a:r>
                <a:r>
                  <a:rPr lang="en-US" sz="2400" b="1" dirty="0" smtClean="0"/>
                  <a:t>(c) </a:t>
                </a:r>
                <a:r>
                  <a:rPr lang="en-US" sz="2400" dirty="0" smtClean="0"/>
                  <a:t>negative.</a:t>
                </a:r>
              </a:p>
              <a:p>
                <a:pPr marL="0" indent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(3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+1)(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−7&gt;0          3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+1&gt;0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+4&gt;0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&gt;7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&gt;−4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1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3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Exercises: #1-6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values that cause the polynomial function to be </a:t>
                </a:r>
                <a:r>
                  <a:rPr lang="en-US" sz="2000" b="1" dirty="0" smtClean="0"/>
                  <a:t>(a) </a:t>
                </a:r>
                <a:r>
                  <a:rPr lang="en-US" sz="2000" dirty="0" smtClean="0"/>
                  <a:t>zero, </a:t>
                </a:r>
                <a:r>
                  <a:rPr lang="en-US" sz="2000" b="1" dirty="0" smtClean="0"/>
                  <a:t>(b) </a:t>
                </a:r>
                <a:r>
                  <a:rPr lang="en-US" sz="2000" dirty="0" smtClean="0"/>
                  <a:t>positive and </a:t>
                </a:r>
                <a:r>
                  <a:rPr lang="en-US" sz="2000" b="1" dirty="0" smtClean="0"/>
                  <a:t>(c) </a:t>
                </a:r>
                <a:r>
                  <a:rPr lang="en-US" sz="2000" dirty="0" smtClean="0"/>
                  <a:t>negative.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(3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+1)(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&gt;7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&gt;−4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u="sng" dirty="0" smtClean="0"/>
                  <a:t>Test:</a:t>
                </a:r>
                <a:r>
                  <a:rPr lang="en-US" sz="2400" dirty="0" smtClean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−5−7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−5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−5+4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−12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−14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=−#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#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i="1" dirty="0">
                            <a:latin typeface="Cambria Math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i="1" dirty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#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0−7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0+4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=+#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1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blipFill rotWithShape="1">
                <a:blip r:embed="rId11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828800" y="3352800"/>
            <a:ext cx="5486400" cy="948865"/>
            <a:chOff x="1828800" y="4800600"/>
            <a:chExt cx="5486400" cy="948865"/>
          </a:xfrm>
        </p:grpSpPr>
        <p:grpSp>
          <p:nvGrpSpPr>
            <p:cNvPr id="4" name="Group 3"/>
            <p:cNvGrpSpPr/>
            <p:nvPr/>
          </p:nvGrpSpPr>
          <p:grpSpPr>
            <a:xfrm>
              <a:off x="1828800" y="4800600"/>
              <a:ext cx="5486400" cy="274320"/>
              <a:chOff x="1828800" y="5958840"/>
              <a:chExt cx="5486400" cy="27432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828800" y="6096000"/>
                <a:ext cx="5486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72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6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81300" y="5136733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5136733"/>
                  <a:ext cx="5334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29300" y="5136733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5136733"/>
                  <a:ext cx="533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05300" y="5136733"/>
                  <a:ext cx="533400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300" y="5136733"/>
                  <a:ext cx="533400" cy="6127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5400" y="36197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19797"/>
                <a:ext cx="5334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7658" y="36197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58" y="3619797"/>
                <a:ext cx="5334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7900" y="36197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3619797"/>
                <a:ext cx="5334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2029" y="36197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29" y="3619797"/>
                <a:ext cx="5334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2667000" y="3935116"/>
            <a:ext cx="5486400" cy="789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62400" y="3935116"/>
            <a:ext cx="3810000" cy="10940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71037" y="3928848"/>
            <a:ext cx="1468079" cy="1554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685935" y="3935116"/>
            <a:ext cx="817245" cy="2008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values that cause the polynomial function to be </a:t>
                </a:r>
                <a:r>
                  <a:rPr lang="en-US" b="1" dirty="0"/>
                  <a:t>(a) </a:t>
                </a:r>
                <a:r>
                  <a:rPr lang="en-US" dirty="0"/>
                  <a:t>zero, </a:t>
                </a:r>
                <a:r>
                  <a:rPr lang="en-US" b="1" dirty="0"/>
                  <a:t>(b) </a:t>
                </a:r>
                <a:r>
                  <a:rPr lang="en-US" dirty="0"/>
                  <a:t>positive and </a:t>
                </a:r>
                <a:r>
                  <a:rPr lang="en-US" b="1" dirty="0"/>
                  <a:t>(c) </a:t>
                </a:r>
                <a:r>
                  <a:rPr lang="en-US" dirty="0"/>
                  <a:t>negative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=−4,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=7.</m:t>
                    </m:r>
                  </m:oMath>
                </a14:m>
                <a:endParaRPr lang="en-US" sz="2000" dirty="0"/>
              </a:p>
              <a:p>
                <a:pPr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−4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or</m:t>
                    </m:r>
                    <m:r>
                      <a:rPr lang="en-US" sz="2000" b="0" i="0" smtClean="0">
                        <a:latin typeface="Cambria Math"/>
                      </a:rPr>
                      <m:t>   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&gt;7</m:t>
                    </m:r>
                  </m:oMath>
                </a14:m>
                <a:endParaRPr lang="en-US" sz="2000" i="1" dirty="0"/>
              </a:p>
              <a:p>
                <a:pPr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sz="24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&lt;−4   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or</m:t>
                    </m:r>
                    <m:r>
                      <a:rPr lang="en-US" sz="2000">
                        <a:latin typeface="Cambria Math"/>
                      </a:rPr>
                      <m:t>    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7</m:t>
                    </m:r>
                  </m:oMath>
                </a14:m>
                <a:endParaRPr lang="en-US" sz="2000" i="1" dirty="0"/>
              </a:p>
              <a:p>
                <a:pPr marL="800100" lvl="1" indent="-3429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1110" t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Exercises: #7-12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600201"/>
                <a:ext cx="7125112" cy="50292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/>
                  <a:t>Complete the factoring if needed, and solve the polynomial inequality using a sign chart. Support </a:t>
                </a:r>
                <a:r>
                  <a:rPr lang="en-US" sz="2000" dirty="0"/>
                  <a:t>g</a:t>
                </a:r>
                <a:r>
                  <a:rPr lang="en-US" sz="2000" dirty="0" smtClean="0"/>
                  <a:t>raphically.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+6≤0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600201"/>
                <a:ext cx="7125112" cy="5029200"/>
              </a:xfrm>
              <a:blipFill rotWithShape="1">
                <a:blip r:embed="rId4"/>
                <a:stretch>
                  <a:fillRect l="-939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994193"/>
                  </p:ext>
                </p:extLst>
              </p:nvPr>
            </p:nvGraphicFramePr>
            <p:xfrm>
              <a:off x="1523008" y="3322320"/>
              <a:ext cx="6097985" cy="2316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5615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6151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6151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61514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+6=(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−3)(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994193"/>
                  </p:ext>
                </p:extLst>
              </p:nvPr>
            </p:nvGraphicFramePr>
            <p:xfrm>
              <a:off x="1523008" y="3322320"/>
              <a:ext cx="6097985" cy="2316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00" r="-400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500" r="-300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0500" r="-200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0500" r="-100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0500" r="-500" b="-300000"/>
                          </a:stretch>
                        </a:blipFill>
                      </a:tcPr>
                    </a:tc>
                  </a:tr>
                  <a:tr h="5791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00" t="-50000" r="-40050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500" t="-100000" r="-300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0500" t="-100000" r="-200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0500" t="-100000" r="-100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0500" t="-100000" r="-500" b="-200000"/>
                          </a:stretch>
                        </a:blipFill>
                      </a:tcPr>
                    </a:tc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500" t="-200000" r="-300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0500" t="-200000" r="-200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0500" t="-200000" r="-100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0500" t="-200000" r="-500" b="-100000"/>
                          </a:stretch>
                        </a:blipFill>
                      </a:tcPr>
                    </a:tc>
                  </a:tr>
                  <a:tr h="57912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" t="-300000" r="-1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0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sz="6000" dirty="0" smtClean="0"/>
              <a:t>End Behavior: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29540578"/>
                  </p:ext>
                </p:extLst>
              </p:nvPr>
            </p:nvGraphicFramePr>
            <p:xfrm>
              <a:off x="685800" y="1676400"/>
              <a:ext cx="777240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3100"/>
                    <a:gridCol w="1943100"/>
                    <a:gridCol w="1943100"/>
                    <a:gridCol w="1943100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Degree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Leading Coefficient</a:t>
                          </a:r>
                          <a:endParaRPr lang="en-US" sz="23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Even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Positive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oMath>
                            </m:oMathPara>
                          </a14:m>
                          <a:endParaRPr lang="en-US" sz="2400" b="0" dirty="0" smtClean="0">
                            <a:ea typeface="Cambria Math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Even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Negative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Odd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Positive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Odd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Negative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29540578"/>
                  </p:ext>
                </p:extLst>
              </p:nvPr>
            </p:nvGraphicFramePr>
            <p:xfrm>
              <a:off x="685800" y="1676400"/>
              <a:ext cx="777240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3100"/>
                    <a:gridCol w="1943100"/>
                    <a:gridCol w="1943100"/>
                    <a:gridCol w="1943100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Degree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Leading Coefficient</a:t>
                          </a:r>
                          <a:endParaRPr lang="en-US" sz="23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t="-2963" r="-10031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2963" b="-4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Even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Positive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t="-102963" r="-10031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102963" b="-3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Even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Negative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t="-202963" r="-10031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202963" b="-2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Odd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Positive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t="-302963" r="-1003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302963" b="-1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Odd</a:t>
                          </a:r>
                          <a:endParaRPr lang="en-US" sz="2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Negative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t="-402963" r="-1003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4029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7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Exercises: #7-12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/>
                  <a:t>Complete the factoring if needed, and solve the polynomial inequality using a sign chart. Support </a:t>
                </a:r>
                <a:r>
                  <a:rPr lang="en-US" sz="2000" dirty="0"/>
                  <a:t>graphically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 dirty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latin typeface="Cambria Math"/>
                        </a:rPr>
                        <m:t>𝑥</m:t>
                      </m:r>
                      <m:r>
                        <a:rPr lang="en-US" sz="2000" i="1" dirty="0">
                          <a:latin typeface="Cambria Math"/>
                        </a:rPr>
                        <m:t>+6≤0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/>
                  <a:t>End Behavior: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∞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∞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≤−1</m:t>
                      </m:r>
                      <m:r>
                        <a:rPr lang="en-US" sz="2400" i="1">
                          <a:latin typeface="Cambria Math"/>
                        </a:rPr>
                        <m:t>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≤3</m:t>
                      </m:r>
                      <m:r>
                        <a:rPr lang="en-US" sz="2400" i="1">
                          <a:latin typeface="Cambria Math"/>
                        </a:rPr>
                        <m:t>         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≤2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u="sng" dirty="0"/>
                  <a:t>Test: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0+1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0−3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0−2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#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2.5+1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2.5−3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2.5−2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3.5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0.5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#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1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305800" cy="5715000"/>
              </a:xfrm>
              <a:blipFill rotWithShape="1">
                <a:blip r:embed="rId10"/>
                <a:stretch>
                  <a:fillRect l="-1025" r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1828800" y="4114800"/>
            <a:ext cx="5486400" cy="685800"/>
            <a:chOff x="1828800" y="4114800"/>
            <a:chExt cx="548640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05300" y="4431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300" y="4431268"/>
                  <a:ext cx="53340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828800" y="4114800"/>
              <a:ext cx="5486400" cy="274320"/>
              <a:chOff x="1828800" y="5958840"/>
              <a:chExt cx="5486400" cy="27432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828800" y="6096000"/>
                <a:ext cx="5486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72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6000" y="5958840"/>
                <a:ext cx="0" cy="2743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82663" y="423672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4236720"/>
                <a:ext cx="5334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1345" y="423672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45" y="4236720"/>
                <a:ext cx="5334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51587" y="423672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87" y="4236720"/>
                <a:ext cx="5334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5716" y="423672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+#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16" y="4236720"/>
                <a:ext cx="5334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649793" y="2743200"/>
            <a:ext cx="131508" cy="150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616063" y="4606052"/>
            <a:ext cx="2613538" cy="1489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044745" y="4606052"/>
            <a:ext cx="3041856" cy="103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0"/>
          </p:cNvCxnSpPr>
          <p:nvPr/>
        </p:nvCxnSpPr>
        <p:spPr>
          <a:xfrm>
            <a:off x="3774358" y="2667000"/>
            <a:ext cx="2898058" cy="1569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Solution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Complete the factoring if needed, and solve the polynomial inequality using a sign chart. Support graphically.</a:t>
                </a:r>
                <a:endParaRPr lang="en-US" sz="1100" dirty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3600" dirty="0"/>
              </a:p>
              <a:p>
                <a:pPr marL="457200" lvl="1" indent="0"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∞,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3600" b="0" i="0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3600" b="0" i="0" smtClean="0">
                          <a:latin typeface="Cambria Math"/>
                        </a:rPr>
                        <m:t>2</m:t>
                      </m:r>
                      <m:r>
                        <a:rPr lang="en-US" sz="3600" b="0" i="1" smtClean="0">
                          <a:latin typeface="Cambria Math"/>
                        </a:rPr>
                        <m:t>, 3]</m:t>
                      </m:r>
                    </m:oMath>
                  </m:oMathPara>
                </a14:m>
                <a:endParaRPr lang="en-US" sz="3600" i="1" dirty="0"/>
              </a:p>
              <a:p>
                <a:pPr marL="800100" lvl="1" indent="-3429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222</TotalTime>
  <Words>1788</Words>
  <Application>Microsoft Office PowerPoint</Application>
  <PresentationFormat>On-screen Show (4:3)</PresentationFormat>
  <Paragraphs>223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Winter</vt:lpstr>
      <vt:lpstr>Solving Inequalities in One Variable</vt:lpstr>
      <vt:lpstr>Polynomial Inequalities</vt:lpstr>
      <vt:lpstr>Exercises: #1-6</vt:lpstr>
      <vt:lpstr>Exercises: #1-6</vt:lpstr>
      <vt:lpstr>Solution</vt:lpstr>
      <vt:lpstr>Exercises: #7-12</vt:lpstr>
      <vt:lpstr>End Behavior:</vt:lpstr>
      <vt:lpstr>Exercises: #7-12</vt:lpstr>
      <vt:lpstr>Solution</vt:lpstr>
      <vt:lpstr>Exercises: #13-20</vt:lpstr>
      <vt:lpstr>Homework: Due 11/24</vt:lpstr>
      <vt:lpstr>Exercises: #21-28</vt:lpstr>
      <vt:lpstr>Exercises: #21-28</vt:lpstr>
      <vt:lpstr>Solution</vt:lpstr>
      <vt:lpstr>Exercises: #21-28</vt:lpstr>
      <vt:lpstr>Solution</vt:lpstr>
      <vt:lpstr>Exercises: #29-34</vt:lpstr>
      <vt:lpstr>Exercises: #29-34</vt:lpstr>
      <vt:lpstr>Solution</vt:lpstr>
      <vt:lpstr>Exercises: #29-34</vt:lpstr>
      <vt:lpstr>Exercises: #29-34</vt:lpstr>
      <vt:lpstr>Solution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Inequalities in One Variable</dc:title>
  <dc:creator>Amanda</dc:creator>
  <cp:lastModifiedBy>Amanda</cp:lastModifiedBy>
  <cp:revision>30</cp:revision>
  <dcterms:created xsi:type="dcterms:W3CDTF">2014-11-19T14:59:15Z</dcterms:created>
  <dcterms:modified xsi:type="dcterms:W3CDTF">2014-11-23T23:33:09Z</dcterms:modified>
</cp:coreProperties>
</file>