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57" r:id="rId5"/>
    <p:sldId id="258" r:id="rId6"/>
    <p:sldId id="263" r:id="rId7"/>
    <p:sldId id="265" r:id="rId8"/>
    <p:sldId id="264" r:id="rId9"/>
    <p:sldId id="268" r:id="rId10"/>
    <p:sldId id="280" r:id="rId11"/>
    <p:sldId id="267" r:id="rId12"/>
    <p:sldId id="259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7" r:id="rId22"/>
    <p:sldId id="266" r:id="rId23"/>
    <p:sldId id="282" r:id="rId24"/>
    <p:sldId id="284" r:id="rId25"/>
    <p:sldId id="285" r:id="rId26"/>
    <p:sldId id="286" r:id="rId27"/>
    <p:sldId id="289" r:id="rId28"/>
    <p:sldId id="287" r:id="rId29"/>
    <p:sldId id="290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162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4" y="33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18667979002619E-2"/>
          <c:y val="5.6962632960353643E-2"/>
          <c:w val="0.92713549868766409"/>
          <c:h val="0.859758944605608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Sheet1!$A$2:$A$14</c:f>
              <c:numCache>
                <c:formatCode>General</c:formatCode>
                <c:ptCount val="13"/>
                <c:pt idx="0">
                  <c:v>-4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1">
                  <c:v>36</c:v>
                </c:pt>
                <c:pt idx="2">
                  <c:v>-5</c:v>
                </c:pt>
                <c:pt idx="3">
                  <c:v>8</c:v>
                </c:pt>
                <c:pt idx="4">
                  <c:v>9</c:v>
                </c:pt>
                <c:pt idx="5">
                  <c:v>-20</c:v>
                </c:pt>
                <c:pt idx="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90400"/>
        <c:axId val="101975936"/>
      </c:scatterChart>
      <c:valAx>
        <c:axId val="101990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975936"/>
        <c:crosses val="autoZero"/>
        <c:crossBetween val="midCat"/>
      </c:valAx>
      <c:valAx>
        <c:axId val="10197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9904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0.0375</cdr:x>
      <cdr:y>0.55263</cdr:y>
    </cdr:from>
    <cdr:to>
      <cdr:x>0.9675</cdr:x>
      <cdr:y>0.55263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28600" y="1600200"/>
          <a:ext cx="56692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0.05263</cdr:y>
    </cdr:from>
    <cdr:to>
      <cdr:x>0.5</cdr:x>
      <cdr:y>0.92105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3048000" y="152400"/>
          <a:ext cx="0" cy="2514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AA00AF-BA1B-4567-8F0E-30C27C23ADE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80A5D-60C4-4B9E-8749-601BDAB8BC0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Real Zeros of Polynomial Functions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Section 2.4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79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Theorems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59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Remainder Theorem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757109"/>
            <a:ext cx="4041775" cy="6548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Factor Theorem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2514600"/>
                <a:ext cx="4040188" cy="41148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55000" lnSpcReduction="20000"/>
              </a:bodyPr>
              <a:lstStyle/>
              <a:p>
                <a:endParaRPr lang="en-US" sz="3800" dirty="0" smtClean="0"/>
              </a:p>
              <a:p>
                <a:r>
                  <a:rPr lang="en-US" sz="3800" dirty="0" smtClean="0"/>
                  <a:t>If a polynomial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𝑓</m:t>
                    </m:r>
                    <m:r>
                      <a:rPr lang="en-US" sz="3800" i="1" dirty="0" smtClean="0">
                        <a:latin typeface="Cambria Math"/>
                      </a:rPr>
                      <m:t>(</m:t>
                    </m:r>
                    <m:r>
                      <a:rPr lang="en-US" sz="3800" i="1" dirty="0" smtClean="0">
                        <a:latin typeface="Cambria Math"/>
                      </a:rPr>
                      <m:t>𝑥</m:t>
                    </m:r>
                    <m:r>
                      <a:rPr lang="en-US" sz="3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𝑥</m:t>
                    </m:r>
                    <m:r>
                      <a:rPr lang="en-US" sz="3800" i="1" dirty="0" smtClean="0">
                        <a:latin typeface="Cambria Math"/>
                      </a:rPr>
                      <m:t>−</m:t>
                    </m:r>
                    <m:r>
                      <a:rPr lang="en-US" sz="3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800" dirty="0" smtClean="0"/>
                  <a:t>, then the remainder is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𝑟</m:t>
                    </m:r>
                    <m:r>
                      <a:rPr lang="en-US" sz="3800" i="1" dirty="0" smtClean="0">
                        <a:latin typeface="Cambria Math"/>
                      </a:rPr>
                      <m:t>=</m:t>
                    </m:r>
                    <m:r>
                      <a:rPr lang="en-US" sz="3800" i="1" dirty="0" smtClean="0">
                        <a:latin typeface="Cambria Math"/>
                      </a:rPr>
                      <m:t>𝑓</m:t>
                    </m:r>
                    <m:r>
                      <a:rPr lang="en-US" sz="3800" i="1" dirty="0" smtClean="0">
                        <a:latin typeface="Cambria Math"/>
                      </a:rPr>
                      <m:t>(</m:t>
                    </m:r>
                    <m:r>
                      <a:rPr lang="en-US" sz="3800" i="1" dirty="0" smtClean="0">
                        <a:latin typeface="Cambria Math"/>
                      </a:rPr>
                      <m:t>𝑘</m:t>
                    </m:r>
                    <m:r>
                      <a:rPr lang="en-US" sz="3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800" dirty="0" smtClean="0"/>
                  <a:t>.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From previous example: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</a:rPr>
                        <m:t>𝑟</m:t>
                      </m:r>
                      <m:r>
                        <a:rPr lang="en-US" sz="3600" i="1" dirty="0"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(−3)</m:t>
                          </m:r>
                        </m:e>
                        <m:sup>
                          <m:r>
                            <a:rPr lang="en-US" sz="3600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i="1" dirty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(−3)</m:t>
                          </m:r>
                        </m:e>
                        <m:sup>
                          <m:r>
                            <a:rPr lang="en-US" sz="36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dirty="0">
                          <a:latin typeface="Cambria Math"/>
                        </a:rPr>
                        <m:t>+7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3600" i="1" dirty="0">
                          <a:latin typeface="Cambria Math"/>
                        </a:rPr>
                        <m:t>−9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−27+4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−21−9</m:t>
                      </m:r>
                    </m:oMath>
                  </m:oMathPara>
                </a14:m>
                <a:endParaRPr lang="en-US" sz="3600" b="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−27+</m:t>
                      </m:r>
                      <m:r>
                        <a:rPr lang="en-US" sz="3600" b="0" i="1" smtClean="0">
                          <a:latin typeface="Cambria Math"/>
                        </a:rPr>
                        <m:t>36</m:t>
                      </m:r>
                      <m:r>
                        <a:rPr lang="en-US" sz="3600" i="1">
                          <a:latin typeface="Cambria Math"/>
                        </a:rPr>
                        <m:t>−21−9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=−21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2514600"/>
                <a:ext cx="4040188" cy="4114800"/>
              </a:xfrm>
              <a:blipFill rotWithShape="1">
                <a:blip r:embed="rId2"/>
                <a:stretch>
                  <a:fillRect l="-750" r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514600"/>
                <a:ext cx="4041775" cy="41148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r>
                  <a:rPr lang="en-US" sz="2800" dirty="0" smtClean="0"/>
                  <a:t>A polynomial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has a factor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From </a:t>
                </a:r>
                <a:r>
                  <a:rPr lang="en-US" sz="2800" dirty="0" smtClean="0"/>
                  <a:t>the previous example, we know that: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6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dirty="0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600" b="1" i="1" dirty="0">
                        <a:latin typeface="Cambria Math"/>
                      </a:rPr>
                      <m:t>=</m:t>
                    </m:r>
                    <m:r>
                      <a:rPr lang="en-US" sz="2600" b="1" i="1" dirty="0" smtClean="0">
                        <a:latin typeface="Cambria Math"/>
                      </a:rPr>
                      <m:t>−</m:t>
                    </m:r>
                    <m:r>
                      <a:rPr lang="en-US" sz="2600" b="1" i="1" dirty="0" smtClean="0">
                        <a:latin typeface="Cambria Math"/>
                      </a:rPr>
                      <m:t>𝟐𝟏</m:t>
                    </m:r>
                  </m:oMath>
                </a14:m>
                <a:r>
                  <a:rPr lang="en-US" sz="2600" b="1" dirty="0" smtClean="0"/>
                  <a:t>. </a:t>
                </a:r>
              </a:p>
              <a:p>
                <a:r>
                  <a:rPr lang="en-US" sz="28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/>
                  <a:t>not</a:t>
                </a:r>
                <a:r>
                  <a:rPr lang="en-US" sz="2800" dirty="0" smtClean="0"/>
                  <a:t> a factor.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514600"/>
                <a:ext cx="4041775" cy="4114800"/>
              </a:xfrm>
              <a:blipFill rotWithShape="1">
                <a:blip r:embed="rId3"/>
                <a:stretch>
                  <a:fillRect l="-1649" t="-2062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4263033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the factor theorem to determine whether the first polynomial is a factor of the second polynomial.</a:t>
                </a:r>
              </a:p>
              <a:p>
                <a:endParaRPr lang="en-US" sz="1050" dirty="0"/>
              </a:p>
              <a:p>
                <a:r>
                  <a:rPr lang="en-US" dirty="0" smtClean="0"/>
                  <a:t>Example: </a:t>
                </a:r>
                <a:endParaRPr lang="en-US" i="1" dirty="0">
                  <a:latin typeface="Cambria Math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−3</m:t>
                    </m:r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2−1+1+1+2−3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r>
                        <a:rPr lang="en-US" sz="2400" i="1" dirty="0">
                          <a:latin typeface="Cambria Math"/>
                        </a:rPr>
                        <m:t>(1)=2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4263033"/>
              </a:xfrm>
              <a:blipFill rotWithShape="1">
                <a:blip r:embed="rId2"/>
                <a:stretch>
                  <a:fillRect l="-739" t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3050" y="3881735"/>
                <a:ext cx="6057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Factor Theorem Definition: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𝑘</m:t>
                    </m:r>
                    <m:r>
                      <a:rPr lang="en-US" sz="2400" i="1" dirty="0">
                        <a:latin typeface="Cambria Math"/>
                      </a:rPr>
                      <m:t>)=0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881735"/>
                <a:ext cx="60579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50" y="6324600"/>
                <a:ext cx="8953500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22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𝑥</m:t>
                    </m:r>
                    <m:r>
                      <a:rPr lang="en-US" sz="22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200" dirty="0" smtClean="0"/>
                  <a:t> is </a:t>
                </a:r>
                <a:r>
                  <a:rPr lang="en-US" sz="2200" b="1" dirty="0" smtClean="0"/>
                  <a:t>not</a:t>
                </a:r>
                <a:r>
                  <a:rPr lang="en-US" sz="2200" dirty="0" smtClean="0"/>
                  <a:t> a polynomial factor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200" i="1" dirty="0">
                        <a:latin typeface="Cambria Math"/>
                      </a:rPr>
                      <m:t>−3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6324600"/>
                <a:ext cx="895350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40" t="-5405" r="-34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Various Ways to say the Same Thing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>
                    <a:latin typeface="Cambria Math"/>
                  </a:rPr>
                  <a:t>For a polynomial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and a real number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 the following statements are equivalent: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50" i="1" dirty="0" smtClean="0">
                        <a:latin typeface="Cambria Math"/>
                      </a:rPr>
                      <m:t>𝑥</m:t>
                    </m:r>
                    <m:r>
                      <a:rPr lang="en-US" sz="2550" i="1" dirty="0" smtClean="0">
                        <a:latin typeface="Cambria Math"/>
                      </a:rPr>
                      <m:t>=</m:t>
                    </m:r>
                    <m:r>
                      <a:rPr lang="en-US" sz="255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550" dirty="0" smtClean="0"/>
                  <a:t> is a solution (or root) of the equation </a:t>
                </a:r>
                <a14:m>
                  <m:oMath xmlns:m="http://schemas.openxmlformats.org/officeDocument/2006/math">
                    <m:r>
                      <a:rPr lang="en-US" sz="2550" i="1" dirty="0" smtClean="0">
                        <a:latin typeface="Cambria Math"/>
                      </a:rPr>
                      <m:t>𝑓</m:t>
                    </m:r>
                    <m:r>
                      <a:rPr lang="en-US" sz="2550" i="1" dirty="0" smtClean="0">
                        <a:latin typeface="Cambria Math"/>
                      </a:rPr>
                      <m:t>(</m:t>
                    </m:r>
                    <m:r>
                      <a:rPr lang="en-US" sz="2550" i="1" dirty="0" smtClean="0">
                        <a:latin typeface="Cambria Math"/>
                      </a:rPr>
                      <m:t>𝑥</m:t>
                    </m:r>
                    <m:r>
                      <a:rPr lang="en-US" sz="2550" i="1" dirty="0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2550" dirty="0" smtClean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a zero of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an x-intercept of 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29" r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Division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4400" dirty="0" smtClean="0"/>
                  <a:t>Essentially a short-cut method for the division of a polynomial by a </a:t>
                </a:r>
                <a:r>
                  <a:rPr lang="en-US" sz="4400" b="1" dirty="0" smtClean="0"/>
                  <a:t>linear</a:t>
                </a:r>
                <a:r>
                  <a:rPr lang="en-US" sz="4400" dirty="0" smtClean="0"/>
                  <a:t> divisor of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</a:rPr>
                      <m:t>−</m:t>
                    </m:r>
                    <m:r>
                      <a:rPr lang="en-US" sz="4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44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68" t="-2486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Division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400" dirty="0" smtClean="0"/>
                  <a:t>Steps:</a:t>
                </a:r>
                <a:endParaRPr lang="en-US" sz="2400" dirty="0"/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Put the value in the box:</a:t>
                </a:r>
              </a:p>
              <a:p>
                <a:pPr marL="880110" lvl="1" indent="-514350">
                  <a:buFont typeface="+mj-lt"/>
                  <a:buAutoNum type="arabicPeriod"/>
                </a:pPr>
                <a:endParaRPr lang="en-US" sz="2000" dirty="0"/>
              </a:p>
              <a:p>
                <a:pPr marL="880110" lvl="1" indent="-514350">
                  <a:buFont typeface="+mj-lt"/>
                  <a:buAutoNum type="arabicPeriod"/>
                </a:pPr>
                <a:endParaRPr lang="en-US" sz="2000" dirty="0" smtClean="0"/>
              </a:p>
              <a:p>
                <a:pPr marL="880110" lvl="1" indent="-514350">
                  <a:buFont typeface="+mj-lt"/>
                  <a:buAutoNum type="arabicPeriod"/>
                </a:pPr>
                <a:endParaRPr lang="en-US" sz="2000" dirty="0" smtClean="0"/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Put coefficients in first row.</a:t>
                </a:r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Bring only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constant down to the bottom.</a:t>
                </a:r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Multiply and add.</a:t>
                </a:r>
              </a:p>
              <a:p>
                <a:pPr marL="880110" lvl="1" indent="-514350">
                  <a:buFont typeface="+mj-lt"/>
                  <a:buAutoNum type="arabicPeriod"/>
                </a:pPr>
                <a:r>
                  <a:rPr lang="en-US" sz="2000" dirty="0" smtClean="0"/>
                  <a:t>Write new equation with degree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171882"/>
                  </p:ext>
                </p:extLst>
              </p:nvPr>
            </p:nvGraphicFramePr>
            <p:xfrm>
              <a:off x="1752600" y="3429000"/>
              <a:ext cx="464820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1000"/>
                    <a:gridCol w="1478280"/>
                    <a:gridCol w="929640"/>
                    <a:gridCol w="929640"/>
                    <a:gridCol w="929640"/>
                  </a:tblGrid>
                  <a:tr h="3727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308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171882"/>
                  </p:ext>
                </p:extLst>
              </p:nvPr>
            </p:nvGraphicFramePr>
            <p:xfrm>
              <a:off x="1752600" y="3429000"/>
              <a:ext cx="464820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1000"/>
                    <a:gridCol w="1478280"/>
                    <a:gridCol w="929640"/>
                    <a:gridCol w="929640"/>
                    <a:gridCol w="92964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13" t="-1053" r="-1129032" b="-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84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Division: 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200" dirty="0" smtClean="0"/>
                  <a:t>Divide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</a:rPr>
                      <m:t>−5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−12</m:t>
                    </m:r>
                  </m:oMath>
                </a14:m>
                <a:r>
                  <a:rPr lang="en-US" sz="3200" dirty="0" smtClean="0"/>
                  <a:t> by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708660" lvl="1" indent="-342900"/>
                <a:r>
                  <a:rPr lang="en-US" sz="3200" b="0" dirty="0" smtClean="0"/>
                  <a:t>Steps 1-2: </a:t>
                </a:r>
                <a:endParaRPr lang="en-US" sz="3200" b="0" i="1" dirty="0" smtClean="0">
                  <a:latin typeface="Cambria Math"/>
                </a:endParaRPr>
              </a:p>
              <a:p>
                <a:pPr marL="982980" lvl="2" indent="-342900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−3=0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:pPr marL="708660" lvl="1" indent="-342900"/>
                <a:r>
                  <a:rPr lang="en-US" sz="3200" dirty="0" smtClean="0"/>
                  <a:t>Steps 3-5: </a:t>
                </a:r>
              </a:p>
              <a:p>
                <a:pPr marL="982980" lvl="2" indent="-342900"/>
                <a:endParaRPr lang="en-US" dirty="0" smtClean="0"/>
              </a:p>
              <a:p>
                <a:pPr marL="36576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2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20689"/>
                  </p:ext>
                </p:extLst>
              </p:nvPr>
            </p:nvGraphicFramePr>
            <p:xfrm>
              <a:off x="2019300" y="4343400"/>
              <a:ext cx="5105400" cy="1997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1080"/>
                    <a:gridCol w="1021080"/>
                    <a:gridCol w="1021080"/>
                    <a:gridCol w="1021080"/>
                    <a:gridCol w="1021080"/>
                  </a:tblGrid>
                  <a:tr h="6659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592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592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20689"/>
                  </p:ext>
                </p:extLst>
              </p:nvPr>
            </p:nvGraphicFramePr>
            <p:xfrm>
              <a:off x="2019300" y="4343400"/>
              <a:ext cx="5105400" cy="1997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1080"/>
                    <a:gridCol w="1021080"/>
                    <a:gridCol w="1021080"/>
                    <a:gridCol w="1021080"/>
                    <a:gridCol w="1021080"/>
                  </a:tblGrid>
                  <a:tr h="66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917" r="-398810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99" t="-917" r="-301198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99405" t="-917" r="-199405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1198" t="-917" r="-100599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98810" t="-917" b="-200917"/>
                          </a:stretch>
                        </a:blipFill>
                      </a:tcPr>
                    </a:tc>
                  </a:tr>
                  <a:tr h="6659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0459" r="-398810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99" t="-100917" r="-301198" b="-1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592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99" t="-200917" r="-301198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0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Division: 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Divide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−5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−12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708660" lvl="1" indent="-342900"/>
                <a:r>
                  <a:rPr lang="en-US" b="0" dirty="0" smtClean="0"/>
                  <a:t>Steps 1-2: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−3=0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708660" lvl="1" indent="-342900"/>
                <a:r>
                  <a:rPr lang="en-US" dirty="0" smtClean="0"/>
                  <a:t>Steps 3-5: </a:t>
                </a:r>
              </a:p>
              <a:p>
                <a:pPr marL="36576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568"/>
                  </p:ext>
                </p:extLst>
              </p:nvPr>
            </p:nvGraphicFramePr>
            <p:xfrm>
              <a:off x="1905000" y="3505200"/>
              <a:ext cx="5105400" cy="1997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1080"/>
                    <a:gridCol w="1021080"/>
                    <a:gridCol w="1021080"/>
                    <a:gridCol w="1021080"/>
                    <a:gridCol w="1021080"/>
                  </a:tblGrid>
                  <a:tr h="6659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59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59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568"/>
                  </p:ext>
                </p:extLst>
              </p:nvPr>
            </p:nvGraphicFramePr>
            <p:xfrm>
              <a:off x="1905000" y="3505200"/>
              <a:ext cx="5105400" cy="1997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1080"/>
                    <a:gridCol w="1021080"/>
                    <a:gridCol w="1021080"/>
                    <a:gridCol w="1021080"/>
                    <a:gridCol w="1021080"/>
                  </a:tblGrid>
                  <a:tr h="66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99" r="-401198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r="-298810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1198" r="-200599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9405" r="-99405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1796" b="-200917"/>
                          </a:stretch>
                        </a:blipFill>
                      </a:tcPr>
                    </a:tc>
                  </a:tr>
                  <a:tr h="6659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99091" r="-298810" b="-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1198" t="-99091" r="-200599" b="-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9405" t="-99091" r="-99405" b="-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1796" t="-99091" b="-99091"/>
                          </a:stretch>
                        </a:blipFill>
                      </a:tcPr>
                    </a:tc>
                  </a:tr>
                  <a:tr h="6659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200917" r="-298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1198" t="-200917" r="-200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9405" t="-200917" r="-99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1796" t="-2009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Bent Arrow 6"/>
          <p:cNvSpPr/>
          <p:nvPr/>
        </p:nvSpPr>
        <p:spPr>
          <a:xfrm flipV="1">
            <a:off x="2286000" y="4267200"/>
            <a:ext cx="7620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 rot="-2220000">
                <a:off x="3565487" y="4705908"/>
                <a:ext cx="731520" cy="429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220000">
                <a:off x="3565487" y="4705908"/>
                <a:ext cx="731520" cy="429084"/>
              </a:xfrm>
              <a:prstGeom prst="rightArrow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2848" y="453899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48" y="4538990"/>
                <a:ext cx="1143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 rot="-2220000">
                <a:off x="4560335" y="4705908"/>
                <a:ext cx="731520" cy="429084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220000">
                <a:off x="4560335" y="4705908"/>
                <a:ext cx="731520" cy="429084"/>
              </a:xfrm>
              <a:prstGeom prst="righ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 rot="-2220000">
                <a:off x="5555183" y="4705908"/>
                <a:ext cx="731520" cy="429084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220000">
                <a:off x="5555183" y="4705908"/>
                <a:ext cx="731520" cy="429084"/>
              </a:xfrm>
              <a:prstGeom prst="right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-Turn Arrow 15"/>
          <p:cNvSpPr/>
          <p:nvPr/>
        </p:nvSpPr>
        <p:spPr>
          <a:xfrm flipV="1">
            <a:off x="2221646" y="5143500"/>
            <a:ext cx="2426554" cy="1028700"/>
          </a:xfrm>
          <a:prstGeom prst="utur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flipV="1">
            <a:off x="2057400" y="5334000"/>
            <a:ext cx="3657601" cy="1086190"/>
          </a:xfrm>
          <a:prstGeom prst="uturnArrow">
            <a:avLst>
              <a:gd name="adj1" fmla="val 25000"/>
              <a:gd name="adj2" fmla="val 23372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75377" y="549658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77" y="5496580"/>
                <a:ext cx="11430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7154" y="63246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54" y="6324600"/>
                <a:ext cx="11430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20943" y="2758476"/>
                <a:ext cx="2590800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+3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43" y="2758476"/>
                <a:ext cx="25908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91440" indent="0" algn="ctr">
                  <a:buNone/>
                </a:pPr>
                <a:r>
                  <a:rPr lang="en-US" sz="3200" dirty="0" smtClean="0">
                    <a:ea typeface="Cambria Math"/>
                  </a:rPr>
                  <a:t>PF: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91440" indent="0">
                  <a:buNone/>
                </a:pPr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/>
                        </a:rPr>
                        <m:t>−12 =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:endParaRPr lang="en-US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91440" lvl="1" indent="0" algn="ctr">
                  <a:buClr>
                    <a:schemeClr val="accent3"/>
                  </a:buClr>
                  <a:buSzPct val="95000"/>
                  <a:buNone/>
                </a:pPr>
                <a:r>
                  <a:rPr lang="en-US" sz="3200" dirty="0">
                    <a:ea typeface="Cambria Math"/>
                  </a:rPr>
                  <a:t>FF: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32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9144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sz="28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−12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3000" y="4419600"/>
            <a:ext cx="6858000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91440" indent="0" algn="ctr">
              <a:buFont typeface="Wingdings 2"/>
              <a:buNone/>
            </a:pPr>
            <a:endParaRPr lang="en-US" dirty="0"/>
          </a:p>
          <a:p>
            <a:pPr marL="91440" indent="0">
              <a:buFont typeface="Wingdings 2"/>
              <a:buNone/>
            </a:pPr>
            <a:endParaRPr lang="en-US" i="1" dirty="0">
              <a:solidFill>
                <a:srgbClr val="FF0000"/>
              </a:solidFill>
              <a:latin typeface="Cambria Math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5066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Synthetic Division: 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200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+11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−6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200400"/>
              </a:xfrm>
              <a:blipFill rotWithShape="1">
                <a:blip r:embed="rId2"/>
                <a:stretch>
                  <a:fillRect l="-739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686362"/>
                  </p:ext>
                </p:extLst>
              </p:nvPr>
            </p:nvGraphicFramePr>
            <p:xfrm>
              <a:off x="1524000" y="1676400"/>
              <a:ext cx="6172200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</a:tblGrid>
                  <a:tr h="6400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−9</m:t>
                                </m:r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264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258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−11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+33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686362"/>
                  </p:ext>
                </p:extLst>
              </p:nvPr>
            </p:nvGraphicFramePr>
            <p:xfrm>
              <a:off x="1524000" y="1676400"/>
              <a:ext cx="6172200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r="-499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r="-399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000" r="-299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1786" r="-201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99408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99408" b="-300000"/>
                          </a:stretch>
                        </a:blipFill>
                      </a:tcPr>
                    </a:tc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0000" r="-499408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00000" r="-399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000" t="-100000" r="-299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1786" t="-100000" r="-2011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99408" t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99408" t="-100000" b="-200000"/>
                          </a:stretch>
                        </a:blipFill>
                      </a:tcPr>
                    </a:tc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200000" r="-399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000" t="-200000" r="-299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1786" t="-200000" r="-201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99408" t="-2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99408" t="-200000" b="-100000"/>
                          </a:stretch>
                        </a:blipFill>
                      </a:tcPr>
                    </a:tc>
                  </a:tr>
                  <a:tr h="640080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4419600"/>
                <a:ext cx="6858000" cy="26730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numCol="2">
                <a:spAutoFit/>
              </a:bodyPr>
              <a:lstStyle/>
              <a:p>
                <a:pPr marL="91440" indent="0" algn="ctr">
                  <a:buFont typeface="Wingdings 2"/>
                  <a:buNone/>
                </a:pPr>
                <a:r>
                  <a:rPr lang="en-US" dirty="0" smtClean="0">
                    <a:ea typeface="Cambria Math"/>
                  </a:rPr>
                  <a:t>PF: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91440" indent="0">
                  <a:buFont typeface="Wingdings 2"/>
                  <a:buNone/>
                </a:pPr>
                <a:endParaRPr lang="en-US" sz="12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9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−8</m:t>
                      </m:r>
                      <m:sSup>
                        <m:sSupPr>
                          <m:ctrlP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+11</m:t>
                      </m:r>
                      <m:r>
                        <a:rPr lang="en-US" sz="19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9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−6 =</m:t>
                      </m:r>
                      <m:d>
                        <m:dPr>
                          <m:ctrlPr>
                            <a:rPr lang="en-US" sz="19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9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sz="1900" i="1" dirty="0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−11</m:t>
                          </m:r>
                          <m:sSup>
                            <m:sSupPr>
                              <m:ctrlPr>
                                <a:rPr lang="en-US" sz="19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33</m:t>
                          </m:r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−88</m:t>
                          </m:r>
                        </m:e>
                      </m:d>
                      <m:r>
                        <a:rPr lang="en-US" sz="19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258</m:t>
                      </m:r>
                    </m:oMath>
                  </m:oMathPara>
                </a14:m>
                <a:endParaRPr lang="en-US" sz="19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91440" indent="0">
                  <a:buFont typeface="Wingdings 2"/>
                  <a:buNone/>
                </a:pPr>
                <a:endParaRPr lang="en-US" sz="20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91440" lvl="1" indent="0" algn="ctr">
                  <a:buClr>
                    <a:schemeClr val="accent3"/>
                  </a:buClr>
                  <a:buSzPct val="95000"/>
                  <a:buFont typeface="Wingdings 2"/>
                  <a:buNone/>
                </a:pPr>
                <a:r>
                  <a:rPr lang="en-US" dirty="0">
                    <a:ea typeface="Cambria Math"/>
                  </a:rPr>
                  <a:t>FF: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+11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−11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+33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−88)+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258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" indent="0">
                  <a:buFont typeface="Wingdings 2"/>
                  <a:buNone/>
                </a:pPr>
                <a:endParaRPr lang="en-US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6858000" cy="26730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8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Synthetic Division: Example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−3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  <a:blipFill rotWithShape="1">
                <a:blip r:embed="rId2"/>
                <a:stretch>
                  <a:fillRect l="-725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696595"/>
                  </p:ext>
                </p:extLst>
              </p:nvPr>
            </p:nvGraphicFramePr>
            <p:xfrm>
              <a:off x="1143000" y="2590800"/>
              <a:ext cx="7317582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−320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−1268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−317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−1269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53909"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−5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−20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−80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−317−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1269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696595"/>
                  </p:ext>
                </p:extLst>
              </p:nvPr>
            </p:nvGraphicFramePr>
            <p:xfrm>
              <a:off x="1143000" y="2590800"/>
              <a:ext cx="7317582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" r="-500000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r="-400000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r="-300000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r="-200000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r="-100000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00" b="-358333"/>
                          </a:stretch>
                        </a:blipFill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" t="-49793" r="-500000" b="-78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t="-100000" r="-400000" b="-2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t="-100000" r="-300000" b="-2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t="-100000" r="-200000" b="-2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t="-100000" r="-100000" b="-2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00" t="-100000" b="-258333"/>
                          </a:stretch>
                        </a:blipFill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t="-198347" r="-400000" b="-156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t="-198347" r="-300000" b="-156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t="-198347" r="-200000" b="-156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t="-198347" r="-100000" b="-156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00" t="-198347" b="-156198"/>
                          </a:stretch>
                        </a:blipFill>
                      </a:tcPr>
                    </a:tc>
                  </a:tr>
                  <a:tr h="1153909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3" t="-1910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88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Terms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Divisor: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Quotient: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Remainder: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Dividend: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7030A0"/>
                          </a:solidFill>
                          <a:latin typeface="Cambria Math"/>
                        </a:rPr>
                        <m:t>Dividend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Divisor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Quotient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Remainder</m:t>
                      </m:r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200" dirty="0" smtClean="0">
                    <a:ea typeface="Cambria Math"/>
                  </a:rPr>
                  <a:t>PF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200" i="1" dirty="0" smtClean="0">
                  <a:solidFill>
                    <a:srgbClr val="7030A0"/>
                  </a:solidFill>
                </a:endParaRPr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ea typeface="Cambria Math"/>
                  </a:rPr>
                  <a:t>FF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3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 t="-967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3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91440" indent="0" algn="ctr">
                  <a:buNone/>
                </a:pPr>
                <a:r>
                  <a:rPr lang="en-US" sz="3200" dirty="0" smtClean="0">
                    <a:ea typeface="Cambria Math"/>
                  </a:rPr>
                  <a:t>PF: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91440" indent="0">
                  <a:buNone/>
                </a:pPr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+1 =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−20</m:t>
                          </m:r>
                          <m:sSup>
                            <m:sSupPr>
                              <m:ctrlP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−80</m:t>
                          </m:r>
                          <m:r>
                            <a:rPr lang="en-US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−317</m:t>
                          </m:r>
                        </m:e>
                      </m:d>
                      <m:r>
                        <a:rPr lang="en-US" sz="2200" i="1" dirty="0">
                          <a:latin typeface="Cambria Math"/>
                        </a:rPr>
                        <m:t>+</m:t>
                      </m:r>
                      <m:r>
                        <a:rPr lang="en-US" sz="2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(−1269)</m:t>
                      </m:r>
                    </m:oMath>
                  </m:oMathPara>
                </a14:m>
                <a:endParaRPr lang="en-US" sz="22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:endParaRPr lang="en-US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91440" lvl="1" indent="0" algn="ctr">
                  <a:buClr>
                    <a:schemeClr val="accent3"/>
                  </a:buClr>
                  <a:buSzPct val="95000"/>
                  <a:buNone/>
                </a:pPr>
                <a:r>
                  <a:rPr lang="en-US" sz="3200" dirty="0">
                    <a:ea typeface="Cambria Math"/>
                  </a:rPr>
                  <a:t>FF: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32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91440" lvl="1" indent="0" algn="ctr">
                  <a:buClr>
                    <a:schemeClr val="accent3"/>
                  </a:buClr>
                  <a:buSzPct val="95000"/>
                  <a:buNone/>
                </a:pPr>
                <a:endParaRPr lang="en-US" sz="28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−20</m:t>
                          </m:r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−80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−317+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−1269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4−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0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Division</a:t>
            </a:r>
            <a:r>
              <a:rPr lang="en-US" dirty="0" smtClean="0"/>
              <a:t>: </a:t>
            </a:r>
            <a:r>
              <a:rPr lang="en-US" sz="7200" dirty="0" smtClean="0"/>
              <a:t>Exit Slip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r>
                  <a:rPr lang="en-US" sz="4000" dirty="0" smtClean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latin typeface="Cambria Math"/>
                      </a:rPr>
                      <m:t>+3</m:t>
                    </m:r>
                    <m:r>
                      <a:rPr lang="en-US" sz="4000" b="0" i="1" dirty="0" smtClean="0">
                        <a:latin typeface="Cambria Math"/>
                      </a:rPr>
                      <m:t>𝑥</m:t>
                    </m:r>
                    <m:r>
                      <a:rPr lang="en-US" sz="4000" b="0" i="1" dirty="0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4000" dirty="0" smtClean="0"/>
                  <a:t> by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4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46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sz="4400" b="1" dirty="0" smtClean="0"/>
              <a:t>Due 10/24 </a:t>
            </a:r>
          </a:p>
          <a:p>
            <a:pPr lvl="1"/>
            <a:r>
              <a:rPr lang="en-US" sz="4400" dirty="0" smtClean="0"/>
              <a:t>P. 196: #7-10</a:t>
            </a:r>
            <a:r>
              <a:rPr lang="en-US" sz="4400" dirty="0"/>
              <a:t>, 13-16 and 37-42</a:t>
            </a:r>
            <a:r>
              <a:rPr lang="en-US" sz="4400" b="1" dirty="0"/>
              <a:t>. </a:t>
            </a:r>
            <a:r>
              <a:rPr lang="en-US" sz="4400" b="1" dirty="0" smtClean="0"/>
              <a:t> </a:t>
            </a:r>
          </a:p>
          <a:p>
            <a:pPr lvl="1"/>
            <a:r>
              <a:rPr lang="en-US" sz="4400" dirty="0" smtClean="0"/>
              <a:t>P. 208: #1-6 and 19-24.</a:t>
            </a:r>
            <a:endParaRPr lang="en-US" sz="4400" dirty="0"/>
          </a:p>
          <a:p>
            <a:pPr lvl="1"/>
            <a:r>
              <a:rPr lang="en-US" sz="4400" dirty="0" smtClean="0"/>
              <a:t>P. 208: #7-18 and 25-26.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Zero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polynomial function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ith every coefficient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dirty="0" smtClean="0"/>
                  <a:t> is a rational zero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have no common integer factors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an integer factor of the </a:t>
                </a:r>
                <a:r>
                  <a:rPr lang="en-US" b="1" dirty="0" smtClean="0"/>
                  <a:t>constant</a:t>
                </a:r>
                <a:r>
                  <a:rPr lang="en-US" dirty="0" smtClean="0"/>
                  <a:t>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an integer factor of the </a:t>
                </a:r>
                <a:r>
                  <a:rPr lang="en-US" b="1" dirty="0" smtClean="0"/>
                  <a:t>leading</a:t>
                </a:r>
                <a:r>
                  <a:rPr lang="en-US" dirty="0" smtClean="0"/>
                  <a:t>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/>
              </a:p>
              <a:p>
                <a:pPr lvl="2"/>
                <a:r>
                  <a:rPr lang="en-US" sz="2800" dirty="0" smtClean="0"/>
                  <a:t>Ex: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Theorem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41782" indent="-514350">
                  <a:buFont typeface="+mj-lt"/>
                  <a:buAutoNum type="arabicPeriod"/>
                </a:pPr>
                <a:r>
                  <a:rPr lang="en-US" sz="3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+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3300" dirty="0" smtClean="0"/>
              </a:p>
              <a:p>
                <a:pPr marL="27432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1,−1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1, −1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=1,−1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41782" indent="-514350">
                  <a:buFont typeface="+mj-lt"/>
                  <a:buAutoNum type="arabicPeriod" startAt="2"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−5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marL="541782" indent="-514350">
                  <a:buFont typeface="+mj-lt"/>
                  <a:buAutoNum type="arabicPeriod" startAt="2"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𝑓𝑎𝑐𝑡𝑜𝑟𝑠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−2)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𝑓𝑎𝑐𝑡𝑜𝑟𝑠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3)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1,−1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2,−2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1,−1,2,−2,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 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7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</a:t>
                </a:r>
                <a:r>
                  <a:rPr lang="en-US" dirty="0" smtClean="0"/>
                  <a:t>Z</a:t>
                </a:r>
                <a:r>
                  <a:rPr lang="en-US" dirty="0" smtClean="0"/>
                  <a:t>eros: </a:t>
                </a:r>
                <a:r>
                  <a:rPr lang="en-US" sz="5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−5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sz="31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  <a:blipFill rotWithShape="1">
                <a:blip r:embed="rId2"/>
                <a:stretch>
                  <a:fillRect l="-414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is a zero using synthetic division.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  <a:blipFill rotWithShape="1">
                <a:blip r:embed="rId3"/>
                <a:stretch>
                  <a:fillRect l="-725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624213"/>
                  </p:ext>
                </p:extLst>
              </p:nvPr>
            </p:nvGraphicFramePr>
            <p:xfrm>
              <a:off x="1523008" y="2590800"/>
              <a:ext cx="6097985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53909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+7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sz="3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Thus,</a:t>
                          </a:r>
                          <a:r>
                            <a:rPr lang="en-US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 smtClean="0"/>
                            <a:t> is a zero. What are the others?</a:t>
                          </a: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624213"/>
                  </p:ext>
                </p:extLst>
              </p:nvPr>
            </p:nvGraphicFramePr>
            <p:xfrm>
              <a:off x="1523008" y="2590800"/>
              <a:ext cx="6097985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" r="-4005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500" r="-3005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500" r="-2005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500" r="-1005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500" r="-500" b="-372500"/>
                          </a:stretch>
                        </a:blipFill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" t="-49793" r="-400500" b="-85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500" t="-100000" r="-30050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500" t="-100000" r="-20050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500" t="-100000" r="-10050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500" t="-100000" r="-500" b="-272500"/>
                          </a:stretch>
                        </a:blipFill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500" t="-198347" r="-30050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500" t="-198347" r="-20050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500" t="-198347" r="-10050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500" t="-198347" r="-500" b="-170248"/>
                          </a:stretch>
                        </a:blipFill>
                      </a:tcPr>
                    </a:tc>
                  </a:tr>
                  <a:tr h="1153909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" t="-191005" r="-100" b="-89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3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dirty="0"/>
              <a:t>Z</a:t>
            </a:r>
            <a:r>
              <a:rPr lang="en-US" dirty="0" smtClean="0"/>
              <a:t>eros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648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−5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−2=0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+7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−1=0       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+1=0    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+2=0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=1 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  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=−2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648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57663" y="6095762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Rational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14638" y="5559624"/>
            <a:ext cx="1343025" cy="5486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76863" y="5559623"/>
            <a:ext cx="1188720" cy="548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</p:cNvCxnSpPr>
          <p:nvPr/>
        </p:nvCxnSpPr>
        <p:spPr>
          <a:xfrm flipH="1" flipV="1">
            <a:off x="4743451" y="5534622"/>
            <a:ext cx="0" cy="56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41782" indent="-514350">
                  <a:buFont typeface="+mj-lt"/>
                  <a:buAutoNum type="arabicPeriod"/>
                </a:pPr>
                <a:r>
                  <a:rPr lang="en-US" sz="3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</m:t>
                    </m:r>
                    <m:r>
                      <a:rPr lang="en-US" sz="3300" b="0" i="1" dirty="0" smtClean="0"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300" b="0" i="1" dirty="0" smtClean="0"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33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300" b="0" i="1" dirty="0" smtClean="0">
                        <a:latin typeface="Cambria Math"/>
                      </a:rPr>
                      <m:t>+14</m:t>
                    </m:r>
                    <m:r>
                      <a:rPr lang="en-US" sz="3300" b="0" i="1" dirty="0" smtClean="0">
                        <a:latin typeface="Cambria Math"/>
                      </a:rPr>
                      <m:t>𝑥</m:t>
                    </m:r>
                    <m:r>
                      <a:rPr lang="en-US" sz="3300" i="1" dirty="0">
                        <a:latin typeface="Cambria Math"/>
                      </a:rPr>
                      <m:t>+</m:t>
                    </m:r>
                    <m:r>
                      <a:rPr lang="en-US" sz="33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𝑓𝑎𝑐𝑡𝑜𝑟𝑠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8)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𝑓𝑎𝑐𝑡𝑜𝑟𝑠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2)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400" b="0" i="1" smtClean="0">
                          <a:latin typeface="Cambria Math"/>
                        </a:rPr>
                        <m:t>2,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8,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13228370"/>
              </p:ext>
            </p:extLst>
          </p:nvPr>
        </p:nvGraphicFramePr>
        <p:xfrm>
          <a:off x="1447800" y="3352800"/>
          <a:ext cx="6096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1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</a:t>
                </a:r>
                <a:r>
                  <a:rPr lang="en-US" dirty="0" smtClean="0"/>
                  <a:t>Z</a:t>
                </a:r>
                <a:r>
                  <a:rPr lang="en-US" dirty="0" smtClean="0"/>
                  <a:t>eros: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</m:t>
                    </m:r>
                    <m:r>
                      <a:rPr lang="en-US" sz="3300" i="1" dirty="0"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+14</m:t>
                    </m:r>
                    <m:r>
                      <a:rPr lang="en-US" sz="3300" i="1" dirty="0">
                        <a:latin typeface="Cambria Math"/>
                      </a:rPr>
                      <m:t>𝑥</m:t>
                    </m:r>
                    <m:r>
                      <a:rPr lang="en-US" sz="3300" i="1" dirty="0">
                        <a:latin typeface="Cambria Math"/>
                      </a:rPr>
                      <m:t>+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en-US" sz="33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  <a:blipFill rotWithShape="1">
                <a:blip r:embed="rId2"/>
                <a:stretch>
                  <a:fillRect l="-4148" b="-30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800" dirty="0" smtClean="0"/>
                  <a:t> is a zero using synthetic division.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  <a:blipFill rotWithShape="1">
                <a:blip r:embed="rId3"/>
                <a:stretch>
                  <a:fillRect l="-725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936972"/>
                  </p:ext>
                </p:extLst>
              </p:nvPr>
            </p:nvGraphicFramePr>
            <p:xfrm>
              <a:off x="1523008" y="2590800"/>
              <a:ext cx="6097986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331"/>
                    <a:gridCol w="1016331"/>
                    <a:gridCol w="1016331"/>
                    <a:gridCol w="1016331"/>
                    <a:gridCol w="1016331"/>
                    <a:gridCol w="1016331"/>
                  </a:tblGrid>
                  <a:tr h="7329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53909"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(2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US" sz="3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Thus,</a:t>
                          </a:r>
                          <a:r>
                            <a:rPr lang="en-US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800" dirty="0" smtClean="0"/>
                            <a:t> is a zero. What are the others?</a:t>
                          </a: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936972"/>
                  </p:ext>
                </p:extLst>
              </p:nvPr>
            </p:nvGraphicFramePr>
            <p:xfrm>
              <a:off x="1523008" y="2590800"/>
              <a:ext cx="6097986" cy="3352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331"/>
                    <a:gridCol w="1016331"/>
                    <a:gridCol w="1016331"/>
                    <a:gridCol w="1016331"/>
                    <a:gridCol w="1016331"/>
                    <a:gridCol w="1016331"/>
                  </a:tblGrid>
                  <a:tr h="732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99" r="-499401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205" r="-40241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r="-3000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r="-200000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r="-101205" b="-3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r="-599" b="-372500"/>
                          </a:stretch>
                        </a:blipFill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99" t="-49793" r="-499401" b="-85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205" t="-100000" r="-40241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t="-100000" r="-30000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100000" r="-200000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100000" r="-101205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100000" r="-599" b="-272500"/>
                          </a:stretch>
                        </a:blipFill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205" t="-198347" r="-40241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t="-198347" r="-30000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198347" r="-200000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198347" r="-101205" b="-170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198347" r="-599" b="-170248"/>
                          </a:stretch>
                        </a:blipFill>
                      </a:tcPr>
                    </a:tc>
                  </a:tr>
                  <a:tr h="1153909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" t="-191005" r="-100" b="-89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9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Finding </a:t>
                </a:r>
                <a:r>
                  <a:rPr lang="en-US" dirty="0" smtClean="0"/>
                  <a:t>Z</a:t>
                </a:r>
                <a:r>
                  <a:rPr lang="en-US" dirty="0" smtClean="0"/>
                  <a:t>eros: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</m:t>
                    </m:r>
                    <m:r>
                      <a:rPr lang="en-US" sz="3300" i="1" dirty="0">
                        <a:latin typeface="Cambria Math"/>
                      </a:rPr>
                      <m:t>7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300" i="1" dirty="0">
                        <a:latin typeface="Cambria Math"/>
                      </a:rPr>
                      <m:t>+14</m:t>
                    </m:r>
                    <m:r>
                      <a:rPr lang="en-US" sz="3300" i="1" dirty="0">
                        <a:latin typeface="Cambria Math"/>
                      </a:rPr>
                      <m:t>𝑥</m:t>
                    </m:r>
                    <m:r>
                      <a:rPr lang="en-US" sz="3300" i="1" dirty="0">
                        <a:latin typeface="Cambria Math"/>
                      </a:rPr>
                      <m:t>+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en-US" sz="33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  <a:blipFill rotWithShape="1">
                <a:blip r:embed="rId2"/>
                <a:stretch>
                  <a:fillRect l="-4148" b="-30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724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is a zero using synthetic division.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724400"/>
              </a:xfrm>
              <a:blipFill rotWithShape="1">
                <a:blip r:embed="rId3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0305"/>
                  </p:ext>
                </p:extLst>
              </p:nvPr>
            </p:nvGraphicFramePr>
            <p:xfrm>
              <a:off x="990600" y="2707258"/>
              <a:ext cx="7162800" cy="3769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2560"/>
                    <a:gridCol w="1432560"/>
                    <a:gridCol w="1432560"/>
                    <a:gridCol w="1432560"/>
                    <a:gridCol w="1432560"/>
                  </a:tblGrid>
                  <a:tr h="8623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97178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97178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79614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)(2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−4)</m:t>
                                </m:r>
                              </m:oMath>
                            </m:oMathPara>
                          </a14:m>
                          <a:endParaRPr lang="en-US" sz="3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Thus,</a:t>
                          </a:r>
                          <a:r>
                            <a:rPr lang="en-US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is a zero. What are the others?</a:t>
                          </a: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0305"/>
                  </p:ext>
                </p:extLst>
              </p:nvPr>
            </p:nvGraphicFramePr>
            <p:xfrm>
              <a:off x="990600" y="2707258"/>
              <a:ext cx="7162800" cy="3769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2560"/>
                    <a:gridCol w="1432560"/>
                    <a:gridCol w="1432560"/>
                    <a:gridCol w="1432560"/>
                    <a:gridCol w="1432560"/>
                  </a:tblGrid>
                  <a:tr h="100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26" r="-400000" b="-28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426" r="-300000" b="-28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426" r="-200000" b="-28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426" r="-100000" b="-28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426" b="-283636"/>
                          </a:stretch>
                        </a:blipFill>
                      </a:tcPr>
                    </a:tc>
                  </a:tr>
                  <a:tr h="5791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26" t="-86842" r="-400000" b="-1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426" t="-173684" r="-300000" b="-3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426" t="-173684" r="-200000" b="-3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426" t="-173684" r="-100000" b="-3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426" t="-173684" b="-392632"/>
                          </a:stretch>
                        </a:blipFill>
                      </a:tcPr>
                    </a:tc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426" t="-273684" r="-300000" b="-2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426" t="-273684" r="-200000" b="-2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426" t="-273684" r="-100000" b="-29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0426" t="-273684" b="-292632"/>
                          </a:stretch>
                        </a:blipFill>
                      </a:tcPr>
                    </a:tc>
                  </a:tr>
                  <a:tr h="1606995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85" t="-134470" b="-530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46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Long Division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Use long division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3587</m:t>
                    </m:r>
                  </m:oMath>
                </a14:m>
                <a:r>
                  <a:rPr lang="en-US" dirty="0" smtClean="0"/>
                  <a:t> divided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3587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32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      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112</m:t>
                      </m:r>
                    </m:oMath>
                  </m:oMathPara>
                </a14:m>
                <a:endParaRPr lang="en-US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32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3587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b="0" i="1" u="sng" smtClean="0">
                          <a:latin typeface="Cambria Math"/>
                        </a:rPr>
                        <m:t> −   32____</m:t>
                      </m:r>
                    </m:oMath>
                  </m:oMathPara>
                </a14:m>
                <a:endParaRPr lang="en-US" u="sng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387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/>
                        </a:rPr>
                        <m:t>  −     32___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67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b="0" i="1" u="sng" smtClean="0">
                          <a:latin typeface="Cambria Math"/>
                        </a:rPr>
                        <m:t> −_     64_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9" t="-829" b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2286000" y="2895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dirty="0"/>
              <a:t>Z</a:t>
            </a:r>
            <a:r>
              <a:rPr lang="en-US" dirty="0" smtClean="0"/>
              <a:t>eros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+14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+8=0 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−4=0    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       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−4=0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82000" cy="4191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7330440" y="5105400"/>
            <a:ext cx="441960" cy="4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33308" y="4659868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Irrational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486400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Rational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600325" y="5111115"/>
            <a:ext cx="371475" cy="441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3400" y="5111115"/>
            <a:ext cx="371475" cy="441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4000" dirty="0" smtClean="0"/>
              <a:t>Division Algorithm for Polynomials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 smtClean="0"/>
                  <a:t>be polynomials with the degree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3200" dirty="0" smtClean="0"/>
                  <a:t> greater than or equal to the degree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)≠0.</m:t>
                    </m:r>
                  </m:oMath>
                </a14:m>
                <a:r>
                  <a:rPr lang="en-US" sz="3200" dirty="0" smtClean="0"/>
                  <a:t> Then, there are unique polynomials q(x) and r(x), called the quotient and remainder,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/>
                  <a:t>w</a:t>
                </a:r>
                <a:r>
                  <a:rPr lang="en-US" sz="3200" dirty="0" smtClean="0"/>
                  <a:t>here either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)=0 </m:t>
                    </m:r>
                  </m:oMath>
                </a14:m>
                <a:r>
                  <a:rPr lang="en-US" sz="3200" dirty="0" smtClean="0"/>
                  <a:t>or the degree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3200" dirty="0" smtClean="0"/>
                  <a:t> is less than the degree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9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Theorems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59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Remainder Theorem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757109"/>
            <a:ext cx="4041775" cy="6548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Factor Theorem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If a polynomial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, then the remainder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𝑟</m:t>
                    </m:r>
                    <m:r>
                      <a:rPr lang="en-US" sz="3200" i="1" dirty="0" smtClean="0">
                        <a:latin typeface="Cambria Math"/>
                      </a:rPr>
                      <m:t>=</m:t>
                    </m:r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2399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A polynomial function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has a factor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</a:rPr>
                      <m:t>−</m:t>
                    </m:r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549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Long Division with Polynomials</a:t>
                </a:r>
                <a:br>
                  <a:rPr lang="en-US" dirty="0" smtClean="0"/>
                </a:br>
                <a:r>
                  <a:rPr lang="en-US" sz="2200" dirty="0" smtClean="0">
                    <a:solidFill>
                      <a:schemeClr val="tx1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write a summary statement in polynomial form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148" t="-2139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</a:rPr>
                        <m:t>−1</m:t>
                      </m:r>
                      <m:r>
                        <a:rPr lang="en-US" sz="2400" b="0" i="1" dirty="0" smtClean="0">
                          <a:latin typeface="Cambria Math"/>
                        </a:rPr>
                        <m:t>;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       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+0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+0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−  (</m:t>
                    </m:r>
                    <m:sSup>
                      <m:s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u="sng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u="sng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u="sng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u="sng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u="sng" dirty="0" smtClean="0"/>
                  <a:t>  </a:t>
                </a:r>
                <a:endParaRPr lang="en-US" u="sng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0 +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+ 0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−</m:t>
                    </m:r>
                    <m:r>
                      <a:rPr lang="en-US" b="0" i="1" u="sng" smtClean="0">
                        <a:latin typeface="Cambria Math"/>
                      </a:rPr>
                      <m:t>            (</m:t>
                    </m:r>
                    <m:sSup>
                      <m:s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u="sng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u="sng" smtClean="0">
                        <a:latin typeface="Cambria Math"/>
                      </a:rPr>
                      <m:t> −  </m:t>
                    </m:r>
                    <m:r>
                      <a:rPr lang="en-US" b="0" i="1" u="sng" smtClean="0">
                        <a:latin typeface="Cambria Math"/>
                      </a:rPr>
                      <m:t>𝑥</m:t>
                    </m:r>
                    <m:r>
                      <a:rPr lang="en-US" b="0" i="1" u="sng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0   + 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− 1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−                         </m:t>
                    </m:r>
                    <m:d>
                      <m:dPr>
                        <m:ctrlPr>
                          <a:rPr lang="en-US" b="0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/>
                          </a:rPr>
                          <m:t>𝑥</m:t>
                        </m:r>
                        <m:r>
                          <a:rPr lang="en-US" b="0" i="1" u="sng" smtClean="0">
                            <a:latin typeface="Cambria Math"/>
                          </a:rPr>
                          <m:t> − 1</m:t>
                        </m:r>
                      </m:e>
                    </m:d>
                  </m:oMath>
                </a14:m>
                <a:endParaRPr lang="en-US" u="sng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                                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4400" y="2133600"/>
                <a:ext cx="4038600" cy="403859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Summary Statements:</a:t>
                </a:r>
              </a:p>
              <a:p>
                <a:pPr marL="9144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PF: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 dirty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9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1 </m:t>
                      </m:r>
                      <m:r>
                        <a:rPr lang="en-US" sz="1900" i="1" dirty="0">
                          <a:latin typeface="Cambria Math"/>
                        </a:rPr>
                        <m:t>=</m:t>
                      </m:r>
                      <m:r>
                        <a:rPr lang="en-US" sz="19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9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9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−1)∙(</m:t>
                      </m:r>
                      <m:sSup>
                        <m:sSupPr>
                          <m:ctrlP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+1)+0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91440" lvl="1" indent="0">
                  <a:buClr>
                    <a:schemeClr val="accent3"/>
                  </a:buClr>
                  <a:buSzPct val="95000"/>
                  <a:buNone/>
                </a:pPr>
                <a:endParaRPr lang="en-US" i="1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91440" lvl="1" indent="0">
                  <a:buClr>
                    <a:schemeClr val="accent3"/>
                  </a:buClr>
                  <a:buSzPct val="95000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FF: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91440" indent="0">
                  <a:buNone/>
                </a:pPr>
                <a:endParaRPr lang="en-US" sz="20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+1)+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9144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4400" y="2133600"/>
                <a:ext cx="4038600" cy="4038599"/>
              </a:xfrm>
              <a:blipFill rotWithShape="1">
                <a:blip r:embed="rId4"/>
                <a:stretch>
                  <a:fillRect l="-1499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581400" y="3581400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35814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Theorems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59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Remainder Theorem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757109"/>
            <a:ext cx="4041775" cy="6548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Factor Theorem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2800" dirty="0" smtClean="0"/>
                  <a:t>If a polynomial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, then the remainder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From previous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𝑟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0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0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0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0" dirty="0" smtClean="0"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1799" t="-2366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2800" dirty="0" smtClean="0"/>
                  <a:t>A polynomial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has a factor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From </a:t>
                </a:r>
                <a:r>
                  <a:rPr lang="en-US" sz="2800" dirty="0" smtClean="0"/>
                  <a:t>the previous example, we know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)=0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 is a factor.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1949" t="-2366" r="-2849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5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Long Division with Polynomials</a:t>
                </a:r>
                <a:br>
                  <a:rPr lang="en-US" dirty="0" smtClean="0"/>
                </a:br>
                <a:r>
                  <a:rPr lang="en-US" sz="2200" dirty="0" smtClean="0">
                    <a:solidFill>
                      <a:schemeClr val="tx1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write a summary statement in polynomial form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148" t="-2139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085"/>
                <a:ext cx="8077200" cy="3718715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−3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+5; </m:t>
                      </m:r>
                      <m:r>
                        <a:rPr lang="en-US" sz="3100" b="0" i="1" dirty="0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1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10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1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10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1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100" b="0" i="1" dirty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3100" dirty="0" smtClean="0"/>
              </a:p>
              <a:p>
                <a:pPr marL="457200" lvl="1" indent="0">
                  <a:buNone/>
                </a:pPr>
                <a:endParaRPr lang="en-US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    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8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+0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+1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+5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3300" dirty="0" smtClean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  		 	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/>
                      </a:rPr>
                      <m:t>−  (</m:t>
                    </m:r>
                    <m:sSup>
                      <m:sSup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u="sng" smtClean="0">
                        <a:latin typeface="Cambria Math"/>
                      </a:rPr>
                      <m:t>+0</m:t>
                    </m:r>
                    <m:sSup>
                      <m:sSup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u="sng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u="sng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u="sng" dirty="0" smtClean="0"/>
                  <a:t>  </a:t>
                </a:r>
                <a:endParaRPr lang="en-US" sz="2800" u="sng" dirty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			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0 −3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 smtClean="0"/>
                  <a:t>   			</a:t>
                </a:r>
                <a14:m>
                  <m:oMath xmlns:m="http://schemas.openxmlformats.org/officeDocument/2006/math">
                    <m:r>
                      <a:rPr lang="en-US" sz="2800" i="1" u="sng">
                        <a:latin typeface="Cambria Math"/>
                      </a:rPr>
                      <m:t>−</m:t>
                    </m:r>
                    <m:r>
                      <a:rPr lang="en-US" sz="2800" b="0" i="1" u="sng" smtClean="0">
                        <a:latin typeface="Cambria Math"/>
                      </a:rPr>
                      <m:t>        </m:t>
                    </m:r>
                    <m:d>
                      <m:d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n-US" sz="2800" b="0" i="1" u="sng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u="sng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u="sng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u="sng" smtClean="0">
                            <a:latin typeface="Cambria Math"/>
                          </a:rPr>
                          <m:t>+0</m:t>
                        </m:r>
                        <m:sSup>
                          <m:sSupPr>
                            <m:ctrlPr>
                              <a:rPr lang="en-US" sz="2800" b="0" i="1" u="sng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u="sng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u="sng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u="sng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b="0" i="1" u="sng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2800" b="0" dirty="0" smtClean="0"/>
                  <a:t>			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   +5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+ 0 +5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 			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/>
                      </a:rPr>
                      <m:t>−                         </m:t>
                    </m:r>
                    <m:d>
                      <m:d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u="sng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u="sng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u="sng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u="sng" smtClean="0">
                            <a:latin typeface="Cambria Math"/>
                          </a:rPr>
                          <m:t>          +5</m:t>
                        </m:r>
                      </m:e>
                    </m:d>
                  </m:oMath>
                </a14:m>
                <a:endParaRPr lang="en-US" sz="2800" b="0" i="1" u="sng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						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085"/>
                <a:ext cx="8077200" cy="371871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5715000"/>
                <a:ext cx="8077200" cy="1043863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Summary Statements: PF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1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1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1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1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+5=(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+1)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+5)+0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5715000"/>
                <a:ext cx="8077200" cy="1043863"/>
              </a:xfrm>
              <a:blipFill rotWithShape="1">
                <a:blip r:embed="rId4"/>
                <a:stretch>
                  <a:fillRect l="-301" t="-6857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096000" y="3352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3398520"/>
            <a:ext cx="0" cy="10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127" y="5715000"/>
                <a:ext cx="8077200" cy="10972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Summary Statement: 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+5+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5715000"/>
                <a:ext cx="8077200" cy="1097280"/>
              </a:xfrm>
              <a:prstGeom prst="rect">
                <a:avLst/>
              </a:prstGeom>
              <a:blipFill rotWithShape="1">
                <a:blip r:embed="rId5"/>
                <a:stretch>
                  <a:fillRect l="-301" t="-163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6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Long Division with Polynomials</a:t>
                </a:r>
                <a:br>
                  <a:rPr lang="en-US" dirty="0" smtClean="0"/>
                </a:br>
                <a:r>
                  <a:rPr lang="en-US" sz="2200" dirty="0" smtClean="0">
                    <a:solidFill>
                      <a:schemeClr val="tx1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write a summary statement in polynomial form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148" t="-2139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085"/>
                <a:ext cx="8077200" cy="3718715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+7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−9; </m:t>
                      </m:r>
                      <m:r>
                        <a:rPr lang="en-US" sz="3100" b="0" i="1" dirty="0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1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10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 dirty="0" smtClean="0">
                          <a:latin typeface="Cambria Math"/>
                        </a:rPr>
                        <m:t>=</m:t>
                      </m:r>
                      <m:r>
                        <a:rPr lang="en-US" sz="3100" b="0" i="1" dirty="0" smtClean="0">
                          <a:latin typeface="Cambria Math"/>
                        </a:rPr>
                        <m:t>𝑥</m:t>
                      </m:r>
                      <m:r>
                        <a:rPr lang="en-US" sz="3100" b="0" i="1" dirty="0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31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B050"/>
                    </a:solidFill>
                  </a:rPr>
                  <a:t>					</a:t>
                </a: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B050"/>
                    </a:solidFill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+4</m:t>
                    </m:r>
                  </m:oMath>
                </a14:m>
                <a:endParaRPr lang="en-US" sz="28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+3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80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+7</m:t>
                              </m:r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  		 	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/>
                      </a:rPr>
                      <m:t>−   (</m:t>
                    </m:r>
                    <m:sSup>
                      <m:sSup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u="sng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u="sng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u="sng" dirty="0" smtClean="0"/>
                  <a:t>  </a:t>
                </a:r>
                <a:endParaRPr lang="en-US" sz="2800" u="sng" dirty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			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  +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+7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 smtClean="0"/>
                  <a:t>   			</a:t>
                </a:r>
                <a14:m>
                  <m:oMath xmlns:m="http://schemas.openxmlformats.org/officeDocument/2006/math">
                    <m:r>
                      <a:rPr lang="en-US" sz="2800" i="1" u="sng">
                        <a:latin typeface="Cambria Math"/>
                      </a:rPr>
                      <m:t>−</m:t>
                    </m:r>
                    <m:r>
                      <a:rPr lang="en-US" sz="2800" b="0" i="1" u="sng" smtClean="0">
                        <a:latin typeface="Cambria Math"/>
                      </a:rPr>
                      <m:t>              </m:t>
                    </m:r>
                    <m:d>
                      <m:d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u="sng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u="sng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u="sng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u="sng" smtClean="0">
                            <a:latin typeface="Cambria Math"/>
                          </a:rPr>
                          <m:t>+3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b="0" i="1" u="sng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2800" b="0" dirty="0" smtClean="0"/>
                  <a:t>			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   +4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−9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b="0" dirty="0" smtClean="0"/>
                  <a:t>  			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/>
                      </a:rPr>
                      <m:t>−                         </m:t>
                    </m:r>
                    <m:d>
                      <m:d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4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+12 </m:t>
                        </m:r>
                      </m:e>
                    </m:d>
                  </m:oMath>
                </a14:m>
                <a:endParaRPr lang="en-US" sz="2800" b="0" i="1" u="sng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				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−21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085"/>
                <a:ext cx="8077200" cy="371871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5715000"/>
                <a:ext cx="8077200" cy="1043863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Summary Statements: PF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1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1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1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1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1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26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−9=(</m:t>
                      </m:r>
                      <m:r>
                        <a:rPr lang="en-US" sz="2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+3)∙(</m:t>
                      </m:r>
                      <m:sSup>
                        <m:sSupPr>
                          <m:ctrlP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+4)+(−21)</m:t>
                      </m:r>
                    </m:oMath>
                  </m:oMathPara>
                </a14:m>
                <a:endParaRPr lang="en-US" sz="5700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5715000"/>
                <a:ext cx="8077200" cy="1043863"/>
              </a:xfrm>
              <a:blipFill rotWithShape="1">
                <a:blip r:embed="rId4"/>
                <a:stretch>
                  <a:fillRect l="-301" t="-6857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257800" y="341791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7400" y="3398520"/>
            <a:ext cx="0" cy="10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715000"/>
                <a:ext cx="8074152" cy="10972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Summary Statement: 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19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9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19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9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en-US" sz="19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9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+4+</m:t>
                      </m:r>
                      <m:f>
                        <m:fPr>
                          <m:ctrlPr>
                            <a:rPr lang="en-US" sz="19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−21</m:t>
                          </m:r>
                        </m:num>
                        <m:den>
                          <m:r>
                            <a:rPr lang="en-US" sz="19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9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5000"/>
                <a:ext cx="8074152" cy="1097280"/>
              </a:xfrm>
              <a:prstGeom prst="rect">
                <a:avLst/>
              </a:prstGeom>
              <a:blipFill rotWithShape="1">
                <a:blip r:embed="rId5"/>
                <a:stretch>
                  <a:fillRect l="-301" t="-163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6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756</TotalTime>
  <Words>2789</Words>
  <Application>Microsoft Office PowerPoint</Application>
  <PresentationFormat>On-screen Show (4:3)</PresentationFormat>
  <Paragraphs>340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Real Zeros of Polynomial Functions</vt:lpstr>
      <vt:lpstr>Terms</vt:lpstr>
      <vt:lpstr>Long Division</vt:lpstr>
      <vt:lpstr>Division Algorithm for Polynomials</vt:lpstr>
      <vt:lpstr>Theorems</vt:lpstr>
      <vt:lpstr>Long Division with Polynomials Divide f(x) by d(x) and write a summary statement in polynomial form.</vt:lpstr>
      <vt:lpstr>Theorems</vt:lpstr>
      <vt:lpstr>Long Division with Polynomials Divide f(x) by d(x) and write a summary statement in polynomial form.</vt:lpstr>
      <vt:lpstr>Long Division with Polynomials Divide f(x) by d(x) and write a summary statement in polynomial form.</vt:lpstr>
      <vt:lpstr>Theorems</vt:lpstr>
      <vt:lpstr>Factor Theorem</vt:lpstr>
      <vt:lpstr>Various Ways to say the Same Thing</vt:lpstr>
      <vt:lpstr>Synthetic Division</vt:lpstr>
      <vt:lpstr>Synthetic Division</vt:lpstr>
      <vt:lpstr>Synthetic Division: Example 1</vt:lpstr>
      <vt:lpstr>Synthetic Division: Example 1</vt:lpstr>
      <vt:lpstr>Summary Statements</vt:lpstr>
      <vt:lpstr>Synthetic Division: Example 2</vt:lpstr>
      <vt:lpstr>Synthetic Division: Example 3</vt:lpstr>
      <vt:lpstr>Summary Statements</vt:lpstr>
      <vt:lpstr>Division: Exit Slip</vt:lpstr>
      <vt:lpstr>Homework:</vt:lpstr>
      <vt:lpstr>Rational Zero Theorem</vt:lpstr>
      <vt:lpstr>Using the Theorem Examples</vt:lpstr>
      <vt:lpstr>Finding Zeros:  3x^3+4x^2-5x-2</vt:lpstr>
      <vt:lpstr>Finding Zeros</vt:lpstr>
      <vt:lpstr>Applying the Theorem</vt:lpstr>
      <vt:lpstr>Finding Zeros: 〖2x〗^4-7x^3-8x^2+14x+8</vt:lpstr>
      <vt:lpstr>Finding Zeros: 〖2x〗^4-7x^3-8x^2+14x+8</vt:lpstr>
      <vt:lpstr>Finding Zeros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Zeros of Polynomial Functions</dc:title>
  <dc:creator>Amanda</dc:creator>
  <cp:lastModifiedBy>Amanda</cp:lastModifiedBy>
  <cp:revision>56</cp:revision>
  <dcterms:created xsi:type="dcterms:W3CDTF">2014-10-21T16:43:25Z</dcterms:created>
  <dcterms:modified xsi:type="dcterms:W3CDTF">2014-10-27T02:46:25Z</dcterms:modified>
</cp:coreProperties>
</file>