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9" r:id="rId2"/>
    <p:sldId id="261" r:id="rId3"/>
    <p:sldId id="262" r:id="rId4"/>
    <p:sldId id="287" r:id="rId5"/>
    <p:sldId id="288" r:id="rId6"/>
    <p:sldId id="289" r:id="rId7"/>
    <p:sldId id="280" r:id="rId8"/>
    <p:sldId id="282" r:id="rId9"/>
    <p:sldId id="281" r:id="rId10"/>
    <p:sldId id="274" r:id="rId11"/>
    <p:sldId id="267" r:id="rId12"/>
    <p:sldId id="285" r:id="rId13"/>
    <p:sldId id="290" r:id="rId14"/>
    <p:sldId id="291" r:id="rId15"/>
    <p:sldId id="292" r:id="rId16"/>
    <p:sldId id="293" r:id="rId17"/>
    <p:sldId id="283" r:id="rId18"/>
    <p:sldId id="295" r:id="rId19"/>
    <p:sldId id="294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03FA3-4B06-4220-962E-E6D33A97378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78C-4E34-4688-9E85-631B22346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8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D128B-113B-401D-A07D-333935861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331DEE-D23B-4118-B08B-326E75CAFE9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D1A6D3-F68C-4B14-B7C8-DF047CE21F7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Section 2.7</a:t>
            </a:r>
          </a:p>
          <a:p>
            <a:r>
              <a:rPr lang="en-US" sz="3200" dirty="0" smtClean="0"/>
              <a:t>(Part 1)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Rational Functions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66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1752" y="1629226"/>
                <a:ext cx="4040188" cy="73297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1752" y="1629226"/>
                <a:ext cx="4040188" cy="73297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00600" y="1447800"/>
            <a:ext cx="4041775" cy="731520"/>
          </a:xfrm>
        </p:spPr>
        <p:txBody>
          <a:bodyPr/>
          <a:lstStyle/>
          <a:p>
            <a:pPr algn="ctr"/>
            <a:r>
              <a:rPr lang="en-US" sz="2800" dirty="0" smtClean="0"/>
              <a:t>Domain and Range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152400" y="2286000"/>
                <a:ext cx="4419600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  	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80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+5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28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i="1" u="sng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b="0" i="1" u="sng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u="sng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u="sng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sz="2800" i="1" u="sng" dirty="0" smtClean="0">
                  <a:latin typeface="Cambria Math"/>
                </a:endParaRPr>
              </a:p>
              <a:p>
                <a:pPr marL="91440" indent="0">
                  <a:buNone/>
                </a:pPr>
                <a:r>
                  <a:rPr lang="en-US" sz="2800" dirty="0" smtClean="0"/>
                  <a:t> 		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 +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marL="91440" indent="0">
                  <a:buNone/>
                </a:pPr>
                <a:endParaRPr lang="en-US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152400" y="2286000"/>
                <a:ext cx="4419600" cy="4114800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Example #1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91440" indent="0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H – Right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HA: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 1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marL="91440" indent="0">
                  <a:buNone/>
                </a:pPr>
                <a:r>
                  <a:rPr lang="en-US" sz="4400" dirty="0">
                    <a:solidFill>
                      <a:schemeClr val="tx1"/>
                    </a:solidFill>
                  </a:rPr>
                  <a:t>S – 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V. Stretch by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.</a:t>
                </a:r>
                <a:endParaRPr lang="en-US" sz="4400" dirty="0">
                  <a:solidFill>
                    <a:schemeClr val="tx1"/>
                  </a:solidFill>
                </a:endParaRPr>
              </a:p>
              <a:p>
                <a:pPr marL="91440" indent="0">
                  <a:buNone/>
                </a:pPr>
                <a:r>
                  <a:rPr lang="en-US" sz="4400" dirty="0">
                    <a:solidFill>
                      <a:schemeClr val="tx1"/>
                    </a:solidFill>
                  </a:rPr>
                  <a:t>R – None </a:t>
                </a:r>
              </a:p>
              <a:p>
                <a:pPr marL="91440" indent="0">
                  <a:buNone/>
                </a:pPr>
                <a:r>
                  <a:rPr lang="en-US" sz="4400" dirty="0">
                    <a:solidFill>
                      <a:schemeClr val="tx1"/>
                    </a:solidFill>
                  </a:rPr>
                  <a:t>V – Up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VA: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284163" algn="l"/>
                  </a:tabLst>
                </a:pPr>
                <a:endParaRPr lang="en-US" sz="4300" u="sng" dirty="0"/>
              </a:p>
              <a:p>
                <a:pPr marL="284163" indent="-284163">
                  <a:tabLst>
                    <a:tab pos="284163" algn="l"/>
                  </a:tabLst>
                </a:pPr>
                <a:r>
                  <a:rPr lang="en-US" sz="4300" u="sng" dirty="0" smtClean="0"/>
                  <a:t>Domain</a:t>
                </a:r>
                <a:r>
                  <a:rPr lang="en-US" sz="4300" u="sng" dirty="0"/>
                  <a:t>: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500" i="1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35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∞,1)∪(1,∞)</m:t>
                    </m:r>
                  </m:oMath>
                </a14:m>
                <a:endParaRPr lang="en-US" sz="35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800" u="sng" dirty="0"/>
                  <a:t>Range: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500" i="1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35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∞,2)∪(2,∞)</m:t>
                    </m:r>
                  </m:oMath>
                </a14:m>
                <a:endParaRPr lang="en-US" sz="35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6"/>
                <a:stretch>
                  <a:fillRect l="-1662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7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1752" y="1629226"/>
                <a:ext cx="4040188" cy="73297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/>
                        </a:rPr>
                        <m:t>𝑦</m:t>
                      </m:r>
                      <m:r>
                        <a:rPr lang="en-US" sz="28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US" sz="2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1752" y="1629226"/>
                <a:ext cx="4040188" cy="73297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00600" y="1447800"/>
            <a:ext cx="4041775" cy="731520"/>
          </a:xfrm>
        </p:spPr>
        <p:txBody>
          <a:bodyPr/>
          <a:lstStyle/>
          <a:p>
            <a:pPr algn="ctr"/>
            <a:r>
              <a:rPr lang="en-US" sz="2800" dirty="0"/>
              <a:t>Domain and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152400" y="2209800"/>
                <a:ext cx="4419600" cy="4191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    	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i="1" dirty="0">
                  <a:solidFill>
                    <a:srgbClr val="00B05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−3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:r>
                  <a:rPr lang="en-US" sz="28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800" i="1" u="sng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 u="sng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u="sng">
                            <a:latin typeface="Cambria Math"/>
                          </a:rPr>
                          <m:t>𝑥</m:t>
                        </m:r>
                        <m:r>
                          <a:rPr lang="en-US" sz="2800" i="1" u="sng">
                            <a:latin typeface="Cambria Math"/>
                          </a:rPr>
                          <m:t>−3</m:t>
                        </m:r>
                      </m:e>
                    </m:d>
                  </m:oMath>
                </a14:m>
                <a:endParaRPr lang="en-US" sz="2800" i="1" u="sng" dirty="0">
                  <a:latin typeface="Cambria Math"/>
                </a:endParaRPr>
              </a:p>
              <a:p>
                <a:pPr marL="91440" indent="0">
                  <a:buNone/>
                </a:pPr>
                <a:r>
                  <a:rPr lang="en-US" sz="2800" dirty="0"/>
                  <a:t> 		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 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152400" y="2209800"/>
                <a:ext cx="4419600" cy="41910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00600" y="2438400"/>
                <a:ext cx="4038600" cy="3886200"/>
              </a:xfrm>
            </p:spPr>
            <p:txBody>
              <a:bodyPr>
                <a:normAutofit fontScale="92500" lnSpcReduction="20000"/>
              </a:bodyPr>
              <a:lstStyle/>
              <a:p>
                <a:pPr marL="91440" indent="0">
                  <a:buNone/>
                </a:pPr>
                <a:r>
                  <a:rPr lang="en-US" sz="3000" dirty="0" smtClean="0"/>
                  <a:t>H – Right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000" dirty="0"/>
                  <a:t> HA: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3</m:t>
                    </m:r>
                  </m:oMath>
                </a14:m>
                <a:endParaRPr lang="en-US" sz="3000" dirty="0"/>
              </a:p>
              <a:p>
                <a:pPr marL="91440" indent="0">
                  <a:buNone/>
                </a:pPr>
                <a:r>
                  <a:rPr lang="en-US" sz="3000" dirty="0"/>
                  <a:t>S – </a:t>
                </a:r>
                <a:r>
                  <a:rPr lang="en-US" sz="3000" dirty="0" smtClean="0"/>
                  <a:t>V. Stretch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  <a:p>
                <a:pPr marL="91440" indent="0">
                  <a:buNone/>
                </a:pPr>
                <a:r>
                  <a:rPr lang="en-US" sz="3000" dirty="0"/>
                  <a:t>R – </a:t>
                </a:r>
                <a:r>
                  <a:rPr lang="en-US" sz="3000" dirty="0" smtClean="0"/>
                  <a:t>Over the x – axis  </a:t>
                </a:r>
                <a:endParaRPr lang="en-US" sz="3000" dirty="0"/>
              </a:p>
              <a:p>
                <a:pPr marL="91440" indent="0">
                  <a:buNone/>
                </a:pPr>
                <a:r>
                  <a:rPr lang="en-US" sz="3000" dirty="0"/>
                  <a:t>V – Up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000" dirty="0"/>
                  <a:t> VA: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3000" dirty="0"/>
              </a:p>
              <a:p>
                <a:endParaRPr lang="en-US" sz="2800" dirty="0" smtClean="0"/>
              </a:p>
              <a:p>
                <a:r>
                  <a:rPr lang="en-US" sz="3000" u="sng" dirty="0" smtClean="0"/>
                  <a:t>Domain</a:t>
                </a:r>
                <a:r>
                  <a:rPr lang="en-US" sz="3000" u="sng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∞,3)∪(3,∞)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r>
                  <a:rPr lang="en-US" sz="3000" u="sng" dirty="0"/>
                  <a:t>Range:</a:t>
                </a:r>
              </a:p>
              <a:p>
                <a:pPr marL="548640" lvl="2">
                  <a:buClr>
                    <a:schemeClr val="accent1"/>
                  </a:buClr>
                  <a:buSzPct val="85000"/>
                  <a:buFont typeface="Wingdings 2"/>
                  <a:buChar char="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(−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∞,1)∪(1,∞)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00600" y="2438400"/>
                <a:ext cx="4038600" cy="3886200"/>
              </a:xfrm>
              <a:blipFill rotWithShape="1">
                <a:blip r:embed="rId7"/>
                <a:stretch>
                  <a:fillRect l="-1813" t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Example #2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Section 2.7</a:t>
            </a:r>
          </a:p>
          <a:p>
            <a:r>
              <a:rPr lang="en-US" sz="3200" dirty="0" smtClean="0"/>
              <a:t>(Part 2)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Rational Functions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680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500" dirty="0" smtClean="0"/>
              <a:t>Graphical Features of a Rational </a:t>
            </a:r>
            <a:r>
              <a:rPr lang="en-US" sz="3500" dirty="0" smtClean="0"/>
              <a:t>Function</a:t>
            </a:r>
            <a:endParaRPr lang="en-US" sz="3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  <a:p>
                <a:endParaRPr lang="en-US" sz="2800" dirty="0"/>
              </a:p>
              <a:p>
                <a:r>
                  <a:rPr lang="en-US" sz="3600" dirty="0"/>
                  <a:t>End behavior asymptote:</a:t>
                </a:r>
              </a:p>
              <a:p>
                <a:pPr marL="56007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end behavior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56007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end behavior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56007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end behavior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𝑤h𝑒𝑟𝑒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/>
              <a:t>Graphical Features of a Rational </a:t>
            </a:r>
            <a:r>
              <a:rPr lang="en-US" sz="3500" dirty="0" smtClean="0"/>
              <a:t>Function</a:t>
            </a:r>
            <a:endParaRPr lang="en-US" sz="3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79755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Vertical </a:t>
                </a:r>
                <a:r>
                  <a:rPr lang="en-US" sz="2400" b="1" dirty="0" smtClean="0"/>
                  <a:t>asymptotes: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These occur at the zeros of the denominator, provided that the zeros are not also zeros of the numerator of equal or greater multiplicity.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 </a:t>
                </a:r>
                <a:r>
                  <a:rPr lang="en-US" sz="2400" b="1" dirty="0" smtClean="0"/>
                  <a:t>X-intercepts</a:t>
                </a:r>
                <a:r>
                  <a:rPr lang="en-US" sz="2400" b="1" dirty="0"/>
                  <a:t>:</a:t>
                </a:r>
                <a:r>
                  <a:rPr lang="en-US" sz="2400" dirty="0"/>
                  <a:t>  These occur at the zeros of the numerator, which are not also zeros of the </a:t>
                </a:r>
                <a:r>
                  <a:rPr lang="en-US" sz="2400" dirty="0" smtClean="0"/>
                  <a:t>denominator.</a:t>
                </a: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Y</a:t>
                </a:r>
                <a:r>
                  <a:rPr lang="en-US" sz="2400" b="1" dirty="0" smtClean="0"/>
                  <a:t>-intercept</a:t>
                </a:r>
                <a:r>
                  <a:rPr lang="en-US" sz="2400" b="1" dirty="0"/>
                  <a:t>:</a:t>
                </a:r>
                <a:r>
                  <a:rPr lang="en-US" sz="2400" dirty="0"/>
                  <a:t>  This is the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if defined.</a:t>
                </a:r>
              </a:p>
              <a:p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797552"/>
              </a:xfrm>
              <a:blipFill rotWithShape="1">
                <a:blip r:embed="rId2"/>
                <a:stretch>
                  <a:fillRect l="-573" r="-717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Graph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11"/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4873625" y="1447800"/>
                <a:ext cx="4041775" cy="731520"/>
              </a:xfrm>
            </p:spPr>
            <p:txBody>
              <a:bodyPr anchor="t"/>
              <a:lstStyle/>
              <a:p>
                <a:pPr algn="ctr"/>
                <a:r>
                  <a:rPr lang="en-US" dirty="0"/>
                  <a:t>Evaluate the limit based on the graph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shown.</a:t>
                </a:r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12" name="Tex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4873625" y="1447800"/>
                <a:ext cx="4041775" cy="7315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00600" y="2209800"/>
                <a:ext cx="4038600" cy="3822192"/>
              </a:xfrm>
            </p:spPr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00600" y="2209800"/>
                <a:ext cx="4038600" cy="3822192"/>
              </a:xfrm>
              <a:blipFill rotWithShape="1">
                <a:blip r:embed="rId3"/>
                <a:stretch>
                  <a:fillRect l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3 (Exercises #17-#24)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0520" y="3025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Content Placeholder 13" descr="http://www.sagemath.org/calctut/calctut-pix/inflimits0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267200" cy="3581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(Exercises #25-#36)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9499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/>
                  <a:t>Find the asymptotes and intercepts of the function, and graph the function.</a:t>
                </a:r>
                <a:endParaRPr lang="en-US" dirty="0"/>
              </a:p>
              <a:p>
                <a:pPr marL="13716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+2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164592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3000" dirty="0" smtClean="0">
                    <a:solidFill>
                      <a:schemeClr val="tx1"/>
                    </a:solidFill>
                  </a:rPr>
                  <a:t>Intercepts</a:t>
                </a:r>
                <a:r>
                  <a:rPr lang="en-US" sz="3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0,−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−2,0</m:t>
                        </m:r>
                      </m:e>
                    </m:d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 </a:t>
                </a:r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164592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3000" dirty="0" smtClean="0">
                    <a:solidFill>
                      <a:schemeClr val="tx1"/>
                    </a:solidFill>
                  </a:rPr>
                  <a:t>Asymptotes</a:t>
                </a:r>
                <a:r>
                  <a:rPr lang="en-US" sz="3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=−3, 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=1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𝑎𝑛𝑑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</a:rPr>
                  <a:t>.</a:t>
                </a:r>
                <a:endParaRPr lang="en-US" sz="3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1200" dirty="0">
                  <a:solidFill>
                    <a:schemeClr val="tx1"/>
                  </a:solidFill>
                </a:endParaRPr>
              </a:p>
              <a:p>
                <a:pPr marL="13716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−4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164592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3000" dirty="0" smtClean="0">
                    <a:solidFill>
                      <a:schemeClr val="tx1"/>
                    </a:solidFill>
                  </a:rPr>
                  <a:t>No </a:t>
                </a:r>
                <a:r>
                  <a:rPr lang="en-US" sz="3000" dirty="0">
                    <a:solidFill>
                      <a:schemeClr val="tx1"/>
                    </a:solidFill>
                  </a:rPr>
                  <a:t>intercepts. </a:t>
                </a:r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164592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3000" dirty="0" smtClean="0">
                    <a:solidFill>
                      <a:schemeClr val="tx1"/>
                    </a:solidFill>
                  </a:rPr>
                  <a:t>Asymptotes: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=−2,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=0,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=2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𝑎𝑛𝑑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=0.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1371600" indent="-457200">
                  <a:buFont typeface="+mj-lt"/>
                  <a:buAutoNum type="arabicPeriod"/>
                </a:pPr>
                <a:endParaRPr lang="en-US" sz="3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949952"/>
              </a:xfrm>
              <a:blipFill rotWithShape="1">
                <a:blip r:embed="rId2"/>
                <a:stretch>
                  <a:fillRect l="-573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1447800"/>
                <a:ext cx="4040188" cy="73297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/>
                        </a:rPr>
                        <m:t>𝑦</m:t>
                      </m:r>
                      <m:r>
                        <a:rPr lang="en-US" sz="28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2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447800"/>
                <a:ext cx="4040188" cy="732974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00600" y="1447800"/>
            <a:ext cx="4041775" cy="731520"/>
          </a:xfrm>
        </p:spPr>
        <p:txBody>
          <a:bodyPr/>
          <a:lstStyle/>
          <a:p>
            <a:pPr algn="ctr"/>
            <a:r>
              <a:rPr lang="en-US" sz="2400" dirty="0" smtClean="0"/>
              <a:t>Asymptotes and Intercepts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152400" y="2209800"/>
                <a:ext cx="4419600" cy="4191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 − 4</m:t>
                    </m:r>
                  </m:oMath>
                </a14:m>
                <a:endParaRPr lang="en-US" sz="2800" i="1" dirty="0">
                  <a:solidFill>
                    <a:srgbClr val="00B050"/>
                  </a:solidFill>
                  <a:latin typeface="Cambria Math"/>
                </a:endParaRP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+3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u="sng">
                        <a:solidFill>
                          <a:schemeClr val="tx1"/>
                        </a:solidFill>
                        <a:latin typeface="Cambria Math"/>
                      </a:rPr>
                      <m:t>−(</m:t>
                    </m:r>
                    <m:sSup>
                      <m:sSupPr>
                        <m:ctrlPr>
                          <a:rPr lang="en-US" sz="28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u="sng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u="sng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u="sng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</a:rPr>
                  <a:t>  </a:t>
                </a:r>
              </a:p>
              <a:p>
                <a:pPr marL="457200" lvl="1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	     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−4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+3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u="sng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      (−4</m:t>
                    </m:r>
                    <m:r>
                      <a:rPr lang="en-US" sz="28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  −8)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0  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11</m:t>
                    </m:r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sz="16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152400" y="2209800"/>
                <a:ext cx="4419600" cy="41910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00600" y="2438400"/>
                <a:ext cx="4038600" cy="3886200"/>
              </a:xfrm>
            </p:spPr>
            <p:txBody>
              <a:bodyPr>
                <a:normAutofit fontScale="85000" lnSpcReduction="20000"/>
              </a:bodyPr>
              <a:lstStyle/>
              <a:p>
                <a:pPr marL="548640" indent="-457200"/>
                <a:r>
                  <a:rPr lang="en-US" sz="3000" dirty="0" smtClean="0"/>
                  <a:t>Horizontal:</a:t>
                </a: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𝑥</m:t>
                      </m:r>
                      <m:r>
                        <a:rPr lang="en-US" sz="30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3000" dirty="0" smtClean="0"/>
              </a:p>
              <a:p>
                <a:pPr marL="548640" indent="-457200"/>
                <a:r>
                  <a:rPr lang="en-US" sz="3000" dirty="0" smtClean="0"/>
                  <a:t>Slant Asymptote: </a:t>
                </a:r>
                <a:endParaRPr lang="en-US" sz="3000" dirty="0" smtClean="0"/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𝑦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𝑥</m:t>
                      </m:r>
                      <m:r>
                        <a:rPr lang="en-US" sz="30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3000" dirty="0" smtClean="0"/>
              </a:p>
              <a:p>
                <a:pPr marL="91440" indent="0">
                  <a:buNone/>
                </a:pPr>
                <a:endParaRPr lang="en-US" sz="2100" dirty="0"/>
              </a:p>
              <a:p>
                <a:pPr marL="91440" indent="0">
                  <a:buNone/>
                </a:pPr>
                <a:r>
                  <a:rPr lang="en-US" sz="3000" u="sng" dirty="0" smtClean="0"/>
                  <a:t>Intercept: </a:t>
                </a:r>
              </a:p>
              <a:p>
                <a:pPr marL="9144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−2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(0)</m:t>
                          </m:r>
                          <m:r>
                            <a:rPr lang="en-US" sz="32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(0)</m:t>
                          </m:r>
                          <m:r>
                            <a:rPr lang="en-US" sz="3200" i="1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b="0" dirty="0" smtClean="0"/>
              </a:p>
              <a:p>
                <a:pPr marL="548640" indent="-457200">
                  <a:buFont typeface="Wingdings" panose="05000000000000000000" pitchFamily="2" charset="2"/>
                  <a:buChar char="Ø"/>
                </a:pPr>
                <a:r>
                  <a:rPr lang="en-US" sz="3200" dirty="0" smtClean="0"/>
                  <a:t>Thus,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</a:rPr>
                      <m:t>0,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 marL="91440" indent="0">
                  <a:buNone/>
                </a:pPr>
                <a:endParaRPr lang="en-US" sz="3000" dirty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00600" y="2438400"/>
                <a:ext cx="4038600" cy="3886200"/>
              </a:xfrm>
              <a:blipFill rotWithShape="1">
                <a:blip r:embed="rId7"/>
                <a:stretch>
                  <a:fillRect l="-453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Find the asymptotes and intercepts of the function, and graph the function.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Extraneous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797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solution of a transformed equation that is not a solution of the original equation being solved.</a:t>
                </a:r>
              </a:p>
              <a:p>
                <a:endParaRPr lang="en-US" dirty="0"/>
              </a:p>
              <a:p>
                <a:r>
                  <a:rPr lang="en-US" dirty="0" smtClean="0"/>
                  <a:t>In other words, a value that would make the function undefined.</a:t>
                </a:r>
              </a:p>
              <a:p>
                <a:endParaRPr lang="en-US" u="sng" dirty="0" smtClean="0"/>
              </a:p>
              <a:p>
                <a:r>
                  <a:rPr lang="en-US" u="sng" dirty="0" smtClean="0"/>
                  <a:t>Example:</a:t>
                </a:r>
                <a:endParaRPr lang="en-US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Extraneous 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797552"/>
              </a:xfrm>
              <a:blipFill rotWithShape="1">
                <a:blip r:embed="rId2"/>
                <a:stretch>
                  <a:fillRect l="-1362" t="-1906" r="-1792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9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Eliminating Extraneous Solutions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Directions: </a:t>
                </a:r>
                <a:r>
                  <a:rPr lang="en-US" dirty="0" smtClean="0"/>
                  <a:t>Solve the equation algebraically. Check for extraneous solutions.</a:t>
                </a:r>
                <a:endParaRPr lang="en-US" b="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−3)(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</a:rPr>
                        <m:t>(</m:t>
                      </m:r>
                      <m:r>
                        <a:rPr lang="en-US" sz="2300" b="0" i="1" smtClean="0"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latin typeface="Cambria Math"/>
                        </a:rPr>
                        <m:t>−3)(</m:t>
                      </m:r>
                      <m:r>
                        <a:rPr lang="en-US" sz="2300" b="0" i="1" smtClean="0"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−1)</m:t>
                      </m:r>
                      <m:d>
                        <m:d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den>
                          </m:f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3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−3)(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−1)=2</m:t>
                      </m:r>
                    </m:oMath>
                  </m:oMathPara>
                </a14:m>
                <a:endParaRPr lang="en-US" sz="23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105400"/>
              </a:xfrm>
              <a:blipFill rotWithShape="1">
                <a:blip r:embed="rId2"/>
                <a:stretch>
                  <a:fillRect l="-1362" t="-1075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638800" y="2608427"/>
                <a:ext cx="2417380" cy="63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/>
                        </a:rPr>
                        <m:t>(</m:t>
                      </m:r>
                      <m:r>
                        <a:rPr lang="en-US" sz="2700" i="1">
                          <a:latin typeface="Cambria Math"/>
                        </a:rPr>
                        <m:t>𝑥</m:t>
                      </m:r>
                      <m:r>
                        <a:rPr lang="en-US" sz="2700" i="1">
                          <a:latin typeface="Cambria Math"/>
                        </a:rPr>
                        <m:t>−3)(</m:t>
                      </m:r>
                      <m:r>
                        <a:rPr lang="en-US" sz="2700" i="1">
                          <a:latin typeface="Cambria Math"/>
                        </a:rPr>
                        <m:t>𝑥</m:t>
                      </m:r>
                      <m:r>
                        <a:rPr lang="en-US" sz="2700" i="1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08427"/>
                <a:ext cx="2417380" cy="6324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4755931" y="2791896"/>
            <a:ext cx="882869" cy="3774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 flipV="1">
            <a:off x="6961179" y="3234484"/>
            <a:ext cx="780217" cy="793065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flipH="1" flipV="1">
            <a:off x="1219199" y="3694994"/>
            <a:ext cx="838199" cy="793065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6457381" y="5098976"/>
            <a:ext cx="780217" cy="793065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What is a </a:t>
            </a:r>
            <a:r>
              <a:rPr lang="en-US" sz="4800" dirty="0" smtClean="0">
                <a:solidFill>
                  <a:schemeClr val="accent1"/>
                </a:solidFill>
              </a:rPr>
              <a:t>rational </a:t>
            </a:r>
            <a:r>
              <a:rPr lang="en-US" sz="4800" dirty="0">
                <a:solidFill>
                  <a:schemeClr val="accent1"/>
                </a:solidFill>
              </a:rPr>
              <a:t>function?</a:t>
            </a:r>
            <a:endParaRPr 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Definition: </a:t>
                </a:r>
                <a:r>
                  <a:rPr lang="en-US" sz="2800" dirty="0" smtClean="0"/>
                  <a:t>A function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are polynomials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not the zero polynomial.</a:t>
                </a:r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)≠0</m:t>
                      </m:r>
                    </m:oMath>
                  </m:oMathPara>
                </a14:m>
                <a:endParaRPr lang="en-US" sz="4000" dirty="0" smtClean="0"/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:endParaRPr lang="en-US" sz="16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What </a:t>
                </a:r>
                <a:r>
                  <a:rPr lang="en-US" sz="2800" dirty="0"/>
                  <a:t>is the most common form of the equation?</a:t>
                </a:r>
              </a:p>
              <a:p>
                <a:pPr marL="36576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05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2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Eliminating Extraneous Solutions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Directions: </a:t>
                </a:r>
                <a:r>
                  <a:rPr lang="en-US" dirty="0" smtClean="0"/>
                  <a:t>Solve the equation algebraically. Check for extraneous solutions.</a:t>
                </a:r>
                <a:endParaRPr lang="en-US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1(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−1)=2</m:t>
                      </m:r>
                    </m:oMath>
                  </m:oMathPara>
                </a14:m>
                <a:endParaRPr lang="en-US" sz="230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/>
                        </a:rPr>
                        <m:t>−6</m:t>
                      </m:r>
                      <m:r>
                        <a:rPr lang="en-US" sz="2300" b="0" i="1" smtClean="0"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latin typeface="Cambria Math"/>
                        </a:rPr>
                        <m:t>+</m:t>
                      </m:r>
                      <m:r>
                        <a:rPr lang="en-US" sz="2300" b="0" i="1" smtClean="0"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latin typeface="Cambria Math"/>
                        </a:rPr>
                        <m:t>−1=2</m:t>
                      </m:r>
                    </m:oMath>
                  </m:oMathPara>
                </a14:m>
                <a:endParaRPr lang="en-US" sz="2300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/>
                        </a:rPr>
                        <m:t>−5</m:t>
                      </m:r>
                      <m:r>
                        <a:rPr lang="en-US" sz="2300" b="0" i="1" smtClean="0"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US" sz="2300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23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3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300" b="0" i="1" smtClean="0">
                          <a:latin typeface="Cambria Math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latin typeface="Cambria Math"/>
                        </a:rPr>
                        <m:t>and</m:t>
                      </m:r>
                      <m:r>
                        <a:rPr lang="en-US" sz="2300" b="0" i="1" smtClean="0">
                          <a:latin typeface="Cambria Math"/>
                        </a:rPr>
                        <m:t>        </m:t>
                      </m:r>
                      <m:r>
                        <a:rPr lang="en-US" sz="2300" b="0" i="1" smtClean="0"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4953000"/>
              </a:xfrm>
              <a:blipFill rotWithShape="1">
                <a:blip r:embed="rId2"/>
                <a:stretch>
                  <a:fillRect l="-1362" t="-1108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499538" y="5638800"/>
            <a:ext cx="457200" cy="274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56738" y="3596903"/>
            <a:ext cx="2819400" cy="1940998"/>
            <a:chOff x="5956738" y="2966282"/>
            <a:chExt cx="2819400" cy="1940998"/>
          </a:xfrm>
        </p:grpSpPr>
        <p:sp>
          <p:nvSpPr>
            <p:cNvPr id="5" name="Cloud 4"/>
            <p:cNvSpPr/>
            <p:nvPr/>
          </p:nvSpPr>
          <p:spPr>
            <a:xfrm>
              <a:off x="5956738" y="2966282"/>
              <a:ext cx="2819400" cy="1295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 is an extraneous solution.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199790" y="4770120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V="1">
              <a:off x="6443630" y="45772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6718739" y="4291374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885090" y="5299316"/>
            <a:ext cx="1371600" cy="8902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Eliminating Extraneous Solutions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Directions: </a:t>
                </a:r>
                <a:r>
                  <a:rPr lang="en-US" dirty="0" smtClean="0"/>
                  <a:t>Solve the equation algebraically. Check for extraneous solutions.</a:t>
                </a:r>
                <a:endParaRPr lang="en-US" b="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+4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sz="23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105400"/>
              </a:xfrm>
              <a:blipFill rotWithShape="1">
                <a:blip r:embed="rId2"/>
                <a:stretch>
                  <a:fillRect l="-1362" t="-1075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5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Eliminating Extraneous Solutions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Directions: </a:t>
                </a:r>
                <a:r>
                  <a:rPr lang="en-US" dirty="0" smtClean="0"/>
                  <a:t>Solve the equation algebraically. Check for extraneous solutions.</a:t>
                </a:r>
                <a:endParaRPr lang="en-US" b="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3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300" b="1" dirty="0" smtClean="0">
                    <a:solidFill>
                      <a:schemeClr val="tx1"/>
                    </a:solidFill>
                  </a:rPr>
                  <a:t>Solution: </a:t>
                </a:r>
                <a:endParaRPr lang="en-US" sz="23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US" sz="23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+12−15=0</m:t>
                      </m:r>
                    </m:oMath>
                  </m:oMathPara>
                </a14:m>
                <a:endParaRPr lang="en-US" sz="23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−3=0</m:t>
                      </m:r>
                    </m:oMath>
                  </m:oMathPara>
                </a14:m>
                <a:endParaRPr lang="en-US" sz="23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𝑥</m:t>
                      </m:r>
                      <m:r>
                        <a:rPr lang="en-US" sz="23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     </m:t>
                      </m:r>
                      <m:r>
                        <a:rPr lang="en-US" sz="23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300">
                          <a:latin typeface="Cambria Math"/>
                        </a:rPr>
                        <m:t>and</m:t>
                      </m:r>
                      <m:r>
                        <a:rPr lang="en-US" sz="2300" i="1">
                          <a:latin typeface="Cambria Math"/>
                        </a:rPr>
                        <m:t>       </m:t>
                      </m:r>
                      <m:r>
                        <a:rPr lang="en-US" sz="2300" i="1">
                          <a:latin typeface="Cambria Math"/>
                        </a:rPr>
                        <m:t>𝑥</m:t>
                      </m:r>
                      <m:r>
                        <a:rPr lang="en-US" sz="23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105400"/>
              </a:xfrm>
              <a:blipFill rotWithShape="1">
                <a:blip r:embed="rId2"/>
                <a:stretch>
                  <a:fillRect l="-1362" t="-1075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499538" y="5593080"/>
            <a:ext cx="457200" cy="274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324600" y="3657600"/>
            <a:ext cx="2576348" cy="1940998"/>
            <a:chOff x="6199790" y="2966282"/>
            <a:chExt cx="2576348" cy="1940998"/>
          </a:xfrm>
        </p:grpSpPr>
        <p:sp>
          <p:nvSpPr>
            <p:cNvPr id="13" name="Cloud 12"/>
            <p:cNvSpPr/>
            <p:nvPr/>
          </p:nvSpPr>
          <p:spPr>
            <a:xfrm>
              <a:off x="6199790" y="2966282"/>
              <a:ext cx="2576348" cy="1295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r>
                <a:rPr lang="en-US" dirty="0" smtClean="0"/>
                <a:t> is an extraneous solution.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99790" y="4770120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6443630" y="45772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6718739" y="4291374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19400" y="5299316"/>
            <a:ext cx="1371600" cy="8902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What does it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39548"/>
                  </p:ext>
                </p:extLst>
              </p:nvPr>
            </p:nvGraphicFramePr>
            <p:xfrm>
              <a:off x="7010400" y="1524000"/>
              <a:ext cx="1371600" cy="400100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5800"/>
                    <a:gridCol w="685800"/>
                  </a:tblGrid>
                  <a:tr h="3943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-----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 dirty="0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39548"/>
                  </p:ext>
                </p:extLst>
              </p:nvPr>
            </p:nvGraphicFramePr>
            <p:xfrm>
              <a:off x="7010400" y="1524000"/>
              <a:ext cx="1371600" cy="400100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5800"/>
                    <a:gridCol w="685800"/>
                  </a:tblGrid>
                  <a:tr h="3943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893" t="-70707" b="-497980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893" t="-170707" b="-397980"/>
                          </a:stretch>
                        </a:blipFill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 smtClean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-----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 smtClean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 smtClean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893" t="-462000" b="-10000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 smtClean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893" t="-567677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5638800" y="3378200"/>
            <a:ext cx="2286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3173" r="3880" b="2128"/>
          <a:stretch/>
        </p:blipFill>
        <p:spPr bwMode="auto">
          <a:xfrm>
            <a:off x="381000" y="1662660"/>
            <a:ext cx="5943600" cy="372368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4"/>
              <p:cNvSpPr txBox="1">
                <a:spLocks/>
              </p:cNvSpPr>
              <p:nvPr/>
            </p:nvSpPr>
            <p:spPr>
              <a:xfrm>
                <a:off x="2743200" y="5562600"/>
                <a:ext cx="3886200" cy="990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vert="horz" rtlCol="0" anchor="ctr">
                <a:noAutofit/>
              </a:bodyPr>
              <a:lstStyle>
                <a:lvl1pPr marL="0" indent="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Tx/>
                  <a:buNone/>
                  <a:defRPr kumimoji="0" sz="2000" b="1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 smtClean="0"/>
                  <a:t>Domain: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(−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,0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400" b="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0,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Range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(−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∞,0)∪</m:t>
                    </m:r>
                    <m:r>
                      <a:rPr lang="en-US" sz="2400" b="0" i="1">
                        <a:latin typeface="Cambria Math"/>
                      </a:rPr>
                      <m:t>(0,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0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62600"/>
                <a:ext cx="3886200" cy="99060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5"/>
                <a:stretch>
                  <a:fillRect l="-156" b="-91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4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Rational Functions???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600200"/>
                <a:ext cx="8503920" cy="4724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Directions:</a:t>
                </a:r>
                <a:r>
                  <a:rPr lang="en-US" sz="2800" dirty="0" smtClean="0"/>
                  <a:t> Which of the following are rational functions? For those that are rational functions, state the domain. If not, explain why.</a:t>
                </a:r>
              </a:p>
              <a:p>
                <a:pPr marL="578358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3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852678" lvl="1" indent="-514350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is a rational function, with domain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has no real zeros.</a:t>
                </a:r>
              </a:p>
              <a:p>
                <a:pPr marL="578358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33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300" dirty="0" smtClean="0">
                  <a:solidFill>
                    <a:schemeClr val="tx1"/>
                  </a:solidFill>
                </a:endParaRPr>
              </a:p>
              <a:p>
                <a:pPr marL="852678" lvl="1" indent="-514350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No,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is not </a:t>
                </a:r>
                <a:r>
                  <a:rPr lang="en-US" sz="2600" dirty="0">
                    <a:solidFill>
                      <a:schemeClr val="tx1"/>
                    </a:solidFill>
                  </a:rPr>
                  <a:t>a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rational function because of the exponent ½ in the denominator.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600200"/>
                <a:ext cx="8503920" cy="4724400"/>
              </a:xfrm>
              <a:blipFill rotWithShape="1">
                <a:blip r:embed="rId3"/>
                <a:stretch>
                  <a:fillRect l="-932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6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Rational Functions???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600200"/>
                <a:ext cx="8503920" cy="4724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Directions:</a:t>
                </a:r>
                <a:r>
                  <a:rPr lang="en-US" sz="2800" dirty="0" smtClean="0"/>
                  <a:t> Which of the following are rational functions? For those that are rational functions, state the domain. If not, explain why.</a:t>
                </a:r>
              </a:p>
              <a:p>
                <a:pPr marL="578358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3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25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+4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+6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852678" lvl="1" indent="-514350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No,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is not a rational function because the numerator cannot be simplified into polynomial form.</a:t>
                </a:r>
              </a:p>
              <a:p>
                <a:pPr marL="578358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+8</m:t>
                        </m:r>
                      </m:den>
                    </m:f>
                  </m:oMath>
                </a14:m>
                <a:endParaRPr lang="en-US" sz="3000" dirty="0"/>
              </a:p>
              <a:p>
                <a:pPr marL="852678" lvl="1" indent="-514350"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2600" dirty="0">
                    <a:solidFill>
                      <a:schemeClr val="tx1"/>
                    </a:solidFill>
                  </a:rPr>
                  <a:t>rational function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with the domain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∞,−8)∪(−8,∞)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+8=0→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=−8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.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marL="852678" lvl="1" indent="-514350">
                  <a:lnSpc>
                    <a:spcPct val="150000"/>
                  </a:lnSpc>
                </a:pPr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600200"/>
                <a:ext cx="8503920" cy="4724400"/>
              </a:xfrm>
              <a:blipFill rotWithShape="1">
                <a:blip r:embed="rId2"/>
                <a:stretch>
                  <a:fillRect l="-932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5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Rational Functions???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600200"/>
                <a:ext cx="8503920" cy="480060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Directions:</a:t>
                </a:r>
                <a:r>
                  <a:rPr lang="en-US" sz="2800" dirty="0" smtClean="0"/>
                  <a:t> Which of the following are rational functions? For those that are rational functions, state the domain. If not, explain why.</a:t>
                </a:r>
              </a:p>
              <a:p>
                <a:pPr marL="578358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4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5900" dirty="0"/>
                  <a:t> </a:t>
                </a:r>
                <a14:m>
                  <m:oMath xmlns:m="http://schemas.openxmlformats.org/officeDocument/2006/math">
                    <m:r>
                      <a:rPr lang="en-US" sz="59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5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9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59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i="1">
                            <a:latin typeface="Cambria Math"/>
                          </a:rPr>
                          <m:t>3</m:t>
                        </m:r>
                        <m:r>
                          <a:rPr lang="en-US" sz="5900" i="1">
                            <a:latin typeface="Cambria Math"/>
                          </a:rPr>
                          <m:t>𝑥</m:t>
                        </m:r>
                        <m:r>
                          <a:rPr lang="en-US" sz="5900" i="1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5900" i="1">
                            <a:latin typeface="Cambria Math"/>
                          </a:rPr>
                          <m:t>6</m:t>
                        </m:r>
                        <m:r>
                          <a:rPr lang="en-US" sz="5900" i="1">
                            <a:latin typeface="Cambria Math"/>
                          </a:rPr>
                          <m:t>𝑥</m:t>
                        </m:r>
                        <m:r>
                          <a:rPr lang="en-US" sz="5900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59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9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9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/>
              </a:p>
              <a:p>
                <a:pPr marL="852678" lvl="1" indent="-514350">
                  <a:lnSpc>
                    <a:spcPct val="150000"/>
                  </a:lnSpc>
                </a:pPr>
                <a:r>
                  <a:rPr lang="en-US" sz="3300" dirty="0">
                    <a:solidFill>
                      <a:schemeClr val="tx1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is a rational function. We must factor the denominator to get the domain.</a:t>
                </a:r>
              </a:p>
              <a:p>
                <a:pPr marL="338328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→2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3−</m:t>
                          </m:r>
                          <m:sSup>
                            <m:sSupPr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33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338328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=0→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sz="33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sz="33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𝐚𝐧𝐝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3−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</a:rPr>
                        <m:t>=0→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=3→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300" dirty="0">
                  <a:solidFill>
                    <a:schemeClr val="tx1"/>
                  </a:solidFill>
                </a:endParaRPr>
              </a:p>
              <a:p>
                <a:pPr marL="338328" lvl="1" indent="0" algn="ctr">
                  <a:lnSpc>
                    <a:spcPct val="150000"/>
                  </a:lnSpc>
                  <a:buNone/>
                </a:pPr>
                <a:r>
                  <a:rPr lang="en-US" sz="4200" u="sng" dirty="0">
                    <a:solidFill>
                      <a:schemeClr val="tx1"/>
                    </a:solidFill>
                  </a:rPr>
                  <a:t>Domain:</a:t>
                </a:r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4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∞,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4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)∪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,0)</m:t>
                    </m:r>
                    <m:r>
                      <a:rPr lang="en-US" sz="4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(0,</m:t>
                    </m:r>
                    <m:rad>
                      <m:radPr>
                        <m:degHide m:val="on"/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4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∪(</m:t>
                    </m:r>
                    <m:rad>
                      <m:radPr>
                        <m:degHide m:val="on"/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4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,∞)</m:t>
                    </m:r>
                  </m:oMath>
                </a14:m>
                <a:endParaRPr lang="en-US" sz="4200" dirty="0">
                  <a:solidFill>
                    <a:schemeClr val="tx1"/>
                  </a:solidFill>
                </a:endParaRPr>
              </a:p>
              <a:p>
                <a:pPr marL="578358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51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5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51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</m:oMath>
                </a14:m>
                <a:endParaRPr lang="en-US" sz="5100" dirty="0" smtClean="0">
                  <a:solidFill>
                    <a:schemeClr val="tx1"/>
                  </a:solidFill>
                </a:endParaRPr>
              </a:p>
              <a:p>
                <a:pPr marL="852678" lvl="1" indent="-51435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tx1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</a:rPr>
                  <a:t> 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sz="3800" dirty="0">
                    <a:solidFill>
                      <a:schemeClr val="tx1"/>
                    </a:solidFill>
                  </a:rPr>
                  <a:t>a </a:t>
                </a:r>
                <a:r>
                  <a:rPr lang="en-US" sz="3800" dirty="0" smtClean="0">
                    <a:solidFill>
                      <a:schemeClr val="tx1"/>
                    </a:solidFill>
                  </a:rPr>
                  <a:t>rational function because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sz="3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800" dirty="0" smtClean="0">
                    <a:solidFill>
                      <a:schemeClr val="tx1"/>
                    </a:solidFill>
                  </a:rPr>
                  <a:t> and 1 is a constant polynomial function. Thus, the domain is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∞,∞)</m:t>
                    </m:r>
                  </m:oMath>
                </a14:m>
                <a:r>
                  <a:rPr lang="en-US" sz="3800" dirty="0" smtClean="0">
                    <a:solidFill>
                      <a:schemeClr val="tx1"/>
                    </a:solidFill>
                  </a:rPr>
                  <a:t>.</a:t>
                </a:r>
                <a:endParaRPr lang="en-US" sz="3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600200"/>
                <a:ext cx="8503920" cy="4800600"/>
              </a:xfrm>
              <a:blipFill rotWithShape="1">
                <a:blip r:embed="rId2"/>
                <a:stretch>
                  <a:fillRect l="-14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2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>Terms</a:t>
            </a:r>
            <a:endParaRPr lang="en-US" sz="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Divisor: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Quotient: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Remainder: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Dividend: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7030A0"/>
                          </a:solidFill>
                          <a:latin typeface="Cambria Math"/>
                        </a:rPr>
                        <m:t>Dividend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Divisor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Quotient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Remainder</m:t>
                      </m:r>
                    </m:oMath>
                  </m:oMathPara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200" dirty="0" smtClean="0">
                    <a:ea typeface="Cambria Math"/>
                  </a:rPr>
                  <a:t>PF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200" i="1" dirty="0" smtClean="0">
                  <a:solidFill>
                    <a:srgbClr val="7030A0"/>
                  </a:solidFill>
                </a:endParaRPr>
              </a:p>
              <a:p>
                <a:pPr marL="0" lvl="1" indent="0" algn="ctr">
                  <a:buClr>
                    <a:schemeClr val="accent3"/>
                  </a:buClr>
                  <a:buSzPct val="95000"/>
                  <a:buNone/>
                </a:pPr>
                <a:r>
                  <a:rPr lang="en-US" sz="3200" b="1" dirty="0" smtClean="0">
                    <a:solidFill>
                      <a:schemeClr val="tx1"/>
                    </a:solidFill>
                    <a:ea typeface="Cambria Math"/>
                  </a:rPr>
                  <a:t>FF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8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𝒒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36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0" t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9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Review of Transformations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1752" y="1371600"/>
                <a:ext cx="4346448" cy="5029200"/>
              </a:xfr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1">
                <a:noAutofit/>
              </a:bodyPr>
              <a:lstStyle/>
              <a:p>
                <a:r>
                  <a:rPr lang="en-US" sz="2800" u="sng" dirty="0" smtClean="0">
                    <a:solidFill>
                      <a:schemeClr val="tx1"/>
                    </a:solidFill>
                  </a:rPr>
                  <a:t>Horizontal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2400" dirty="0" smtClean="0">
                    <a:solidFill>
                      <a:schemeClr val="tx1"/>
                    </a:solidFill>
                  </a:rPr>
                  <a:t>Left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2400" dirty="0" smtClean="0">
                    <a:solidFill>
                      <a:schemeClr val="tx1"/>
                    </a:solidFill>
                  </a:rPr>
                  <a:t>Right </a:t>
                </a:r>
              </a:p>
              <a:p>
                <a:endParaRPr lang="en-US" sz="1800" i="1" dirty="0" smtClean="0">
                  <a:solidFill>
                    <a:schemeClr val="tx1"/>
                  </a:solidFill>
                </a:endParaRPr>
              </a:p>
              <a:p>
                <a:r>
                  <a:rPr lang="en-US" sz="2800" u="sng" dirty="0" smtClean="0">
                    <a:solidFill>
                      <a:schemeClr val="tx1"/>
                    </a:solidFill>
                  </a:rPr>
                  <a:t>Stretch/Shrink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2400" dirty="0" smtClean="0">
                    <a:solidFill>
                      <a:schemeClr val="tx1"/>
                    </a:solidFill>
                  </a:rPr>
                  <a:t>Horizontal: Reciprocal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2400" dirty="0" smtClean="0">
                    <a:solidFill>
                      <a:schemeClr val="tx1"/>
                    </a:solidFill>
                  </a:rPr>
                  <a:t> Vertical </a:t>
                </a:r>
              </a:p>
              <a:p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1752" y="1371600"/>
                <a:ext cx="4346448" cy="5029200"/>
              </a:xfrm>
              <a:blipFill rotWithShape="1">
                <a:blip r:embed="rId3"/>
                <a:stretch>
                  <a:fillRect l="-1683" t="-12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00600" y="1371600"/>
                <a:ext cx="4038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800" u="sng" dirty="0"/>
                  <a:t>Reflection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:r>
                  <a:rPr lang="en-US" sz="2400" dirty="0"/>
                  <a:t>Across the y-axis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:r>
                  <a:rPr lang="en-US" sz="2400" dirty="0"/>
                  <a:t>Across the x-axis</a:t>
                </a:r>
              </a:p>
              <a:p>
                <a:endParaRPr lang="en-US" sz="1800" i="1" dirty="0"/>
              </a:p>
              <a:p>
                <a:r>
                  <a:rPr lang="en-US" sz="2800" u="sng" dirty="0"/>
                  <a:t>Vertical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:r>
                  <a:rPr lang="en-US" sz="2400" dirty="0"/>
                  <a:t>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:r>
                  <a:rPr lang="en-US" sz="2400" dirty="0"/>
                  <a:t>Down</a:t>
                </a:r>
              </a:p>
              <a:p>
                <a:pPr marL="274320" lvl="1" indent="0">
                  <a:buNone/>
                </a:pPr>
                <a:endParaRPr lang="en-US" sz="2800" i="1" dirty="0">
                  <a:solidFill>
                    <a:srgbClr val="7030A0"/>
                  </a:solidFill>
                </a:endParaRPr>
              </a:p>
              <a:p>
                <a:endParaRPr lang="en-US" sz="3600" i="1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00600" y="1371600"/>
                <a:ext cx="4038600" cy="5029200"/>
              </a:xfrm>
              <a:blipFill rotWithShape="1">
                <a:blip r:embed="rId4"/>
                <a:stretch>
                  <a:fillRect l="-1813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0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Long Division of Polynomials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8737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If the </a:t>
                </a:r>
                <a:r>
                  <a:rPr lang="en-US" b="1" dirty="0" smtClean="0"/>
                  <a:t>degree </a:t>
                </a:r>
                <a:r>
                  <a:rPr lang="en-US" dirty="0" smtClean="0"/>
                  <a:t>of the </a:t>
                </a:r>
                <a:r>
                  <a:rPr lang="en-US" u="sng" dirty="0" smtClean="0"/>
                  <a:t>numerator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greater than or equal to </a:t>
                </a:r>
                <a:r>
                  <a:rPr lang="en-US" dirty="0" smtClean="0"/>
                  <a:t>the degree of the </a:t>
                </a:r>
                <a:r>
                  <a:rPr lang="en-US" u="sng" dirty="0" smtClean="0"/>
                  <a:t>denominator</a:t>
                </a:r>
                <a:r>
                  <a:rPr lang="en-US" dirty="0" smtClean="0"/>
                  <a:t>, we can use polynomial division.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𝑁𝑢𝑚𝑒𝑟𝑎𝑡𝑜𝑟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𝐷𝑒𝑛𝑜𝑚𝑖𝑛𝑎𝑡𝑜𝑟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Do you need to use long division?</a:t>
                </a:r>
              </a:p>
              <a:p>
                <a:pPr lvl="2"/>
                <a:r>
                  <a:rPr lang="en-US" sz="2800" dirty="0" smtClean="0">
                    <a:solidFill>
                      <a:schemeClr val="tx1"/>
                    </a:solidFill>
                  </a:rPr>
                  <a:t>Ex: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tx1"/>
                    </a:solidFill>
                  </a:rPr>
                  <a:t>Yes</a:t>
                </a:r>
              </a:p>
              <a:p>
                <a:pPr lvl="2"/>
                <a:r>
                  <a:rPr lang="en-US" sz="2800" dirty="0" smtClean="0">
                    <a:solidFill>
                      <a:schemeClr val="tx1"/>
                    </a:solidFill>
                  </a:rPr>
                  <a:t>Ex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tx1"/>
                    </a:solidFill>
                  </a:rPr>
                  <a:t>No.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873752"/>
              </a:xfrm>
              <a:blipFill rotWithShape="1">
                <a:blip r:embed="rId2"/>
                <a:stretch>
                  <a:fillRect l="-789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4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1021</TotalTime>
  <Words>1796</Words>
  <Application>Microsoft Office PowerPoint</Application>
  <PresentationFormat>On-screen Show (4:3)</PresentationFormat>
  <Paragraphs>219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Rational Functions</vt:lpstr>
      <vt:lpstr>What is a rational function?</vt:lpstr>
      <vt:lpstr>What does it look like?</vt:lpstr>
      <vt:lpstr>Rational Functions???</vt:lpstr>
      <vt:lpstr>Rational Functions???</vt:lpstr>
      <vt:lpstr>Rational Functions???</vt:lpstr>
      <vt:lpstr>Terms</vt:lpstr>
      <vt:lpstr>Review of Transformations</vt:lpstr>
      <vt:lpstr>Long Division of Polynomials</vt:lpstr>
      <vt:lpstr>Example #1</vt:lpstr>
      <vt:lpstr>Example #2</vt:lpstr>
      <vt:lpstr>Rational Functions</vt:lpstr>
      <vt:lpstr>Graphical Features of a Rational Function</vt:lpstr>
      <vt:lpstr>Graphical Features of a Rational Function</vt:lpstr>
      <vt:lpstr>Example 3 (Exercises #17-#24)</vt:lpstr>
      <vt:lpstr>Example 4 (Exercises #25-#36)</vt:lpstr>
      <vt:lpstr>Find the asymptotes and intercepts of the function, and graph the function.</vt:lpstr>
      <vt:lpstr>Extraneous Solution</vt:lpstr>
      <vt:lpstr>Eliminating Extraneous Solutions</vt:lpstr>
      <vt:lpstr>Eliminating Extraneous Solutions</vt:lpstr>
      <vt:lpstr>Eliminating Extraneous Solutions</vt:lpstr>
      <vt:lpstr>Eliminating Extraneous Solutions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Asymptotes</dc:title>
  <dc:creator>Amanda</dc:creator>
  <cp:lastModifiedBy>Amanda</cp:lastModifiedBy>
  <cp:revision>82</cp:revision>
  <dcterms:created xsi:type="dcterms:W3CDTF">2014-09-16T14:54:06Z</dcterms:created>
  <dcterms:modified xsi:type="dcterms:W3CDTF">2014-11-18T03:28:24Z</dcterms:modified>
</cp:coreProperties>
</file>