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9" r:id="rId2"/>
    <p:sldId id="261" r:id="rId3"/>
    <p:sldId id="262" r:id="rId4"/>
    <p:sldId id="257" r:id="rId5"/>
    <p:sldId id="258" r:id="rId6"/>
    <p:sldId id="264" r:id="rId7"/>
    <p:sldId id="271" r:id="rId8"/>
    <p:sldId id="270" r:id="rId9"/>
    <p:sldId id="265" r:id="rId10"/>
    <p:sldId id="266" r:id="rId11"/>
    <p:sldId id="267" r:id="rId12"/>
    <p:sldId id="274" r:id="rId13"/>
    <p:sldId id="273" r:id="rId14"/>
    <p:sldId id="272" r:id="rId15"/>
    <p:sldId id="277" r:id="rId16"/>
    <p:sldId id="275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manda\Documents\Student%20Teaching\Pre-Calculus\Creating%20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manda\Documents\Student%20Teaching\Pre-Calculus\Creating%20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1212121212121221E-2"/>
          <c:y val="7.0163484466402484E-2"/>
          <c:w val="0.89796969696969697"/>
          <c:h val="0.90324601581665032"/>
        </c:manualLayout>
      </c:layout>
      <c:scatterChart>
        <c:scatterStyle val="smoothMarker"/>
        <c:varyColors val="0"/>
        <c:ser>
          <c:idx val="0"/>
          <c:order val="0"/>
          <c:dPt>
            <c:idx val="6"/>
            <c:bubble3D val="0"/>
          </c:dPt>
          <c:trendline>
            <c:trendlineType val="log"/>
            <c:dispRSqr val="0"/>
            <c:dispEq val="0"/>
          </c:trendline>
          <c:xVal>
            <c:numRef>
              <c:f>Sheet1!$A$5:$A$27</c:f>
              <c:numCache>
                <c:formatCode>General</c:formatCode>
                <c:ptCount val="23"/>
                <c:pt idx="0">
                  <c:v>-20</c:v>
                </c:pt>
                <c:pt idx="1">
                  <c:v>-10</c:v>
                </c:pt>
                <c:pt idx="2">
                  <c:v>-9</c:v>
                </c:pt>
                <c:pt idx="3">
                  <c:v>-8</c:v>
                </c:pt>
                <c:pt idx="4">
                  <c:v>-7</c:v>
                </c:pt>
                <c:pt idx="5">
                  <c:v>-6</c:v>
                </c:pt>
                <c:pt idx="6">
                  <c:v>-5</c:v>
                </c:pt>
                <c:pt idx="7">
                  <c:v>-4</c:v>
                </c:pt>
                <c:pt idx="8">
                  <c:v>-3</c:v>
                </c:pt>
                <c:pt idx="9">
                  <c:v>-2</c:v>
                </c:pt>
                <c:pt idx="10">
                  <c:v>-1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20</c:v>
                </c:pt>
              </c:numCache>
            </c:numRef>
          </c:xVal>
          <c:yVal>
            <c:numRef>
              <c:f>Sheet1!$D$5:$D$27</c:f>
              <c:numCache>
                <c:formatCode>General</c:formatCode>
                <c:ptCount val="23"/>
                <c:pt idx="0">
                  <c:v>-2.0499999999999998</c:v>
                </c:pt>
                <c:pt idx="1">
                  <c:v>-2.1</c:v>
                </c:pt>
                <c:pt idx="2">
                  <c:v>-2.1111111111111112</c:v>
                </c:pt>
                <c:pt idx="3">
                  <c:v>-2.125</c:v>
                </c:pt>
                <c:pt idx="4">
                  <c:v>-2.1428571428571428</c:v>
                </c:pt>
                <c:pt idx="5">
                  <c:v>-2.1666666666666665</c:v>
                </c:pt>
                <c:pt idx="6">
                  <c:v>-2.2000000000000002</c:v>
                </c:pt>
                <c:pt idx="7">
                  <c:v>-2.25</c:v>
                </c:pt>
                <c:pt idx="8">
                  <c:v>-2.3333333333333335</c:v>
                </c:pt>
                <c:pt idx="9">
                  <c:v>-2.5</c:v>
                </c:pt>
                <c:pt idx="10">
                  <c:v>-3</c:v>
                </c:pt>
                <c:pt idx="12">
                  <c:v>-1</c:v>
                </c:pt>
                <c:pt idx="13">
                  <c:v>-1.5</c:v>
                </c:pt>
                <c:pt idx="14">
                  <c:v>-1.6666666666666667</c:v>
                </c:pt>
                <c:pt idx="15">
                  <c:v>-1.75</c:v>
                </c:pt>
                <c:pt idx="16">
                  <c:v>-1.8</c:v>
                </c:pt>
                <c:pt idx="17">
                  <c:v>-1.8333333333333333</c:v>
                </c:pt>
                <c:pt idx="18">
                  <c:v>-1.8571428571428572</c:v>
                </c:pt>
                <c:pt idx="19">
                  <c:v>-1.875</c:v>
                </c:pt>
                <c:pt idx="20">
                  <c:v>-1.8888888888888888</c:v>
                </c:pt>
                <c:pt idx="21">
                  <c:v>-1.9</c:v>
                </c:pt>
                <c:pt idx="22">
                  <c:v>-1.95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858368"/>
        <c:axId val="84859904"/>
      </c:scatterChart>
      <c:valAx>
        <c:axId val="84858368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out"/>
        <c:tickLblPos val="nextTo"/>
        <c:crossAx val="84859904"/>
        <c:crosses val="autoZero"/>
        <c:crossBetween val="midCat"/>
      </c:valAx>
      <c:valAx>
        <c:axId val="84859904"/>
        <c:scaling>
          <c:orientation val="minMax"/>
          <c:max val="2"/>
          <c:min val="-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858368"/>
        <c:crosses val="autoZero"/>
        <c:crossBetween val="midCat"/>
      </c:valAx>
      <c:spPr>
        <a:solidFill>
          <a:sysClr val="window" lastClr="FFFFFF"/>
        </a:solidFill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dPt>
            <c:idx val="6"/>
            <c:bubble3D val="0"/>
          </c:dPt>
          <c:dPt>
            <c:idx val="9"/>
            <c:marker>
              <c:symbol val="circle"/>
              <c:size val="9"/>
              <c:spPr>
                <a:solidFill>
                  <a:schemeClr val="bg1"/>
                </a:solidFill>
              </c:spPr>
            </c:marker>
            <c:bubble3D val="0"/>
          </c:dPt>
          <c:trendline>
            <c:trendlineType val="log"/>
            <c:dispRSqr val="0"/>
            <c:dispEq val="0"/>
          </c:trendline>
          <c:xVal>
            <c:numRef>
              <c:f>Sheet1!$A$5:$A$27</c:f>
              <c:numCache>
                <c:formatCode>General</c:formatCode>
                <c:ptCount val="23"/>
                <c:pt idx="0">
                  <c:v>-15</c:v>
                </c:pt>
                <c:pt idx="1">
                  <c:v>-10</c:v>
                </c:pt>
                <c:pt idx="2">
                  <c:v>-9</c:v>
                </c:pt>
                <c:pt idx="3">
                  <c:v>-8</c:v>
                </c:pt>
                <c:pt idx="4">
                  <c:v>-7</c:v>
                </c:pt>
                <c:pt idx="5">
                  <c:v>-6</c:v>
                </c:pt>
                <c:pt idx="6">
                  <c:v>-5</c:v>
                </c:pt>
                <c:pt idx="7">
                  <c:v>-4</c:v>
                </c:pt>
                <c:pt idx="8">
                  <c:v>-3</c:v>
                </c:pt>
                <c:pt idx="9">
                  <c:v>-2</c:v>
                </c:pt>
                <c:pt idx="10">
                  <c:v>-1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15</c:v>
                </c:pt>
              </c:numCache>
            </c:numRef>
          </c:xVal>
          <c:yVal>
            <c:numRef>
              <c:f>Sheet1!$C$5:$C$27</c:f>
              <c:numCache>
                <c:formatCode>General</c:formatCode>
                <c:ptCount val="23"/>
                <c:pt idx="0">
                  <c:v>-5.5555555555555552E-2</c:v>
                </c:pt>
                <c:pt idx="1">
                  <c:v>-7.6923076923076927E-2</c:v>
                </c:pt>
                <c:pt idx="2">
                  <c:v>-8.3333333333333329E-2</c:v>
                </c:pt>
                <c:pt idx="3">
                  <c:v>-9.0909090909090912E-2</c:v>
                </c:pt>
                <c:pt idx="4">
                  <c:v>-0.1</c:v>
                </c:pt>
                <c:pt idx="5">
                  <c:v>-0.1111111111111111</c:v>
                </c:pt>
                <c:pt idx="6">
                  <c:v>-0.125</c:v>
                </c:pt>
                <c:pt idx="7">
                  <c:v>-0.14285714285714285</c:v>
                </c:pt>
                <c:pt idx="8">
                  <c:v>-0.16666666666666666</c:v>
                </c:pt>
                <c:pt idx="9">
                  <c:v>-0.2</c:v>
                </c:pt>
                <c:pt idx="10">
                  <c:v>-0.25</c:v>
                </c:pt>
                <c:pt idx="11">
                  <c:v>-0.33333333333333331</c:v>
                </c:pt>
                <c:pt idx="12">
                  <c:v>-0.5</c:v>
                </c:pt>
                <c:pt idx="13">
                  <c:v>-1</c:v>
                </c:pt>
                <c:pt idx="15">
                  <c:v>1</c:v>
                </c:pt>
                <c:pt idx="16">
                  <c:v>0.5</c:v>
                </c:pt>
                <c:pt idx="17">
                  <c:v>0.33333333333333331</c:v>
                </c:pt>
                <c:pt idx="18">
                  <c:v>0.25</c:v>
                </c:pt>
                <c:pt idx="19">
                  <c:v>0.2</c:v>
                </c:pt>
                <c:pt idx="20">
                  <c:v>0.16666666666666666</c:v>
                </c:pt>
                <c:pt idx="21">
                  <c:v>0.14285714285714285</c:v>
                </c:pt>
                <c:pt idx="22">
                  <c:v>8.3333333333333329E-2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249408"/>
        <c:axId val="101250944"/>
      </c:scatterChart>
      <c:valAx>
        <c:axId val="101249408"/>
        <c:scaling>
          <c:orientation val="minMax"/>
          <c:max val="15"/>
          <c:min val="-15"/>
        </c:scaling>
        <c:delete val="0"/>
        <c:axPos val="b"/>
        <c:numFmt formatCode="General" sourceLinked="1"/>
        <c:majorTickMark val="out"/>
        <c:minorTickMark val="out"/>
        <c:tickLblPos val="nextTo"/>
        <c:crossAx val="101250944"/>
        <c:crosses val="autoZero"/>
        <c:crossBetween val="midCat"/>
        <c:majorUnit val="1"/>
        <c:minorUnit val="0.5"/>
      </c:valAx>
      <c:valAx>
        <c:axId val="101250944"/>
        <c:scaling>
          <c:orientation val="minMax"/>
          <c:max val="1"/>
          <c:min val="-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249408"/>
        <c:crosses val="autoZero"/>
        <c:crossBetween val="midCat"/>
        <c:majorUnit val="0.2"/>
      </c:valAx>
      <c:spPr>
        <a:solidFill>
          <a:sysClr val="window" lastClr="FFFFFF"/>
        </a:solidFill>
        <a:ln w="25400" cap="flat" cmpd="sng" algn="ctr">
          <a:solidFill>
            <a:sysClr val="windowText" lastClr="000000"/>
          </a:solidFill>
          <a:prstDash val="solid"/>
        </a:ln>
        <a:effectLst/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0.59663</cdr:x>
      <cdr:y>0.03219</cdr:y>
    </cdr:from>
    <cdr:to>
      <cdr:x>0.59663</cdr:x>
      <cdr:y>0.96781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381501" y="142875"/>
          <a:ext cx="0" cy="415290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0.03409</cdr:x>
      <cdr:y>0.48722</cdr:y>
    </cdr:from>
    <cdr:to>
      <cdr:x>0.96916</cdr:x>
      <cdr:y>0.48722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200025" y="2079066"/>
          <a:ext cx="5486429" cy="0"/>
        </a:xfrm>
        <a:prstGeom xmlns:a="http://schemas.openxmlformats.org/drawingml/2006/main" prst="line">
          <a:avLst/>
        </a:prstGeom>
        <a:ln xmlns:a="http://schemas.openxmlformats.org/drawingml/2006/main">
          <a:prstDash val="dash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03FA3-4B06-4220-962E-E6D33A973781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78C-4E34-4688-9E85-631B2234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8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D128B-113B-401D-A07D-333935861D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56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D128B-113B-401D-A07D-333935861D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5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0331DEE-D23B-4118-B08B-326E75CAFE9C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D1A6D3-F68C-4B14-B7C8-DF047CE21F7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chart" Target="../charts/chart1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2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Domain, </a:t>
            </a:r>
            <a:r>
              <a:rPr lang="en-US" sz="2800" dirty="0" smtClean="0"/>
              <a:t>Range, Vertical Asymptotes and Horizontal </a:t>
            </a:r>
            <a:r>
              <a:rPr lang="en-US" sz="2800" dirty="0"/>
              <a:t>Asymptotes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Rational Functions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4667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Graphs</a:t>
            </a:r>
            <a:endParaRPr lang="en-US" sz="3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1"/>
              </p:nvPr>
            </p:nvSpPr>
            <p:spPr>
              <a:xfrm>
                <a:off x="265906" y="1447800"/>
                <a:ext cx="4040188" cy="732974"/>
              </a:xfrm>
            </p:spPr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𝑦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"/>
              </p:nvPr>
            </p:nvSpPr>
            <p:spPr>
              <a:xfrm>
                <a:off x="265906" y="1447800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791330" y="1706880"/>
                <a:ext cx="4041775" cy="731520"/>
              </a:xfrm>
            </p:spPr>
            <p:txBody>
              <a:bodyPr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791330" y="1706880"/>
                <a:ext cx="4041775" cy="7315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045210" y="4270532"/>
            <a:ext cx="274320" cy="27432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Placeholder 4"/>
              <p:cNvSpPr txBox="1">
                <a:spLocks/>
              </p:cNvSpPr>
              <p:nvPr/>
            </p:nvSpPr>
            <p:spPr>
              <a:xfrm>
                <a:off x="457200" y="5715000"/>
                <a:ext cx="3657600" cy="7620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</p:spPr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 smtClean="0"/>
                  <a:t>Asymptotes: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/>
                        </a:rPr>
                        <m:t>=3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𝑎𝑛𝑑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𝑦</m:t>
                      </m:r>
                      <m:r>
                        <a:rPr lang="en-US" sz="2400" b="0" i="1" dirty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3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715000"/>
                <a:ext cx="3657600" cy="76200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4"/>
                <a:stretch>
                  <a:fillRect t="-10400" b="-10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 descr="http://www.sagemath.org/calctut/calctut-pix/inflimits01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514600"/>
            <a:ext cx="4117975" cy="2971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Placeholder 4"/>
              <p:cNvSpPr txBox="1">
                <a:spLocks/>
              </p:cNvSpPr>
              <p:nvPr/>
            </p:nvSpPr>
            <p:spPr>
              <a:xfrm>
                <a:off x="5029200" y="5715000"/>
                <a:ext cx="3657600" cy="7620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</p:spPr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 smtClean="0"/>
                  <a:t>Asymptotes: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𝑥</m:t>
                      </m:r>
                      <m:r>
                        <a:rPr lang="en-US" sz="2400" b="0" i="1" dirty="0" smtClean="0">
                          <a:latin typeface="Cambria Math"/>
                        </a:rPr>
                        <m:t>=0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𝑎𝑛𝑑</m:t>
                      </m:r>
                      <m:r>
                        <a:rPr lang="en-US" sz="2400" b="0" i="1" dirty="0" smtClean="0">
                          <a:latin typeface="Cambria Math"/>
                        </a:rPr>
                        <m:t> </m:t>
                      </m:r>
                      <m:r>
                        <a:rPr lang="en-US" sz="2400" b="0" i="1" dirty="0" smtClean="0">
                          <a:latin typeface="Cambria Math"/>
                        </a:rPr>
                        <m:t>𝑦</m:t>
                      </m:r>
                      <m:r>
                        <a:rPr lang="en-US" sz="2400" b="0" i="1" dirty="0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16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715000"/>
                <a:ext cx="3657600" cy="76200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6"/>
                <a:stretch>
                  <a:fillRect t="-10400" b="-10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4582450" y="2286000"/>
            <a:ext cx="4561550" cy="3276600"/>
            <a:chOff x="5757296" y="2394472"/>
            <a:chExt cx="4191000" cy="2914650"/>
          </a:xfrm>
        </p:grpSpPr>
        <p:graphicFrame>
          <p:nvGraphicFramePr>
            <p:cNvPr id="22" name="Char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91323215"/>
                </p:ext>
              </p:extLst>
            </p:nvPr>
          </p:nvGraphicFramePr>
          <p:xfrm>
            <a:off x="5757296" y="2394472"/>
            <a:ext cx="4191000" cy="29146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cxnSp>
          <p:nvCxnSpPr>
            <p:cNvPr id="23" name="Straight Connector 22"/>
            <p:cNvCxnSpPr/>
            <p:nvPr/>
          </p:nvCxnSpPr>
          <p:spPr>
            <a:xfrm>
              <a:off x="5897316" y="4103823"/>
              <a:ext cx="3780541" cy="1635"/>
            </a:xfrm>
            <a:prstGeom prst="line">
              <a:avLst/>
            </a:prstGeom>
            <a:noFill/>
            <a:ln w="25400" cap="flat" cmpd="sng" algn="ctr">
              <a:solidFill>
                <a:srgbClr val="4BACC6"/>
              </a:solidFill>
              <a:prstDash val="dash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  <p:cxnSp>
        <p:nvCxnSpPr>
          <p:cNvPr id="12" name="Straight Connector 11"/>
          <p:cNvCxnSpPr/>
          <p:nvPr/>
        </p:nvCxnSpPr>
        <p:spPr>
          <a:xfrm flipH="1">
            <a:off x="6809042" y="2524836"/>
            <a:ext cx="1840" cy="2926080"/>
          </a:xfrm>
          <a:prstGeom prst="line">
            <a:avLst/>
          </a:prstGeom>
          <a:noFill/>
          <a:ln w="25400" cap="flat" cmpd="sng" algn="ctr">
            <a:solidFill>
              <a:srgbClr val="4BACC6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7" name="Straight Connector 16"/>
          <p:cNvCxnSpPr/>
          <p:nvPr/>
        </p:nvCxnSpPr>
        <p:spPr>
          <a:xfrm flipH="1">
            <a:off x="2819400" y="2584431"/>
            <a:ext cx="1840" cy="2926080"/>
          </a:xfrm>
          <a:prstGeom prst="line">
            <a:avLst/>
          </a:prstGeom>
          <a:noFill/>
          <a:ln w="25400" cap="flat" cmpd="sng" algn="ctr">
            <a:solidFill>
              <a:srgbClr val="4BACC6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8" name="Straight Connector 17"/>
          <p:cNvCxnSpPr/>
          <p:nvPr/>
        </p:nvCxnSpPr>
        <p:spPr>
          <a:xfrm>
            <a:off x="228600" y="3980615"/>
            <a:ext cx="4114800" cy="1838"/>
          </a:xfrm>
          <a:prstGeom prst="line">
            <a:avLst/>
          </a:prstGeom>
          <a:noFill/>
          <a:ln w="25400" cap="flat" cmpd="sng" algn="ctr">
            <a:solidFill>
              <a:srgbClr val="4BACC6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093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>
                          <a:latin typeface="Cambria Math"/>
                        </a:rPr>
                        <m:t>𝑦</m:t>
                      </m:r>
                      <m:r>
                        <a:rPr lang="en-US" sz="28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US" sz="28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>
                              <a:latin typeface="Cambria Math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sz="half" idx="3"/>
              </p:nvPr>
            </p:nvSpPr>
            <p:spPr>
              <a:xfrm>
                <a:off x="4791330" y="1630680"/>
                <a:ext cx="4041775" cy="73152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3"/>
              </p:nvPr>
            </p:nvSpPr>
            <p:spPr>
              <a:xfrm>
                <a:off x="4791330" y="1630680"/>
                <a:ext cx="4041775" cy="73152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09800"/>
                <a:ext cx="4419600" cy="3818404"/>
              </a:xfrm>
            </p:spPr>
            <p:txBody>
              <a:bodyPr>
                <a:noAutofit/>
              </a:bodyPr>
              <a:lstStyle/>
              <a:p>
                <a:r>
                  <a:rPr lang="en-US" sz="2000" dirty="0" smtClean="0"/>
                  <a:t>Vertical Asymptote: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−3=0→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≠3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=3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is the asymptote.</a:t>
                </a: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Horizontal Asymptote:</a:t>
                </a:r>
              </a:p>
              <a:p>
                <a:pPr lvl="1"/>
                <a:r>
                  <a:rPr lang="en-US" sz="1800" dirty="0" smtClean="0">
                    <a:solidFill>
                      <a:schemeClr val="tx1"/>
                    </a:solidFill>
                  </a:rPr>
                  <a:t>The degree of x in the numerator is the same as the degree of x in the denominator, so: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→1</m:t>
                    </m:r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/>
                  <a:t>Domain: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∞,3)∪(3,∞)</m:t>
                    </m:r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/>
                  <a:t>Range:</a:t>
                </a:r>
              </a:p>
              <a:p>
                <a:pPr marL="548640" lvl="2">
                  <a:buClr>
                    <a:schemeClr val="accent1"/>
                  </a:buClr>
                  <a:buSzPct val="85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)∪(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09800"/>
                <a:ext cx="4419600" cy="3818404"/>
              </a:xfrm>
              <a:blipFill rotWithShape="1">
                <a:blip r:embed="rId4"/>
                <a:stretch>
                  <a:fillRect l="-414" t="-958" b="-10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572000" y="2286000"/>
                <a:ext cx="4419600" cy="4191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Vertical Asymptote: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4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=4→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=±2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/>
                      </a:rPr>
                      <m:t>=2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𝑎𝑛𝑑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are </a:t>
                </a:r>
                <a:r>
                  <a:rPr lang="en-US" dirty="0">
                    <a:solidFill>
                      <a:schemeClr val="tx1"/>
                    </a:solidFill>
                  </a:rPr>
                  <a:t>the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asymptotes.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Horizontal Asymptote</a:t>
                </a:r>
                <a:r>
                  <a:rPr lang="en-US" dirty="0" smtClean="0"/>
                  <a:t>:</a:t>
                </a:r>
              </a:p>
              <a:p>
                <a:pPr lvl="1"/>
                <a:r>
                  <a:rPr lang="en-US" sz="2100" dirty="0">
                    <a:solidFill>
                      <a:schemeClr val="tx1"/>
                    </a:solidFill>
                  </a:rPr>
                  <a:t>The degree of x in the numerator is the same as the degree of x in the denominator, so: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sSup>
                          <m:sSupPr>
                            <m:ctrlPr>
                              <a:rPr lang="en-US" sz="2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1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sSup>
                          <m:sSupPr>
                            <m:ctrlPr>
                              <a:rPr lang="en-US" sz="2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1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→1</m:t>
                    </m:r>
                  </m:oMath>
                </a14:m>
                <a:endParaRPr lang="en-US" sz="2800" dirty="0" smtClean="0"/>
              </a:p>
              <a:p>
                <a:r>
                  <a:rPr lang="en-US" dirty="0" smtClean="0"/>
                  <a:t>Domain</a:t>
                </a:r>
                <a:r>
                  <a:rPr lang="en-US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−2, 2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∪(2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Range:</a:t>
                </a:r>
              </a:p>
              <a:p>
                <a:pPr marL="548640" lvl="2">
                  <a:buClr>
                    <a:schemeClr val="accent1"/>
                  </a:buClr>
                  <a:buSzPct val="85000"/>
                  <a:buFont typeface="Wingdings 2"/>
                  <a:buChar char=""/>
                </a:pP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(−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)∪(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572000" y="2286000"/>
                <a:ext cx="4419600" cy="4191000"/>
              </a:xfrm>
              <a:blipFill rotWithShape="1">
                <a:blip r:embed="rId5"/>
                <a:stretch>
                  <a:fillRect l="-966" t="-2616" b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122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𝑦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m:rPr>
                          <m:nor/>
                        </m:rPr>
                        <a:rPr lang="en-US" sz="2400" dirty="0"/>
                        <m:t> </m:t>
                      </m:r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Graph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14800"/>
              </a:xfrm>
            </p:spPr>
            <p:txBody>
              <a:bodyPr>
                <a:normAutofit fontScale="62500" lnSpcReduction="20000"/>
              </a:bodyPr>
              <a:lstStyle/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u="sng" dirty="0" smtClean="0"/>
                  <a:t>Vertical Asymptote: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</a:rPr>
                      <m:t>−1=0→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is the asymptote.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u="sng" dirty="0" smtClean="0"/>
                  <a:t>Horizontal Asymptote:</a:t>
                </a:r>
                <a:r>
                  <a:rPr lang="en-US" sz="3800" dirty="0" smtClean="0"/>
                  <a:t> 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/>
                      </a:rPr>
                      <m:t>𝑛</m:t>
                    </m:r>
                    <m:r>
                      <a:rPr lang="en-US" sz="4400" i="1" dirty="0">
                        <a:latin typeface="Cambria Math"/>
                      </a:rPr>
                      <m:t>=</m:t>
                    </m:r>
                    <m:r>
                      <a:rPr lang="en-US" sz="4400" i="1" dirty="0">
                        <a:latin typeface="Cambria Math"/>
                      </a:rPr>
                      <m:t>𝑚</m:t>
                    </m:r>
                    <m:r>
                      <a:rPr lang="en-US" sz="44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400" b="0" i="0" dirty="0" smtClean="0">
                        <a:latin typeface="Cambria Math"/>
                      </a:rPr>
                      <m:t>so</m:t>
                    </m:r>
                    <m:r>
                      <a:rPr lang="en-US" sz="44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400" b="0" i="0" dirty="0" smtClean="0">
                        <a:latin typeface="Cambria Math"/>
                      </a:rPr>
                      <m:t>y</m:t>
                    </m:r>
                    <m:r>
                      <a:rPr lang="en-US" sz="44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4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i="1" dirty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4400" i="1" dirty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sz="3600" dirty="0" smtClean="0"/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9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9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9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29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9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2900" dirty="0" smtClean="0">
                    <a:solidFill>
                      <a:schemeClr val="tx1"/>
                    </a:solidFill>
                  </a:rPr>
                  <a:t> so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900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900" dirty="0" smtClean="0">
                    <a:solidFill>
                      <a:schemeClr val="tx1"/>
                    </a:solidFill>
                  </a:rPr>
                  <a:t> is the asymptote.</a:t>
                </a:r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u="sng" dirty="0" smtClean="0"/>
                  <a:t>Domain: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∞,1)∪(1,∞)</m:t>
                    </m:r>
                  </m:oMath>
                </a14:m>
                <a:endParaRPr lang="en-US" sz="3500" dirty="0" smtClean="0"/>
              </a:p>
              <a:p>
                <a:pPr>
                  <a:lnSpc>
                    <a:spcPct val="120000"/>
                  </a:lnSpc>
                  <a:spcBef>
                    <a:spcPts val="0"/>
                  </a:spcBef>
                </a:pPr>
                <a:r>
                  <a:rPr lang="en-US" sz="3800" u="sng" dirty="0" smtClean="0"/>
                  <a:t>Range:</a:t>
                </a:r>
              </a:p>
              <a:p>
                <a:pPr lvl="1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)∪(</m:t>
                    </m:r>
                    <m:r>
                      <a:rPr lang="en-US" sz="35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35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35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14800"/>
              </a:xfrm>
              <a:blipFill rotWithShape="1">
                <a:blip r:embed="rId3"/>
                <a:stretch>
                  <a:fillRect l="-966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#1</a:t>
            </a:r>
            <a:endParaRPr lang="en-US" sz="4400" dirty="0"/>
          </a:p>
        </p:txBody>
      </p:sp>
      <p:pic>
        <p:nvPicPr>
          <p:cNvPr id="3074" name="Picture 2" descr="graph of y = (2x + 5) / (x - 1)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554" y="2667000"/>
            <a:ext cx="4061646" cy="31184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567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447800"/>
                <a:ext cx="4040188" cy="73297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+4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−21</m:t>
                          </m:r>
                        </m:den>
                      </m:f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447800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Graph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09800"/>
                <a:ext cx="4419600" cy="4114800"/>
              </a:xfrm>
            </p:spPr>
            <p:txBody>
              <a:bodyPr>
                <a:noAutofit/>
              </a:bodyPr>
              <a:lstStyle/>
              <a:p>
                <a:r>
                  <a:rPr lang="en-US" sz="2400" u="sng" dirty="0" smtClean="0"/>
                  <a:t>Vertical Asymptote: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</a:rPr>
                      <m:t>−21→</m:t>
                    </m:r>
                    <m:d>
                      <m:d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+7</m:t>
                        </m:r>
                      </m:e>
                    </m:d>
                    <m:d>
                      <m:dPr>
                        <m:ctrlP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17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−3</m:t>
                        </m:r>
                      </m:e>
                    </m:d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≠−7 </m:t>
                    </m:r>
                    <m:r>
                      <m:rPr>
                        <m:sty m:val="p"/>
                      </m:rPr>
                      <a:rPr lang="en-US" sz="17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7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≠3</m:t>
                    </m:r>
                  </m:oMath>
                </a14:m>
                <a:r>
                  <a:rPr lang="en-US" sz="17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/>
                <a:r>
                  <a:rPr lang="en-US" sz="1700" dirty="0">
                    <a:solidFill>
                      <a:schemeClr val="tx1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sz="17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7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=−7 </m:t>
                    </m:r>
                    <m:r>
                      <m:rPr>
                        <m:sty m:val="p"/>
                      </m:rPr>
                      <a:rPr lang="en-US" sz="17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17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7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17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</m:t>
                    </m:r>
                  </m:oMath>
                </a14:m>
                <a:r>
                  <a:rPr lang="en-US" sz="1700" dirty="0">
                    <a:solidFill>
                      <a:schemeClr val="tx1"/>
                    </a:solidFill>
                    <a:ea typeface="Cambria Math"/>
                  </a:rPr>
                  <a:t> are the asymptotes.</a:t>
                </a:r>
              </a:p>
              <a:p>
                <a:r>
                  <a:rPr lang="en-US" sz="2400" u="sng" dirty="0" smtClean="0"/>
                  <a:t>Horizontal Asymptote: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sz="1600" dirty="0" smtClean="0">
                    <a:solidFill>
                      <a:schemeClr val="tx1"/>
                    </a:solidFill>
                  </a:rPr>
                  <a:t>The degree in the numerator is less than the degree in the denominator so </a:t>
                </a:r>
                <a14:m>
                  <m:oMath xmlns:m="http://schemas.openxmlformats.org/officeDocument/2006/math"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u="sng" dirty="0"/>
                  <a:t>Domain: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−7)∪(−7, 3)∪(3,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sz="1800" dirty="0"/>
              </a:p>
              <a:p>
                <a:r>
                  <a:rPr lang="en-US" sz="2400" u="sng" dirty="0"/>
                  <a:t>Range: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09800"/>
                <a:ext cx="4419600" cy="4114800"/>
              </a:xfrm>
              <a:blipFill rotWithShape="1">
                <a:blip r:embed="rId3"/>
                <a:stretch>
                  <a:fillRect l="-966" t="-1185" b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#2</a:t>
            </a:r>
            <a:endParaRPr lang="en-US" sz="4400" dirty="0"/>
          </a:p>
        </p:txBody>
      </p:sp>
      <p:pic>
        <p:nvPicPr>
          <p:cNvPr id="10" name="Picture 4" descr="image7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80371"/>
            <a:ext cx="4267200" cy="342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8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>
                          <a:latin typeface="Cambria Math"/>
                        </a:rPr>
                        <m:t>𝑦</m:t>
                      </m:r>
                      <m:r>
                        <a:rPr lang="en-US" sz="2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/>
                            </a:rPr>
                            <m:t>−8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>
                              <a:latin typeface="Cambria Math"/>
                            </a:rPr>
                            <m:t>+5</m:t>
                          </m:r>
                          <m:r>
                            <a:rPr lang="en-US" sz="2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629226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Graph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00378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sz="2800" u="sng" dirty="0" smtClean="0"/>
                  <a:t>Vertical Asymptote: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+5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−6→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+2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≠−3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≠−2</m:t>
                    </m:r>
                  </m:oMath>
                </a14:m>
                <a:endParaRPr lang="en-US" sz="2400" b="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−3 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−2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 are the asymptotes.</a:t>
                </a:r>
              </a:p>
              <a:p>
                <a:r>
                  <a:rPr lang="en-US" sz="2800" u="sng" dirty="0"/>
                  <a:t>Horizontal Asymptote: </a:t>
                </a:r>
                <a:endParaRPr lang="en-US" sz="2800" u="sng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so there is no H.A.</a:t>
                </a:r>
              </a:p>
              <a:p>
                <a:r>
                  <a:rPr lang="en-US" sz="2800" u="sng" dirty="0" smtClean="0"/>
                  <a:t>Domain</a:t>
                </a:r>
                <a:r>
                  <a:rPr lang="en-US" sz="2800" u="sng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d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∪(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2,∞)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800" u="sng" dirty="0"/>
                  <a:t>Range: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∞,∞)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003787"/>
              </a:xfrm>
              <a:blipFill rotWithShape="1">
                <a:blip r:embed="rId3"/>
                <a:stretch>
                  <a:fillRect l="-966" t="-2131" b="-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#3</a:t>
            </a:r>
            <a:endParaRPr lang="en-US" sz="4400" dirty="0"/>
          </a:p>
        </p:txBody>
      </p:sp>
      <p:pic>
        <p:nvPicPr>
          <p:cNvPr id="2052" name="Picture 4" descr="graph of y = (x^3 - 8) / (x^2 + 5x + 6)"/>
          <p:cNvPicPr>
            <a:picLocks noGrp="1" noChangeAspect="1" noChangeArrowheads="1"/>
          </p:cNvPicPr>
          <p:nvPr>
            <p:ph sz="quarter" idx="4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" b="2704"/>
          <a:stretch/>
        </p:blipFill>
        <p:spPr bwMode="auto">
          <a:xfrm>
            <a:off x="4724400" y="2758440"/>
            <a:ext cx="4117191" cy="2956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1927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Hole</a:t>
            </a: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Definition: </a:t>
                </a:r>
                <a:r>
                  <a:rPr lang="en-US" dirty="0"/>
                  <a:t>Holes in the graph of a rational function are generally produced by </a:t>
                </a:r>
                <a:r>
                  <a:rPr lang="en-US" b="1" dirty="0"/>
                  <a:t>factors that are common to both the numerator and the denominator</a:t>
                </a:r>
                <a:r>
                  <a:rPr lang="en-US" dirty="0"/>
                  <a:t>! </a:t>
                </a:r>
                <a:endParaRPr lang="en-US" sz="1400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Example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endParaRPr lang="en-US" sz="18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27432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</m:den>
                      </m:f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−2=0→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=2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Thus, there is a hole 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=2.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873752"/>
              </a:xfrm>
              <a:blipFill rotWithShape="1">
                <a:blip r:embed="rId2"/>
                <a:stretch>
                  <a:fillRect l="-789" t="-11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3688080" y="4389120"/>
            <a:ext cx="853440" cy="640080"/>
            <a:chOff x="3688080" y="4343400"/>
            <a:chExt cx="853440" cy="64008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3810000" y="4343400"/>
              <a:ext cx="731520" cy="2743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688080" y="4709160"/>
              <a:ext cx="731520" cy="27432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7053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01752" y="1400626"/>
                <a:ext cx="4040188" cy="732974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01752" y="1400626"/>
                <a:ext cx="4040188" cy="73297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800" dirty="0" smtClean="0"/>
              <a:t>Continued…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0797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u="sng" dirty="0" smtClean="0"/>
                  <a:t>Vertical Asymptote: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−6→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  <a:ea typeface="Cambria Math"/>
                </a:endParaRPr>
              </a:p>
              <a:p>
                <a:pPr lvl="1"/>
                <a:r>
                  <a:rPr lang="en-US" sz="2400" b="1" dirty="0" smtClean="0">
                    <a:solidFill>
                      <a:schemeClr val="tx1"/>
                    </a:solidFill>
                  </a:rPr>
                  <a:t>However,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 is the numerator so it cancels and a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Cambria Math"/>
                  </a:rPr>
                  <a:t>hole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 in the graph occurs.</a:t>
                </a:r>
              </a:p>
              <a:p>
                <a:pPr lvl="1"/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S0,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=3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 is the </a:t>
                </a:r>
                <a:r>
                  <a:rPr lang="en-US" sz="2400" b="1" dirty="0" smtClean="0">
                    <a:solidFill>
                      <a:schemeClr val="tx1"/>
                    </a:solidFill>
                    <a:ea typeface="Cambria Math"/>
                  </a:rPr>
                  <a:t>only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 V.A</a:t>
                </a:r>
                <a:r>
                  <a:rPr lang="en-US" sz="2400" dirty="0" smtClean="0">
                    <a:solidFill>
                      <a:schemeClr val="tx1"/>
                    </a:solidFill>
                    <a:ea typeface="Cambria Math"/>
                  </a:rPr>
                  <a:t>.</a:t>
                </a:r>
              </a:p>
              <a:p>
                <a:pPr lvl="1"/>
                <a:endParaRPr lang="en-US" sz="2400" dirty="0">
                  <a:solidFill>
                    <a:schemeClr val="tx1"/>
                  </a:solidFill>
                  <a:ea typeface="Cambria Math"/>
                </a:endParaRPr>
              </a:p>
              <a:p>
                <a:r>
                  <a:rPr lang="en-US" sz="2900" u="sng" dirty="0"/>
                  <a:t>Horizontal Asymptote</a:t>
                </a:r>
                <a:r>
                  <a:rPr lang="en-US" sz="2900" u="sng" dirty="0" smtClean="0"/>
                  <a:t>:</a:t>
                </a:r>
                <a:endParaRPr lang="en-US" sz="29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1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2100" i="1" dirty="0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sz="21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  <m:r>
                      <a:rPr lang="en-US" sz="21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</a:rPr>
                  <a:t>so </a:t>
                </a:r>
                <a14:m>
                  <m:oMath xmlns:m="http://schemas.openxmlformats.org/officeDocument/2006/math">
                    <m:r>
                      <a:rPr lang="en-US" sz="2100" i="1" dirty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100" i="1" dirty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lvl="1"/>
                <a:r>
                  <a:rPr lang="en-US" sz="2100" dirty="0" smtClean="0">
                    <a:solidFill>
                      <a:schemeClr val="tx1"/>
                    </a:solidFill>
                  </a:rPr>
                  <a:t>Also, because there is a </a:t>
                </a:r>
                <a:r>
                  <a:rPr lang="en-US" sz="2100" b="1" dirty="0" smtClean="0">
                    <a:solidFill>
                      <a:schemeClr val="tx1"/>
                    </a:solidFill>
                  </a:rPr>
                  <a:t>hole</a:t>
                </a:r>
                <a:r>
                  <a:rPr lang="en-US" sz="2100" dirty="0" smtClean="0">
                    <a:solidFill>
                      <a:schemeClr val="tx1"/>
                    </a:solidFill>
                  </a:rPr>
                  <a:t> we must find the y-coordinates of the hole.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21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100" dirty="0" smtClean="0">
                    <a:solidFill>
                      <a:schemeClr val="tx1"/>
                    </a:solidFill>
                  </a:rPr>
                  <a:t> is the asymptote.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07976"/>
              </a:xfrm>
              <a:blipFill rotWithShape="1">
                <a:blip r:embed="rId3"/>
                <a:stretch>
                  <a:fillRect l="-1379" t="-3264" r="-1517" b="-2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/>
              </a:bodyPr>
              <a:lstStyle/>
              <a:p>
                <a:endParaRPr lang="en-US" b="0" dirty="0" smtClean="0"/>
              </a:p>
              <a:p>
                <a:r>
                  <a:rPr lang="en-US" sz="2800" u="sng" dirty="0"/>
                  <a:t>Domain</a:t>
                </a:r>
                <a:r>
                  <a:rPr lang="en-US" sz="2800" u="sng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∞,−3)∪(−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lvl="1"/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800" u="sng" dirty="0"/>
                  <a:t>Range: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(−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∞,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)∪(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4"/>
                <a:stretch>
                  <a:fillRect l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Example #4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48264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3000375" y="4876800"/>
                <a:ext cx="5867400" cy="12192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>
                          <a:latin typeface="Cambria Math"/>
                        </a:rPr>
                        <m:t>𝑦</m:t>
                      </m:r>
                      <m:r>
                        <a:rPr lang="en-US" sz="4400" b="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4400" b="0" i="1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sz="4400" b="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400" b="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400" b="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400" b="0" i="1">
                              <a:latin typeface="Cambria Math"/>
                            </a:rPr>
                            <m:t>−</m:t>
                          </m:r>
                          <m:r>
                            <a:rPr lang="en-US" sz="4400" b="0" i="1">
                              <a:latin typeface="Cambria Math"/>
                            </a:rPr>
                            <m:t>𝑥</m:t>
                          </m:r>
                          <m:r>
                            <a:rPr lang="en-US" sz="4400" b="0" i="1">
                              <a:latin typeface="Cambria Math"/>
                            </a:rPr>
                            <m:t>−6</m:t>
                          </m:r>
                        </m:den>
                      </m:f>
                    </m:oMath>
                  </m:oMathPara>
                </a14:m>
                <a:r>
                  <a:rPr lang="en-US" sz="4400" b="0" dirty="0" smtClean="0"/>
                  <a:t/>
                </a:r>
                <a:br>
                  <a:rPr lang="en-US" sz="4400" b="0" dirty="0" smtClean="0"/>
                </a:br>
                <a:endParaRPr lang="en-US" sz="4400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000375" y="4876800"/>
                <a:ext cx="5867400" cy="1219200"/>
              </a:xfrm>
              <a:blipFill rotWithShape="1"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52400" y="914400"/>
            <a:ext cx="2743200" cy="5486400"/>
          </a:xfrm>
        </p:spPr>
        <p:txBody>
          <a:bodyPr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6600" dirty="0" smtClean="0"/>
              <a:t>Graph</a:t>
            </a:r>
            <a:endParaRPr lang="en-US" sz="6600" dirty="0"/>
          </a:p>
        </p:txBody>
      </p:sp>
      <p:graphicFrame>
        <p:nvGraphicFramePr>
          <p:cNvPr id="12" name="Picture Placeholder 11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941286411"/>
              </p:ext>
            </p:extLst>
          </p:nvPr>
        </p:nvGraphicFramePr>
        <p:xfrm>
          <a:off x="3000375" y="609600"/>
          <a:ext cx="5867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10000" y="2315070"/>
                <a:ext cx="8210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315070"/>
                <a:ext cx="82105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77000" y="3200400"/>
                <a:ext cx="8162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r>
                  <a:rPr lang="en-US" b="1" dirty="0">
                    <a:ea typeface="Cambria Math"/>
                  </a:rPr>
                  <a:t> </a:t>
                </a:r>
                <a:endParaRPr lang="en-US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200400"/>
                <a:ext cx="81624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7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a </a:t>
            </a:r>
            <a:r>
              <a:rPr lang="en-US" sz="4000" dirty="0" smtClean="0"/>
              <a:t>rational </a:t>
            </a:r>
            <a:r>
              <a:rPr lang="en-US" sz="4000" dirty="0"/>
              <a:t>function?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800" b="1" dirty="0" smtClean="0"/>
                  <a:t>Definition: </a:t>
                </a:r>
                <a:r>
                  <a:rPr lang="en-US" sz="2800" dirty="0" smtClean="0"/>
                  <a:t>A function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𝑔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𝑓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are polynomials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𝑔</m:t>
                    </m:r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 is not the zero polynomial.</a:t>
                </a:r>
              </a:p>
              <a:p>
                <a:pPr marL="0" lvl="1" indent="0">
                  <a:spcBef>
                    <a:spcPts val="600"/>
                  </a:spcBef>
                  <a:buSzPct val="7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𝑓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4000" i="1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4000" i="1">
                          <a:solidFill>
                            <a:schemeClr val="tx1"/>
                          </a:solidFill>
                          <a:latin typeface="Cambria Math"/>
                        </a:rPr>
                        <m:t>𝑤h𝑒𝑟𝑒</m:t>
                      </m:r>
                      <m:r>
                        <a:rPr lang="en-US" sz="4000" i="1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)≠0</m:t>
                      </m:r>
                    </m:oMath>
                  </m:oMathPara>
                </a14:m>
                <a:endParaRPr lang="en-US" sz="4000" dirty="0" smtClean="0"/>
              </a:p>
              <a:p>
                <a:pPr marL="0" lvl="1" indent="0">
                  <a:spcBef>
                    <a:spcPts val="600"/>
                  </a:spcBef>
                  <a:buSzPct val="70000"/>
                  <a:buNone/>
                </a:pPr>
                <a:endParaRPr lang="en-US" sz="1600" dirty="0" smtClean="0"/>
              </a:p>
              <a:p>
                <a:pPr>
                  <a:spcBef>
                    <a:spcPts val="0"/>
                  </a:spcBef>
                </a:pPr>
                <a:r>
                  <a:rPr lang="en-US" sz="2800" dirty="0" smtClean="0"/>
                  <a:t>What </a:t>
                </a:r>
                <a:r>
                  <a:rPr lang="en-US" sz="2800" dirty="0"/>
                  <a:t>is the most common form of the equation?</a:t>
                </a:r>
              </a:p>
              <a:p>
                <a:pPr marL="365760" lvl="1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505" b="-3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29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What does it look like?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39548"/>
                  </p:ext>
                </p:extLst>
              </p:nvPr>
            </p:nvGraphicFramePr>
            <p:xfrm>
              <a:off x="7010400" y="1524000"/>
              <a:ext cx="1371600" cy="400100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85800"/>
                    <a:gridCol w="685800"/>
                  </a:tblGrid>
                  <a:tr h="3943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latin typeface="+mn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i="1" dirty="0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i="1" dirty="0" smtClean="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739548"/>
                  </p:ext>
                </p:extLst>
              </p:nvPr>
            </p:nvGraphicFramePr>
            <p:xfrm>
              <a:off x="7010400" y="1524000"/>
              <a:ext cx="1371600" cy="400100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685800"/>
                    <a:gridCol w="685800"/>
                  </a:tblGrid>
                  <a:tr h="39433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X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Y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893" t="-70707" b="-497980"/>
                          </a:stretch>
                        </a:blipFill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893" t="-170707" b="-397980"/>
                          </a:stretch>
                        </a:blipFill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 smtClean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943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 smtClean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05028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 smtClean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893" t="-462000" b="-100000"/>
                          </a:stretch>
                        </a:blipFill>
                      </a:tcPr>
                    </a:tc>
                  </a:tr>
                  <a:tr h="606806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</a:t>
                          </a:r>
                          <a:endParaRPr lang="en-US" dirty="0" smtClean="0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893" t="-567677" b="-101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5638800" y="3378200"/>
            <a:ext cx="228600" cy="5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3173" r="3880" b="2128"/>
          <a:stretch/>
        </p:blipFill>
        <p:spPr bwMode="auto">
          <a:xfrm>
            <a:off x="381000" y="1662660"/>
            <a:ext cx="5943600" cy="372368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Placeholder 4"/>
              <p:cNvSpPr txBox="1">
                <a:spLocks/>
              </p:cNvSpPr>
              <p:nvPr/>
            </p:nvSpPr>
            <p:spPr>
              <a:xfrm>
                <a:off x="274320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 smtClean="0"/>
                  <a:t>Domain: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(−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∞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,0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)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0,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sz="2400" b="0" dirty="0" smtClean="0"/>
              </a:p>
              <a:p>
                <a:pPr algn="ctr"/>
                <a:r>
                  <a:rPr lang="en-US" sz="2400" dirty="0" smtClean="0"/>
                  <a:t>Range</a:t>
                </a:r>
                <a:r>
                  <a:rPr lang="en-US" sz="2400" dirty="0"/>
                  <a:t>: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/>
                      </a:rPr>
                      <m:t>(−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∞,0)∪</m:t>
                    </m:r>
                    <m:r>
                      <a:rPr lang="en-US" sz="2400" b="0" i="1">
                        <a:latin typeface="Cambria Math"/>
                      </a:rPr>
                      <m:t>(0,</m:t>
                    </m:r>
                    <m:r>
                      <a:rPr lang="en-US" sz="2400" b="0" i="1">
                        <a:latin typeface="Cambria Math"/>
                        <a:ea typeface="Cambria Math"/>
                      </a:rPr>
                      <m:t>∞)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20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5"/>
                <a:stretch>
                  <a:fillRect l="-156" b="-91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4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Asymptotes 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000" b="1" dirty="0" smtClean="0"/>
                  <a:t>Definition: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u="sng" dirty="0" smtClean="0"/>
                  <a:t>Horizontal:</a:t>
                </a:r>
                <a:r>
                  <a:rPr lang="en-US" dirty="0" smtClean="0"/>
                  <a:t> 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is a horizontal asymptote of the graph of a function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if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→−∞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func>
                      <m:r>
                        <a:rPr lang="en-US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or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  </m:t>
                          </m:r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func>
                    </m:oMath>
                  </m:oMathPara>
                </a14:m>
                <a:endParaRPr lang="en-US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i="1" dirty="0" smtClean="0"/>
              </a:p>
              <a:p>
                <a:pPr>
                  <a:lnSpc>
                    <a:spcPct val="150000"/>
                  </a:lnSpc>
                </a:pPr>
                <a:r>
                  <a:rPr lang="en-US" u="sng" dirty="0" smtClean="0"/>
                  <a:t>Vertical:</a:t>
                </a:r>
                <a:r>
                  <a:rPr lang="en-US" dirty="0" smtClean="0"/>
                  <a:t> </a:t>
                </a:r>
                <a:r>
                  <a:rPr lang="en-US" dirty="0"/>
                  <a:t>The line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is a </a:t>
                </a:r>
                <a:r>
                  <a:rPr lang="en-US" dirty="0" smtClean="0"/>
                  <a:t>vertical </a:t>
                </a:r>
                <a:r>
                  <a:rPr lang="en-US" dirty="0"/>
                  <a:t>asymptote of the graph of </a:t>
                </a:r>
                <a:r>
                  <a:rPr lang="en-US" dirty="0" smtClean="0"/>
                  <a:t>the </a:t>
                </a:r>
                <a:r>
                  <a:rPr lang="en-US" dirty="0"/>
                  <a:t>function </a:t>
                </a:r>
                <a:r>
                  <a:rPr lang="en-US" i="1" dirty="0"/>
                  <a:t>f</a:t>
                </a:r>
                <a:r>
                  <a:rPr lang="en-US" dirty="0"/>
                  <a:t> if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±∞</m:t>
                          </m:r>
                        </m:e>
                      </m:func>
                      <m:r>
                        <a:rPr lang="en-US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or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  </m:t>
                          </m:r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±∞</m:t>
                          </m:r>
                        </m:e>
                      </m:func>
                    </m:oMath>
                  </m:oMathPara>
                </a14:m>
                <a:endParaRPr lang="en-US" i="1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9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do Asymptotes look like?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468" y="1676400"/>
            <a:ext cx="3693064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4"/>
              <p:cNvSpPr txBox="1">
                <a:spLocks/>
              </p:cNvSpPr>
              <p:nvPr/>
            </p:nvSpPr>
            <p:spPr>
              <a:xfrm>
                <a:off x="274320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 smtClean="0"/>
                  <a:t>Horizontal: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𝟒</m:t>
                    </m:r>
                  </m:oMath>
                </a14:m>
                <a:endParaRPr lang="en-US" sz="2400" b="0" dirty="0" smtClean="0"/>
              </a:p>
              <a:p>
                <a:pPr algn="ctr"/>
                <a:r>
                  <a:rPr lang="en-US" sz="2400" dirty="0"/>
                  <a:t>Vertical: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𝒙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𝟐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4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3"/>
                <a:stretch>
                  <a:fillRect b="-91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274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148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±∞</m:t>
                        </m:r>
                      </m:e>
                    </m:func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or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±∞</m:t>
                        </m:r>
                      </m:e>
                    </m:func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Where do they come from?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Vertical asymptotes go through what axis?</a:t>
                </a:r>
              </a:p>
              <a:p>
                <a:pPr lvl="2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600" dirty="0" smtClean="0">
                    <a:solidFill>
                      <a:schemeClr val="tx1"/>
                    </a:solidFill>
                  </a:rPr>
                  <a:t>The </a:t>
                </a:r>
                <a:r>
                  <a:rPr lang="en-US" sz="1600" b="1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-Axis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Thus, we are looking for discontinuities or values that x can’t be.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endParaRPr lang="en-US" sz="16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In rational equations: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, as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is in the denominator.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Thus, we are going to set the values of the denominator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and solve  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>
                    <a:solidFill>
                      <a:schemeClr val="tx1"/>
                    </a:solidFill>
                  </a:rPr>
                  <a:t>The asymptote 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x</m:t>
                    </m:r>
                    <m:r>
                      <a:rPr lang="en-US" sz="1400" i="1" dirty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1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2286000"/>
                <a:ext cx="4419600" cy="4114800"/>
              </a:xfrm>
              <a:blipFill rotWithShape="1">
                <a:blip r:embed="rId2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572000" y="2286000"/>
                <a:ext cx="4419600" cy="411479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→−∞</m:t>
                            </m:r>
                          </m:lim>
                        </m:limLow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e>
                    </m:func>
                    <m:r>
                      <a:rPr lang="en-US" sz="180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or</m:t>
                    </m:r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i="1">
                            <a:latin typeface="Cambria Math"/>
                          </a:rPr>
                          <m:t>  </m:t>
                        </m:r>
                        <m:limLow>
                          <m:limLow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1800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latin typeface="Cambria Math"/>
                          </a:rPr>
                          <m:t>=</m:t>
                        </m:r>
                        <m:r>
                          <a:rPr lang="en-US" sz="1800" i="1">
                            <a:latin typeface="Cambria Math"/>
                          </a:rPr>
                          <m:t>𝑏</m:t>
                        </m:r>
                      </m:e>
                    </m:func>
                  </m:oMath>
                </a14:m>
                <a:endParaRPr lang="en-US" sz="1600" dirty="0" smtClean="0"/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endParaRPr lang="en-US" sz="1800" dirty="0" smtClean="0"/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800" dirty="0" smtClean="0"/>
                  <a:t>Where </a:t>
                </a:r>
                <a:r>
                  <a:rPr lang="en-US" sz="1800" dirty="0"/>
                  <a:t>do they come </a:t>
                </a:r>
                <a:r>
                  <a:rPr lang="en-US" sz="1800" dirty="0" smtClean="0"/>
                  <a:t>from?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Horizontal asymptotes </a:t>
                </a:r>
                <a:r>
                  <a:rPr lang="en-US" sz="1400" dirty="0">
                    <a:solidFill>
                      <a:schemeClr val="tx1"/>
                    </a:solidFill>
                  </a:rPr>
                  <a:t>go through what axis?</a:t>
                </a:r>
              </a:p>
              <a:p>
                <a:pPr lvl="2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200" dirty="0" smtClean="0"/>
                  <a:t>The </a:t>
                </a:r>
                <a:r>
                  <a:rPr lang="en-US" sz="1200" b="1" dirty="0"/>
                  <a:t>Y</a:t>
                </a:r>
                <a:r>
                  <a:rPr lang="en-US" sz="1200" dirty="0" smtClean="0"/>
                  <a:t>-Axis</a:t>
                </a:r>
                <a:endParaRPr lang="en-US" sz="1200" dirty="0"/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Like radical equations, our horizontal asymptote changes when a value is being added or subtracted to the outside of the fraction.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endParaRPr lang="en-US" sz="14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800" dirty="0"/>
                  <a:t>In rational equations:</a:t>
                </a: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400" b="0" i="1" smtClean="0">
                        <a:solidFill>
                          <a:schemeClr val="tx1"/>
                        </a:solidFill>
                        <a:latin typeface="Cambria Math"/>
                      </a:rPr>
                      <m:t>−2</m:t>
                    </m:r>
                  </m:oMath>
                </a14:m>
                <a:endParaRPr lang="en-US" sz="1400" dirty="0">
                  <a:solidFill>
                    <a:schemeClr val="tx1"/>
                  </a:solidFill>
                </a:endParaRPr>
              </a:p>
              <a:p>
                <a:pPr lvl="1">
                  <a:lnSpc>
                    <a:spcPct val="124000"/>
                  </a:lnSpc>
                  <a:spcBef>
                    <a:spcPts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</a:rPr>
                  <a:t>The asymptote that was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 is now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14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=−2</m:t>
                    </m:r>
                  </m:oMath>
                </a14:m>
                <a:r>
                  <a:rPr lang="en-US" sz="1400" dirty="0" smtClean="0">
                    <a:solidFill>
                      <a:schemeClr val="tx1"/>
                    </a:solidFill>
                  </a:rPr>
                  <a:t>.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572000" y="2286000"/>
                <a:ext cx="4419600" cy="4114799"/>
              </a:xfrm>
              <a:blipFill rotWithShape="1">
                <a:blip r:embed="rId3"/>
                <a:stretch>
                  <a:fillRect l="-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Finding Asymptotes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 anchor="ctr"/>
          <a:lstStyle/>
          <a:p>
            <a:pPr algn="ctr"/>
            <a:r>
              <a:rPr lang="en-US" sz="3200" dirty="0" smtClean="0"/>
              <a:t>Horizontal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en-US" sz="3200" dirty="0" smtClean="0"/>
              <a:t>Vertica</a:t>
            </a:r>
            <a:r>
              <a:rPr lang="en-US" sz="32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920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dirty="0" smtClean="0"/>
              <a:t>Horizontal Asymptotes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𝑏</m:t>
                          </m:r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b="0" dirty="0" smtClean="0"/>
              </a:p>
              <a:p>
                <a:r>
                  <a:rPr lang="en-US" sz="3600" dirty="0" smtClean="0"/>
                  <a:t>Cases:</a:t>
                </a:r>
              </a:p>
              <a:p>
                <a:pPr marL="788670" lvl="1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2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&lt;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then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marL="788670" lvl="1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2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marL="788670" lvl="1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3200" dirty="0" smtClean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𝑛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then there is no H.A.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434" b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1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4"/>
              <p:cNvSpPr txBox="1">
                <a:spLocks/>
              </p:cNvSpPr>
              <p:nvPr/>
            </p:nvSpPr>
            <p:spPr>
              <a:xfrm>
                <a:off x="276026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txBody>
              <a:bodyPr vert="horz" rtlCol="0" anchor="ctr">
                <a:noAutofit/>
              </a:bodyPr>
              <a:lstStyle>
                <a:lvl1pPr marL="0" indent="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Tx/>
                  <a:buNone/>
                  <a:defRPr kumimoji="0" sz="2000" b="1" kern="12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400" dirty="0" smtClean="0"/>
                  <a:t>Horizontal: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𝒚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2400" b="0" dirty="0" smtClean="0"/>
              </a:p>
              <a:p>
                <a:pPr algn="ctr"/>
                <a:r>
                  <a:rPr lang="en-US" sz="2400" dirty="0"/>
                  <a:t>Vertical: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𝒙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8" name="Text Placehol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260" y="5562600"/>
                <a:ext cx="3886200" cy="990600"/>
              </a:xfrm>
              <a:prstGeom prst="roundRect">
                <a:avLst>
                  <a:gd name="adj" fmla="val 16667"/>
                </a:avLst>
              </a:prstGeom>
              <a:blipFill rotWithShape="1">
                <a:blip r:embed="rId3"/>
                <a:stretch>
                  <a:fillRect b="-914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52400" y="228600"/>
                <a:ext cx="8839200" cy="838200"/>
              </a:xfrm>
            </p:spPr>
            <p:txBody>
              <a:bodyPr>
                <a:noAutofit/>
              </a:bodyPr>
              <a:lstStyle/>
              <a:p>
                <a:r>
                  <a:rPr lang="en-US" sz="3000" dirty="0" smtClean="0"/>
                  <a:t>Where are the asymptotes for the graph 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0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3000" b="0" i="1" smtClean="0">
                        <a:latin typeface="Cambria Math"/>
                      </a:rPr>
                      <m:t>?</m:t>
                    </m:r>
                  </m:oMath>
                </a14:m>
                <a:endParaRPr lang="en-US" sz="3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228600"/>
                <a:ext cx="8839200" cy="838200"/>
              </a:xfrm>
              <a:blipFill rotWithShape="1">
                <a:blip r:embed="rId4"/>
                <a:stretch>
                  <a:fillRect l="-138" b="-102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 flipV="1">
            <a:off x="5638800" y="3378200"/>
            <a:ext cx="228600" cy="5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" t="3173" r="3880" b="2128"/>
          <a:stretch/>
        </p:blipFill>
        <p:spPr bwMode="auto">
          <a:xfrm>
            <a:off x="1600200" y="1662660"/>
            <a:ext cx="5943600" cy="3723688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6" name="Straight Connector 5"/>
          <p:cNvCxnSpPr>
            <a:stCxn id="2055" idx="1"/>
            <a:endCxn id="2055" idx="3"/>
          </p:cNvCxnSpPr>
          <p:nvPr/>
        </p:nvCxnSpPr>
        <p:spPr>
          <a:xfrm>
            <a:off x="1600200" y="3524504"/>
            <a:ext cx="5943600" cy="0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Straight Connector 8"/>
          <p:cNvCxnSpPr>
            <a:endCxn id="2055" idx="2"/>
          </p:cNvCxnSpPr>
          <p:nvPr/>
        </p:nvCxnSpPr>
        <p:spPr>
          <a:xfrm>
            <a:off x="4554937" y="1662660"/>
            <a:ext cx="17063" cy="3723688"/>
          </a:xfrm>
          <a:prstGeom prst="line">
            <a:avLst/>
          </a:prstGeom>
          <a:noFill/>
          <a:ln w="25400" cap="flat" cmpd="sng" algn="ctr">
            <a:solidFill>
              <a:schemeClr val="accent1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378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sz="4000" dirty="0" smtClean="0"/>
                  <a:t>Domain and Range: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/>
                          </a:rPr>
                          <m:t>−</m:t>
                        </m:r>
                        <m:r>
                          <a:rPr lang="en-US" sz="4000" b="1" i="1">
                            <a:latin typeface="Cambria Math"/>
                            <a:ea typeface="Cambria Math"/>
                          </a:rPr>
                          <m:t>∞,__</m:t>
                        </m:r>
                      </m:e>
                    </m:d>
                    <m:r>
                      <a:rPr lang="en-US" sz="4000" b="1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000" b="1" i="1" smtClean="0">
                        <a:latin typeface="Cambria Math"/>
                        <a:ea typeface="Cambria Math"/>
                      </a:rPr>
                      <m:t>(__ </m:t>
                    </m:r>
                    <m:r>
                      <a:rPr lang="en-US" sz="4000" b="1" i="1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30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b="1" dirty="0" smtClean="0"/>
                  <a:t>Restrictions:</a:t>
                </a:r>
              </a:p>
              <a:p>
                <a:pPr lvl="1"/>
                <a:r>
                  <a:rPr lang="en-US" sz="2400" dirty="0" smtClean="0"/>
                  <a:t>Since the denominator can never equal zero. We must look at all values of x that would cause that to happen.</a:t>
                </a:r>
              </a:p>
              <a:p>
                <a:pPr lvl="1"/>
                <a:r>
                  <a:rPr lang="en-US" sz="2400" dirty="0" smtClean="0"/>
                  <a:t>Example: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−3=0→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≠3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2"/>
                <a:r>
                  <a:rPr lang="en-US" dirty="0" smtClean="0"/>
                  <a:t>Domain: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/>
                          </a:rPr>
                          <m:t>−</m:t>
                        </m:r>
                        <m:r>
                          <a:rPr lang="en-US" b="0" i="1">
                            <a:latin typeface="Cambria Math"/>
                            <a:ea typeface="Cambria Math"/>
                          </a:rPr>
                          <m:t>∞,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d>
                    <m:r>
                      <a:rPr lang="en-US" b="0" i="1">
                        <a:latin typeface="Cambria Math"/>
                        <a:ea typeface="Cambria Math"/>
                      </a:rPr>
                      <m:t>∪(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1">
                <a:blip r:embed="rId3"/>
                <a:stretch>
                  <a:fillRect l="-1810" t="-1595" b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000" dirty="0" smtClean="0"/>
                  <a:t>The missing value occurs at horizontal asymptote of the graph.</a:t>
                </a:r>
              </a:p>
              <a:p>
                <a:r>
                  <a:rPr lang="en-US" sz="2000" dirty="0" smtClean="0"/>
                  <a:t>The original asymptote is 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=0.</m:t>
                    </m:r>
                  </m:oMath>
                </a14:m>
                <a:endParaRPr lang="en-US" sz="2000" dirty="0" smtClean="0"/>
              </a:p>
              <a:p>
                <a:r>
                  <a:rPr lang="en-US" sz="2000" dirty="0" smtClean="0"/>
                  <a:t>Thus, we are looking at any vertical shifts that occur in the graph.</a:t>
                </a:r>
              </a:p>
              <a:p>
                <a:pPr lvl="1"/>
                <a:r>
                  <a:rPr lang="en-US" sz="2000" dirty="0" smtClean="0"/>
                  <a:t>Example: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/>
                      </a:rPr>
                      <m:t>𝑦</m:t>
                    </m:r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b="0" i="1" smtClean="0">
                        <a:latin typeface="Cambria Math"/>
                      </a:rPr>
                      <m:t>−2</m:t>
                    </m:r>
                  </m:oMath>
                </a14:m>
                <a:endParaRPr lang="en-US" sz="1800" dirty="0" smtClean="0"/>
              </a:p>
              <a:p>
                <a:pPr lvl="2"/>
                <a:r>
                  <a:rPr lang="en-US" sz="1800" dirty="0" smtClean="0"/>
                  <a:t>Range: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>
                            <a:latin typeface="Cambria Math"/>
                          </a:rPr>
                          <m:t>−</m:t>
                        </m:r>
                        <m:r>
                          <a:rPr lang="en-US" sz="1800" b="0" i="1">
                            <a:latin typeface="Cambria Math"/>
                            <a:ea typeface="Cambria Math"/>
                          </a:rPr>
                          <m:t>∞,</m:t>
                        </m:r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sz="1800" b="0" i="1">
                        <a:latin typeface="Cambria Math"/>
                        <a:ea typeface="Cambria Math"/>
                      </a:rPr>
                      <m:t>∪(</m:t>
                    </m:r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−2</m:t>
                    </m:r>
                    <m:r>
                      <a:rPr lang="en-US" sz="1800" b="0" i="1">
                        <a:latin typeface="Cambria Math"/>
                        <a:ea typeface="Cambria Math"/>
                      </a:rPr>
                      <m:t>,∞)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1">
                <a:blip r:embed="rId4"/>
                <a:stretch>
                  <a:fillRect l="-604" t="-957" b="-2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2800" dirty="0"/>
              <a:t>Domain: </a:t>
            </a:r>
            <a:r>
              <a:rPr lang="en-US" sz="2800" b="0" dirty="0" smtClean="0"/>
              <a:t>x-values</a:t>
            </a:r>
            <a:endParaRPr lang="en-US" sz="2800" b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800" dirty="0"/>
              <a:t>Range: </a:t>
            </a:r>
            <a:r>
              <a:rPr lang="en-US" sz="2800" b="0" dirty="0" smtClean="0"/>
              <a:t>y-values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92758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470</TotalTime>
  <Words>1411</Words>
  <Application>Microsoft Office PowerPoint</Application>
  <PresentationFormat>On-screen Show (4:3)</PresentationFormat>
  <Paragraphs>181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Rational Functions</vt:lpstr>
      <vt:lpstr>What is a rational function?</vt:lpstr>
      <vt:lpstr>What does it look like?</vt:lpstr>
      <vt:lpstr>Asymptotes </vt:lpstr>
      <vt:lpstr>What do Asymptotes look like?</vt:lpstr>
      <vt:lpstr>Finding Asymptotes</vt:lpstr>
      <vt:lpstr>Horizontal Asymptotes</vt:lpstr>
      <vt:lpstr>Where are the asymptotes for the graph f(x)=1/x?</vt:lpstr>
      <vt:lpstr>Domain and Range: (-∞,__)∪(__ ,∞)</vt:lpstr>
      <vt:lpstr>Graphs</vt:lpstr>
      <vt:lpstr>Examples</vt:lpstr>
      <vt:lpstr>Example #1</vt:lpstr>
      <vt:lpstr>Example #2</vt:lpstr>
      <vt:lpstr>Example #3</vt:lpstr>
      <vt:lpstr>Hole</vt:lpstr>
      <vt:lpstr>Example #4</vt:lpstr>
      <vt:lpstr>y=(x+2)/(x^2-x-6)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Asymptotes </dc:title>
  <dc:creator>Amanda</dc:creator>
  <cp:lastModifiedBy>Amanda</cp:lastModifiedBy>
  <cp:revision>62</cp:revision>
  <dcterms:created xsi:type="dcterms:W3CDTF">2014-09-16T14:54:06Z</dcterms:created>
  <dcterms:modified xsi:type="dcterms:W3CDTF">2014-09-23T18:37:34Z</dcterms:modified>
</cp:coreProperties>
</file>