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0" r:id="rId3"/>
    <p:sldId id="257" r:id="rId4"/>
    <p:sldId id="270" r:id="rId5"/>
    <p:sldId id="267" r:id="rId6"/>
    <p:sldId id="261" r:id="rId7"/>
    <p:sldId id="258" r:id="rId8"/>
    <p:sldId id="266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D2C1E5-2C51-486E-8E1C-9783054FD664}">
          <p14:sldIdLst>
            <p14:sldId id="256"/>
            <p14:sldId id="260"/>
            <p14:sldId id="257"/>
            <p14:sldId id="270"/>
            <p14:sldId id="267"/>
            <p14:sldId id="261"/>
            <p14:sldId id="258"/>
            <p14:sldId id="266"/>
            <p14:sldId id="263"/>
            <p14:sldId id="264"/>
            <p14:sldId id="268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3073" autoAdjust="0"/>
  </p:normalViewPr>
  <p:slideViewPr>
    <p:cSldViewPr>
      <p:cViewPr>
        <p:scale>
          <a:sx n="70" d="100"/>
          <a:sy n="70" d="100"/>
        </p:scale>
        <p:origin x="-83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48EFC-07B5-4A73-876F-6F93F1E3067A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D128B-113B-401D-A07D-333935861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D128B-113B-401D-A07D-333935861D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5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D128B-113B-401D-A07D-333935861D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5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90F362-46B4-482C-88FE-D3E8F411389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D300C4-35DA-4E54-AFA6-BD662B6286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Radical Functions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/>
              <a:t>Domain, Range, Maximum and Minimum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4372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More Examples: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2209800"/>
                <a:ext cx="3657600" cy="438912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000" dirty="0" smtClean="0"/>
                  <a:t>4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≥0</m:t>
                    </m:r>
                    <m:r>
                      <a:rPr lang="en-US" sz="2000" b="0" i="1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≥−4→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endParaRPr lang="en-US" sz="2000" b="1" dirty="0"/>
              </a:p>
              <a:p>
                <a:pPr lvl="2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en-US" b="1" dirty="0"/>
                  <a:t>Domain: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>
                        <a:latin typeface="Cambria Math"/>
                      </a:rPr>
                      <m:t>∞</m:t>
                    </m:r>
                    <m:r>
                      <a:rPr lang="en-US" b="0" i="1" smtClean="0">
                        <a:latin typeface="Cambria Math"/>
                      </a:rPr>
                      <m:t>,4]</m:t>
                    </m:r>
                  </m:oMath>
                </a14:m>
                <a:endParaRPr lang="en-US" dirty="0"/>
              </a:p>
              <a:p>
                <a:pPr lvl="2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en-US" b="1" dirty="0"/>
                  <a:t>Range: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[0,∞)</m:t>
                    </m:r>
                  </m:oMath>
                </a14:m>
                <a:endParaRPr lang="en-US" dirty="0" smtClean="0"/>
              </a:p>
              <a:p>
                <a:pPr marL="731520" lvl="2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:endParaRPr lang="en-US" sz="300" b="1" dirty="0"/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−7</m:t>
                        </m:r>
                      </m:e>
                    </m:rad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−7≥0→−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≥7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𝟏𝟒</m:t>
                      </m:r>
                    </m:oMath>
                  </m:oMathPara>
                </a14:m>
                <a:endParaRPr lang="en-US" sz="2000" b="1" dirty="0"/>
              </a:p>
              <a:p>
                <a:pPr lvl="2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en-US" b="1" dirty="0"/>
                  <a:t>Domain: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>
                        <a:latin typeface="Cambria Math"/>
                      </a:rPr>
                      <m:t>−∞</m:t>
                    </m:r>
                    <m:r>
                      <a:rPr lang="en-US" b="0" i="1" smtClean="0">
                        <a:latin typeface="Cambria Math"/>
                      </a:rPr>
                      <m:t>,−14]</m:t>
                    </m:r>
                  </m:oMath>
                </a14:m>
                <a:endParaRPr lang="en-US" dirty="0"/>
              </a:p>
              <a:p>
                <a:pPr lvl="2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en-US" b="1" dirty="0"/>
                  <a:t>Range: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[0,∞)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2209800"/>
                <a:ext cx="3657600" cy="4389120"/>
              </a:xfrm>
              <a:blipFill rotWithShape="1">
                <a:blip r:embed="rId2"/>
                <a:stretch>
                  <a:fillRect b="-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"/>
          <a:stretch/>
        </p:blipFill>
        <p:spPr>
          <a:xfrm>
            <a:off x="4343400" y="2362200"/>
            <a:ext cx="3657600" cy="1981200"/>
          </a:xfrm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447800"/>
            <a:ext cx="3657600" cy="731520"/>
          </a:xfrm>
        </p:spPr>
        <p:txBody>
          <a:bodyPr/>
          <a:lstStyle/>
          <a:p>
            <a:pPr algn="ctr"/>
            <a:r>
              <a:rPr lang="en-US" dirty="0" smtClean="0"/>
              <a:t>Multiplying or Dividing by a Negative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447800"/>
            <a:ext cx="3657600" cy="731520"/>
          </a:xfrm>
        </p:spPr>
        <p:txBody>
          <a:bodyPr/>
          <a:lstStyle/>
          <a:p>
            <a:pPr algn="ctr"/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43"/>
          <a:stretch/>
        </p:blipFill>
        <p:spPr>
          <a:xfrm>
            <a:off x="4343400" y="4598287"/>
            <a:ext cx="3657600" cy="1954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64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More Examples: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2209800"/>
                <a:ext cx="3657600" cy="438912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7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7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27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7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700" i="1">
                            <a:latin typeface="Cambria Math"/>
                          </a:rPr>
                          <m:t>𝑥</m:t>
                        </m:r>
                        <m:r>
                          <a:rPr lang="en-US" sz="2700" i="1"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endParaRPr lang="en-US" sz="2700" i="1" dirty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𝑥</m:t>
                      </m:r>
                      <m:r>
                        <a:rPr lang="en-US" sz="2100" i="1">
                          <a:latin typeface="Cambria Math"/>
                        </a:rPr>
                        <m:t>−1≥0→</m:t>
                      </m:r>
                      <m:r>
                        <a:rPr lang="en-US" sz="21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100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100" b="1" i="1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100" b="1" dirty="0"/>
              </a:p>
              <a:p>
                <a:pPr lvl="2"/>
                <a:r>
                  <a:rPr lang="en-US" sz="2000" b="1" dirty="0"/>
                  <a:t>Domain: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(</m:t>
                    </m:r>
                    <m:r>
                      <a:rPr lang="en-US" sz="2000" b="1" i="1">
                        <a:latin typeface="Cambria Math"/>
                      </a:rPr>
                      <m:t>−∞,∞)</m:t>
                    </m:r>
                  </m:oMath>
                </a14:m>
                <a:endParaRPr lang="en-US" sz="2000" b="1" dirty="0"/>
              </a:p>
              <a:p>
                <a:pPr lvl="2"/>
                <a:r>
                  <a:rPr lang="en-US" sz="2000" b="1" dirty="0"/>
                  <a:t>Range: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(</m:t>
                    </m:r>
                    <m:r>
                      <a:rPr lang="en-US" sz="2000" b="1" i="1">
                        <a:latin typeface="Cambria Math"/>
                      </a:rPr>
                      <m:t>−∞,∞)</m:t>
                    </m:r>
                  </m:oMath>
                </a14:m>
                <a:endParaRPr lang="en-US" sz="2000" b="1" dirty="0"/>
              </a:p>
              <a:p>
                <a:pPr lvl="2"/>
                <a:endParaRPr lang="en-US" sz="2000" b="1" dirty="0"/>
              </a:p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7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7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27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700" i="1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sz="2700" i="1">
                            <a:latin typeface="Cambria Math"/>
                          </a:rPr>
                          <m:t>4</m:t>
                        </m:r>
                        <m:r>
                          <a:rPr lang="en-US" sz="2700" i="1">
                            <a:latin typeface="Cambria Math"/>
                          </a:rPr>
                          <m:t>𝑥</m:t>
                        </m:r>
                        <m:r>
                          <a:rPr lang="en-US" sz="2700" i="1">
                            <a:latin typeface="Cambria Math"/>
                          </a:rPr>
                          <m:t>+12</m:t>
                        </m:r>
                      </m:e>
                    </m:rad>
                  </m:oMath>
                </a14:m>
                <a:endParaRPr lang="en-US" sz="2700" i="1" dirty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</a:rPr>
                        <m:t>4</m:t>
                      </m:r>
                      <m:r>
                        <a:rPr lang="en-US" sz="2100" i="1">
                          <a:latin typeface="Cambria Math"/>
                        </a:rPr>
                        <m:t>𝑥</m:t>
                      </m:r>
                      <m:r>
                        <a:rPr lang="en-US" sz="2100" i="1">
                          <a:latin typeface="Cambria Math"/>
                        </a:rPr>
                        <m:t>+12≥0→4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≥−12</m:t>
                      </m:r>
                    </m:oMath>
                  </m:oMathPara>
                </a14:m>
                <a:endParaRPr lang="en-US" sz="2100" i="1" dirty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100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100" b="1" i="1">
                          <a:latin typeface="Cambria Math"/>
                          <a:ea typeface="Cambria Math"/>
                        </a:rPr>
                        <m:t>≥−</m:t>
                      </m:r>
                      <m:r>
                        <a:rPr lang="en-US" sz="2100" b="1" i="1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100" b="1" dirty="0"/>
              </a:p>
              <a:p>
                <a:pPr lvl="2"/>
                <a:r>
                  <a:rPr lang="en-US" sz="2000" b="1" dirty="0"/>
                  <a:t>Domain: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</a:rPr>
                      <m:t>[</m:t>
                    </m:r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3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∞)</m:t>
                    </m:r>
                  </m:oMath>
                </a14:m>
                <a:endParaRPr lang="en-US" sz="2000" b="1" dirty="0"/>
              </a:p>
              <a:p>
                <a:pPr lvl="2"/>
                <a:r>
                  <a:rPr lang="en-US" sz="2000" b="1" dirty="0"/>
                  <a:t>Range: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[</m:t>
                    </m:r>
                    <m:r>
                      <a:rPr lang="en-US" sz="2000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,∞)</m:t>
                    </m:r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2209800"/>
                <a:ext cx="3657600" cy="4389120"/>
              </a:xfrm>
              <a:blipFill rotWithShape="1">
                <a:blip r:embed="rId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447800"/>
                <a:ext cx="3657600" cy="731520"/>
              </a:xfrm>
            </p:spPr>
            <p:txBody>
              <a:bodyPr/>
              <a:lstStyle/>
              <a:p>
                <a:pPr algn="ctr"/>
                <a:r>
                  <a:rPr lang="en-US" dirty="0"/>
                  <a:t>Different Roots: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𝟑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𝟒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dirty="0"/>
                  <a:t>,</a:t>
                </a:r>
                <a:r>
                  <a:rPr lang="en-US" dirty="0"/>
                  <a:t> </a:t>
                </a:r>
                <a:r>
                  <a:rPr lang="en-US" dirty="0"/>
                  <a:t>…</a:t>
                </a:r>
                <a:endParaRPr lang="en-US" dirty="0"/>
              </a:p>
            </p:txBody>
          </p:sp>
        </mc:Choice>
        <mc:Fallback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447800"/>
                <a:ext cx="3657600" cy="731520"/>
              </a:xfrm>
              <a:blipFill rotWithShape="1">
                <a:blip r:embed="rId3"/>
                <a:stretch>
                  <a:fillRect l="-833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447800"/>
            <a:ext cx="3657600" cy="731520"/>
          </a:xfrm>
        </p:spPr>
        <p:txBody>
          <a:bodyPr/>
          <a:lstStyle/>
          <a:p>
            <a:pPr algn="ctr"/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3657600" cy="1981200"/>
          </a:xfr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48199"/>
            <a:ext cx="3657600" cy="19812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0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More </a:t>
            </a:r>
            <a:r>
              <a:rPr lang="en-US" sz="4000" dirty="0" smtClean="0"/>
              <a:t>Examples: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2209800"/>
                <a:ext cx="3657600" cy="38862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−5</m:t>
                    </m:r>
                  </m:oMath>
                </a14:m>
                <a:endParaRPr lang="en-US" sz="14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+2≥0→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≥−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b="1" dirty="0"/>
              </a:p>
              <a:p>
                <a:pPr lvl="2"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en-US" sz="2000" b="1" dirty="0"/>
                  <a:t>Domain: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[</m:t>
                    </m:r>
                    <m:r>
                      <a:rPr lang="en-US" sz="2000" b="0" i="0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2,</m:t>
                    </m:r>
                    <m:r>
                      <a:rPr lang="en-US" sz="2000" i="1">
                        <a:latin typeface="Cambria Math"/>
                      </a:rPr>
                      <m:t>∞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2"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en-US" sz="2000" b="1" dirty="0"/>
                  <a:t>Range: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−5</m:t>
                    </m:r>
                    <m:r>
                      <a:rPr lang="en-US" sz="2000" b="0" i="1">
                        <a:latin typeface="Cambria Math"/>
                      </a:rPr>
                      <m:t>,∞)</m:t>
                    </m:r>
                  </m:oMath>
                </a14:m>
                <a:endParaRPr lang="en-US" sz="2000" dirty="0" smtClean="0"/>
              </a:p>
              <a:p>
                <a:pPr lvl="2">
                  <a:spcBef>
                    <a:spcPts val="0"/>
                  </a:spcBef>
                </a:pPr>
                <a:endParaRPr lang="en-US" sz="1600" dirty="0" smtClean="0"/>
              </a:p>
              <a:p>
                <a:pPr marL="731520" lvl="2" indent="0">
                  <a:spcBef>
                    <a:spcPts val="0"/>
                  </a:spcBef>
                  <a:buNone/>
                </a:pPr>
                <a:endParaRPr lang="en-US" sz="400" b="1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3−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+7</m:t>
                    </m:r>
                  </m:oMath>
                </a14:m>
                <a:endParaRPr lang="en-US" sz="1400" i="1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≥0→−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≥−3→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400" b="1" dirty="0"/>
              </a:p>
              <a:p>
                <a:pPr lvl="2"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en-US" sz="2000" b="1" dirty="0"/>
                  <a:t>Domain: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>
                        <a:latin typeface="Cambria Math"/>
                      </a:rPr>
                      <m:t>∞</m:t>
                    </m:r>
                    <m:r>
                      <a:rPr lang="en-US" sz="2000" b="0" i="1" smtClean="0">
                        <a:latin typeface="Cambria Math"/>
                      </a:rPr>
                      <m:t>,3]</m:t>
                    </m:r>
                  </m:oMath>
                </a14:m>
                <a:endParaRPr lang="en-US" sz="2000" dirty="0"/>
              </a:p>
              <a:p>
                <a:pPr lvl="2">
                  <a:lnSpc>
                    <a:spcPct val="125000"/>
                  </a:lnSpc>
                  <a:spcBef>
                    <a:spcPts val="0"/>
                  </a:spcBef>
                </a:pPr>
                <a:r>
                  <a:rPr lang="en-US" sz="2000" b="1" dirty="0"/>
                  <a:t>Range: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7</m:t>
                    </m:r>
                    <m:r>
                      <a:rPr lang="en-US" sz="2000" b="0" i="1">
                        <a:latin typeface="Cambria Math"/>
                      </a:rPr>
                      <m:t>,∞)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2209800"/>
                <a:ext cx="3657600" cy="3886200"/>
              </a:xfrm>
              <a:blipFill rotWithShape="1">
                <a:blip r:embed="rId2"/>
                <a:stretch>
                  <a:fillRect b="-14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3657600" cy="1981200"/>
          </a:xfrm>
          <a:ln>
            <a:solidFill>
              <a:schemeClr val="tx1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457200" y="1447800"/>
            <a:ext cx="3657600" cy="731520"/>
          </a:xfrm>
        </p:spPr>
        <p:txBody>
          <a:bodyPr/>
          <a:lstStyle/>
          <a:p>
            <a:pPr algn="ctr"/>
            <a:r>
              <a:rPr lang="en-US" dirty="0" smtClean="0"/>
              <a:t>Equations where the range change!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343400" y="1447800"/>
            <a:ext cx="3657600" cy="731520"/>
          </a:xfrm>
        </p:spPr>
        <p:txBody>
          <a:bodyPr/>
          <a:lstStyle/>
          <a:p>
            <a:pPr algn="ctr"/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44134"/>
            <a:ext cx="3657600" cy="1985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80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a radical function?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Definition: </a:t>
                </a:r>
                <a:r>
                  <a:rPr lang="en-US" sz="2800" dirty="0" smtClean="0"/>
                  <a:t>Any expression of the form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deg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800" dirty="0" smtClean="0"/>
                  <a:t> denoting the principal </a:t>
                </a:r>
                <a:r>
                  <a:rPr lang="en-US" sz="2800" i="1" dirty="0" smtClean="0"/>
                  <a:t>n</a:t>
                </a:r>
                <a:r>
                  <a:rPr lang="en-US" sz="2800" baseline="30000" dirty="0" smtClean="0"/>
                  <a:t>th</a:t>
                </a:r>
                <a:r>
                  <a:rPr lang="en-US" sz="2800" dirty="0" smtClean="0"/>
                  <a:t> root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lvl="1" indent="0"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ra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/>
                        </a:rPr>
                        <m:t>=2, 3, 4, 5, …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US" sz="28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What </a:t>
                </a:r>
                <a:r>
                  <a:rPr lang="en-US" sz="2800" dirty="0"/>
                  <a:t>is the most common form of the equation?</a:t>
                </a:r>
              </a:p>
              <a:p>
                <a:pPr marL="36576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633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9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4000" dirty="0" smtClean="0"/>
                  <a:t>Square </a:t>
                </a:r>
                <a:r>
                  <a:rPr lang="en-US" sz="4000" dirty="0"/>
                  <a:t>Root of X: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57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82028"/>
              </p:ext>
            </p:extLst>
          </p:nvPr>
        </p:nvGraphicFramePr>
        <p:xfrm>
          <a:off x="6781800" y="1845685"/>
          <a:ext cx="1371600" cy="3154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5800"/>
                <a:gridCol w="685800"/>
              </a:tblGrid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Placeholder 4"/>
              <p:cNvSpPr txBox="1">
                <a:spLocks/>
              </p:cNvSpPr>
              <p:nvPr/>
            </p:nvSpPr>
            <p:spPr>
              <a:xfrm>
                <a:off x="2743200" y="5533697"/>
                <a:ext cx="3657600" cy="101950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</p:spPr>
            <p:txBody>
              <a:bodyPr vert="horz" rtlCol="0" anchor="ctr">
                <a:noAutofit/>
              </a:bodyPr>
              <a:lstStyle>
                <a:lvl1pPr marL="0" indent="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Tx/>
                  <a:buNone/>
                  <a:defRPr kumimoji="0" sz="2000" b="1" kern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 smtClean="0"/>
                  <a:t>Domain: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[0,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Range: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[0,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/>
              </a:p>
            </p:txBody>
          </p:sp>
        </mc:Choice>
        <mc:Fallback>
          <p:sp>
            <p:nvSpPr>
              <p:cNvPr id="20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33697"/>
                <a:ext cx="3657600" cy="1019503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4"/>
                <a:stretch>
                  <a:fillRect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62000" y="1676400"/>
            <a:ext cx="5486400" cy="3550025"/>
            <a:chOff x="762000" y="1676400"/>
            <a:chExt cx="5486400" cy="3550025"/>
          </a:xfrm>
        </p:grpSpPr>
        <p:grpSp>
          <p:nvGrpSpPr>
            <p:cNvPr id="38" name="Group 37"/>
            <p:cNvGrpSpPr/>
            <p:nvPr/>
          </p:nvGrpSpPr>
          <p:grpSpPr>
            <a:xfrm>
              <a:off x="762000" y="1676400"/>
              <a:ext cx="5486400" cy="3550025"/>
              <a:chOff x="762000" y="1676400"/>
              <a:chExt cx="5486400" cy="355002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62000" y="1676400"/>
                <a:ext cx="5486400" cy="3550025"/>
                <a:chOff x="762000" y="1676400"/>
                <a:chExt cx="5486400" cy="3550025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5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102" b="32917"/>
                <a:stretch/>
              </p:blipFill>
              <p:spPr>
                <a:xfrm>
                  <a:off x="762000" y="1676400"/>
                  <a:ext cx="5486400" cy="3550025"/>
                </a:xfrm>
                <a:prstGeom prst="rect">
                  <a:avLst/>
                </a:prstGeom>
                <a:ln w="38100" cap="sq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2819400" y="2069443"/>
                      <a:ext cx="1051122" cy="4035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9400" y="2069443"/>
                      <a:ext cx="1051122" cy="40357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74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1104900" y="1676400"/>
                  <a:ext cx="0" cy="3550025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762000" y="4839869"/>
                  <a:ext cx="5486400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Oval 32"/>
              <p:cNvSpPr/>
              <p:nvPr/>
            </p:nvSpPr>
            <p:spPr>
              <a:xfrm>
                <a:off x="1283494" y="4413625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209800" y="3863555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648075" y="3386972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638800" y="2927725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66800" y="4801769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flipV="1">
              <a:off x="6015037" y="2844800"/>
              <a:ext cx="228600" cy="50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6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4000" dirty="0"/>
                  <a:t>Cube Root of X</a:t>
                </a:r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57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46418"/>
              </p:ext>
            </p:extLst>
          </p:nvPr>
        </p:nvGraphicFramePr>
        <p:xfrm>
          <a:off x="6781800" y="1845685"/>
          <a:ext cx="1371600" cy="3154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5800"/>
                <a:gridCol w="685800"/>
              </a:tblGrid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Placeholder 4"/>
              <p:cNvSpPr txBox="1">
                <a:spLocks/>
              </p:cNvSpPr>
              <p:nvPr/>
            </p:nvSpPr>
            <p:spPr>
              <a:xfrm>
                <a:off x="2743200" y="5533697"/>
                <a:ext cx="3657600" cy="101950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</p:spPr>
            <p:txBody>
              <a:bodyPr vert="horz" rtlCol="0" anchor="ctr">
                <a:noAutofit/>
              </a:bodyPr>
              <a:lstStyle>
                <a:lvl1pPr marL="0" indent="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Tx/>
                  <a:buNone/>
                  <a:defRPr kumimoji="0" sz="2000" b="1" kern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 smtClean="0"/>
                  <a:t>Domain: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Range: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/>
              </a:p>
            </p:txBody>
          </p:sp>
        </mc:Choice>
        <mc:Fallback>
          <p:sp>
            <p:nvSpPr>
              <p:cNvPr id="20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33697"/>
                <a:ext cx="3657600" cy="1019503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4"/>
                <a:stretch>
                  <a:fillRect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676400"/>
            <a:ext cx="5486400" cy="350520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83251" y="2890647"/>
            <a:ext cx="4198018" cy="1178623"/>
            <a:chOff x="1383251" y="2890647"/>
            <a:chExt cx="4198018" cy="1178623"/>
          </a:xfrm>
        </p:grpSpPr>
        <p:sp>
          <p:nvSpPr>
            <p:cNvPr id="19" name="Oval 18"/>
            <p:cNvSpPr/>
            <p:nvPr/>
          </p:nvSpPr>
          <p:spPr>
            <a:xfrm>
              <a:off x="1383251" y="3950398"/>
              <a:ext cx="118872" cy="11887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69158" y="3686683"/>
              <a:ext cx="118872" cy="11887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419475" y="3429000"/>
              <a:ext cx="118872" cy="11887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678936" y="3149219"/>
              <a:ext cx="118872" cy="11887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462397" y="2890647"/>
              <a:ext cx="118872" cy="11887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5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Other Radical Functions</a:t>
            </a:r>
            <a:endParaRPr lang="en-US" sz="40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1680"/>
            <a:ext cx="7863654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7670" y="5181600"/>
            <a:ext cx="7498130" cy="528030"/>
            <a:chOff x="838200" y="5257800"/>
            <a:chExt cx="7498130" cy="5280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38200" y="5257800"/>
                  <a:ext cx="1896160" cy="528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257800"/>
                  <a:ext cx="1896160" cy="5280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599815" y="5257800"/>
                  <a:ext cx="1935530" cy="528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9815" y="5257800"/>
                  <a:ext cx="1935530" cy="5280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00800" y="5257800"/>
                  <a:ext cx="1935530" cy="528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deg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5257800"/>
                  <a:ext cx="1935530" cy="5280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30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Looking at the Radical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2600" i="1" dirty="0" smtClean="0"/>
                  <a:t>n </a:t>
                </a:r>
                <a:r>
                  <a:rPr lang="en-US" sz="2600" dirty="0" smtClean="0"/>
                  <a:t>is even – 2, 4, 6, …</a:t>
                </a:r>
              </a:p>
              <a:p>
                <a:pPr>
                  <a:lnSpc>
                    <a:spcPct val="124000"/>
                  </a:lnSpc>
                  <a:spcBef>
                    <a:spcPts val="0"/>
                  </a:spcBef>
                </a:pPr>
                <a:endParaRPr lang="en-US" sz="2300" dirty="0" smtClean="0"/>
              </a:p>
              <a:p>
                <a:pPr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2600" b="1" dirty="0" smtClean="0"/>
                  <a:t>Restrictions</a:t>
                </a:r>
                <a:r>
                  <a:rPr lang="en-US" sz="2600" b="1" dirty="0"/>
                  <a:t>:</a:t>
                </a:r>
              </a:p>
              <a:p>
                <a:pPr lvl="1"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2200" dirty="0"/>
                  <a:t>What can’t the square root be?</a:t>
                </a:r>
              </a:p>
              <a:p>
                <a:pPr lvl="2"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2800" b="1" dirty="0"/>
                  <a:t> Negative!!!</a:t>
                </a:r>
              </a:p>
              <a:p>
                <a:pPr lvl="1"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2200" dirty="0"/>
                  <a:t>Can it be 0?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e>
                    </m:rad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lvl="2"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2800" b="1" dirty="0"/>
                  <a:t> Yes!!!</a:t>
                </a:r>
              </a:p>
              <a:p>
                <a:pPr lvl="2"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667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i="1" dirty="0"/>
                  <a:t>n </a:t>
                </a:r>
                <a:r>
                  <a:rPr lang="en-US" dirty="0"/>
                  <a:t>is </a:t>
                </a:r>
                <a:r>
                  <a:rPr lang="en-US" dirty="0" smtClean="0"/>
                  <a:t>odd </a:t>
                </a:r>
                <a:r>
                  <a:rPr lang="en-US" dirty="0"/>
                  <a:t>– </a:t>
                </a:r>
                <a:r>
                  <a:rPr lang="en-US" dirty="0" smtClean="0"/>
                  <a:t>3, 5, 7, </a:t>
                </a:r>
                <a:r>
                  <a:rPr lang="en-US" dirty="0"/>
                  <a:t>…</a:t>
                </a:r>
              </a:p>
              <a:p>
                <a:endParaRPr lang="en-US" dirty="0" smtClean="0"/>
              </a:p>
              <a:p>
                <a:r>
                  <a:rPr lang="en-US" b="1" dirty="0"/>
                  <a:t>Restrictions?</a:t>
                </a:r>
              </a:p>
              <a:p>
                <a:pPr lvl="1"/>
                <a:r>
                  <a:rPr lang="en-US" sz="2000" dirty="0" smtClean="0"/>
                  <a:t>Can x be negative?</a:t>
                </a:r>
              </a:p>
              <a:p>
                <a:pPr lvl="2"/>
                <a:r>
                  <a:rPr lang="en-US" sz="2600" b="1" dirty="0" smtClean="0"/>
                  <a:t>Yes!!!</a:t>
                </a:r>
                <a:endParaRPr lang="en-US" sz="2000" dirty="0" smtClean="0"/>
              </a:p>
              <a:p>
                <a:pPr lvl="1"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2200" dirty="0"/>
                  <a:t>Can it be 0?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e>
                    </m:rad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lvl="2"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2800" b="1" dirty="0"/>
                  <a:t> Yes!!!</a:t>
                </a:r>
              </a:p>
              <a:p>
                <a:pPr lvl="2"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667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2800" b="1" i="0" smtClean="0">
                          <a:latin typeface="Cambria Math"/>
                        </a:rPr>
                        <m:t>;</m:t>
                      </m:r>
                      <m:r>
                        <a:rPr lang="en-US" sz="2800" b="0" i="1" smtClean="0">
                          <a:latin typeface="Cambria Math"/>
                        </a:rPr>
                        <m:t>𝑤h𝑒𝑟𝑒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𝑒𝑣𝑒𝑛</m:t>
                      </m:r>
                    </m:oMath>
                  </m:oMathPara>
                </a14:m>
                <a:endParaRPr lang="en-US" sz="2800" b="0" i="1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  <m:r>
                        <a:rPr lang="en-US" sz="2800" b="0" i="1" smtClean="0">
                          <a:latin typeface="Cambria Math"/>
                        </a:rPr>
                        <m:t>𝑤h𝑒𝑟𝑒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𝑜𝑑𝑑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1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and Range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Lowest </a:t>
                </a:r>
                <a:r>
                  <a:rPr lang="en-US" b="1" dirty="0" smtClean="0"/>
                  <a:t>x</a:t>
                </a:r>
                <a:r>
                  <a:rPr lang="en-US" dirty="0" smtClean="0"/>
                  <a:t> value to greatest </a:t>
                </a:r>
                <a:r>
                  <a:rPr lang="en-US" b="1" dirty="0" smtClean="0"/>
                  <a:t>x </a:t>
                </a:r>
                <a:r>
                  <a:rPr lang="en-US" dirty="0" smtClean="0"/>
                  <a:t>value.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Even: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≥0 </m:t>
                    </m:r>
                  </m:oMath>
                </a14:m>
                <a:endParaRPr lang="en-US" sz="2400" dirty="0" smtClean="0">
                  <a:ea typeface="Cambria Math"/>
                </a:endParaRPr>
              </a:p>
              <a:p>
                <a:pPr lvl="1"/>
                <a:r>
                  <a:rPr lang="en-US" sz="2400" dirty="0" smtClean="0"/>
                  <a:t>x is nonnegative </a:t>
                </a:r>
                <a:endParaRPr lang="en-US" sz="2400" dirty="0"/>
              </a:p>
              <a:p>
                <a:endParaRPr lang="en-US" b="1" dirty="0" smtClean="0"/>
              </a:p>
              <a:p>
                <a:r>
                  <a:rPr lang="en-US" b="1" dirty="0" smtClean="0"/>
                  <a:t>Odd:</a:t>
                </a:r>
              </a:p>
              <a:p>
                <a:pPr lvl="1"/>
                <a:r>
                  <a:rPr lang="en-US" sz="2400" dirty="0"/>
                  <a:t>x</a:t>
                </a:r>
                <a:r>
                  <a:rPr lang="en-US" sz="2400" dirty="0" smtClean="0"/>
                  <a:t> can be any real number.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667" t="-1256" b="-1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Lowest </a:t>
                </a:r>
                <a:r>
                  <a:rPr lang="en-US" b="1" dirty="0" smtClean="0"/>
                  <a:t>y </a:t>
                </a:r>
                <a:r>
                  <a:rPr lang="en-US" dirty="0" smtClean="0"/>
                  <a:t>value to greatest </a:t>
                </a:r>
                <a:r>
                  <a:rPr lang="en-US" b="1" dirty="0" smtClean="0"/>
                  <a:t>y </a:t>
                </a:r>
                <a:r>
                  <a:rPr lang="en-US" dirty="0" smtClean="0"/>
                  <a:t>value.</a:t>
                </a:r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dirty="0"/>
                  <a:t>Even</a:t>
                </a:r>
                <a:r>
                  <a:rPr lang="en-US" b="1" dirty="0" smtClean="0"/>
                  <a:t>:</a:t>
                </a:r>
              </a:p>
              <a:p>
                <a:pPr marL="548640" lvl="2">
                  <a:spcBef>
                    <a:spcPts val="600"/>
                  </a:spcBef>
                  <a:buSzPct val="70000"/>
                </a:pP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latin typeface="Cambria Math"/>
                        <a:ea typeface="Cambria Math"/>
                      </a:rPr>
                      <m:t>≥0 </m:t>
                    </m:r>
                    <m:r>
                      <m:rPr>
                        <m:sty m:val="p"/>
                      </m:rPr>
                      <a:rPr lang="en-US" sz="2400" b="0" i="0">
                        <a:latin typeface="Cambria Math"/>
                        <a:ea typeface="Cambria Math"/>
                      </a:rPr>
                      <m:t>or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/>
                  <a:t>Odd</a:t>
                </a:r>
                <a:r>
                  <a:rPr lang="en-US" b="1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can be any real number.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667" t="-1256" r="-4500" b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sz="2800" dirty="0"/>
              <a:t>Domain: </a:t>
            </a:r>
            <a:r>
              <a:rPr lang="en-US" sz="2800" b="0" dirty="0" smtClean="0"/>
              <a:t>x-values</a:t>
            </a:r>
            <a:endParaRPr lang="en-US" sz="28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dirty="0"/>
              <a:t>Range: </a:t>
            </a:r>
            <a:r>
              <a:rPr lang="en-US" sz="2800" b="0" dirty="0" smtClean="0"/>
              <a:t>y-values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8155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Absolute Maximum and Minimum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Maximum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Minimum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4" y="2362200"/>
            <a:ext cx="3291840" cy="3283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2380289"/>
            <a:ext cx="3291840" cy="3249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45210" y="4270532"/>
            <a:ext cx="274320" cy="2743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48275" y="3850162"/>
            <a:ext cx="274320" cy="274320"/>
            <a:chOff x="5248275" y="3999230"/>
            <a:chExt cx="274320" cy="274320"/>
          </a:xfrm>
        </p:grpSpPr>
        <p:sp>
          <p:nvSpPr>
            <p:cNvPr id="11" name="Oval 10"/>
            <p:cNvSpPr/>
            <p:nvPr/>
          </p:nvSpPr>
          <p:spPr>
            <a:xfrm>
              <a:off x="5248275" y="3999230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71719" y="4122833"/>
              <a:ext cx="27432" cy="274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4"/>
          <p:cNvSpPr txBox="1">
            <a:spLocks/>
          </p:cNvSpPr>
          <p:nvPr/>
        </p:nvSpPr>
        <p:spPr>
          <a:xfrm>
            <a:off x="457200" y="579120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Max: (0, -2)</a:t>
            </a:r>
            <a:endParaRPr lang="en-US" sz="2400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4343400" y="579120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Min: (-3,0)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4"/>
              <p:cNvSpPr txBox="1">
                <a:spLocks/>
              </p:cNvSpPr>
              <p:nvPr/>
            </p:nvSpPr>
            <p:spPr>
              <a:xfrm>
                <a:off x="-4114800" y="2971800"/>
                <a:ext cx="3657600" cy="89939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</p:spPr>
            <p:txBody>
              <a:bodyPr vert="horz" rtlCol="0" anchor="ctr">
                <a:noAutofit/>
              </a:bodyPr>
              <a:lstStyle>
                <a:lvl1pPr marL="0" indent="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Tx/>
                  <a:buNone/>
                  <a:defRPr kumimoji="0" sz="2000" b="1" kern="1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 smtClean="0"/>
                  <a:t>Domain: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[0,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Range: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[0,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14800" y="2971800"/>
                <a:ext cx="3657600" cy="899395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5"/>
                <a:stretch>
                  <a:fillRect t="-5442" b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5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/>
                <a:r>
                  <a:rPr lang="en-US" sz="4000" dirty="0" smtClean="0"/>
                  <a:t>Finding Domain: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32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3200" b="1">
                          <a:latin typeface="Cambria Math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wh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/>
                        </a:rPr>
                        <m:t>ere</m:t>
                      </m:r>
                      <m:r>
                        <a:rPr lang="en-US" sz="320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/>
                        </a:rPr>
                        <m:t>n</m:t>
                      </m:r>
                      <m:r>
                        <a:rPr lang="en-US" sz="320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/>
                        </a:rPr>
                        <m:t>is</m:t>
                      </m:r>
                      <m:r>
                        <a:rPr lang="en-US" sz="320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/>
                        </a:rPr>
                        <m:t>even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57" t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524000"/>
                <a:ext cx="7467600" cy="5029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1800" b="1" dirty="0" smtClean="0"/>
                  <a:t>Review – Restrictions:</a:t>
                </a:r>
                <a:endParaRPr lang="en-US" sz="1800" b="1" dirty="0"/>
              </a:p>
              <a:p>
                <a:pPr lvl="1"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sz="1800" dirty="0"/>
                  <a:t>What can’t the square root be?</a:t>
                </a:r>
              </a:p>
              <a:p>
                <a:pPr lvl="2"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b="1" dirty="0"/>
                  <a:t> Negative</a:t>
                </a:r>
                <a:r>
                  <a:rPr lang="en-US" b="1" dirty="0" smtClean="0"/>
                  <a:t>!!!</a:t>
                </a:r>
              </a:p>
              <a:p>
                <a:pPr>
                  <a:lnSpc>
                    <a:spcPct val="124000"/>
                  </a:lnSpc>
                  <a:spcBef>
                    <a:spcPts val="0"/>
                  </a:spcBef>
                </a:pPr>
                <a:r>
                  <a:rPr lang="en-US" dirty="0"/>
                  <a:t>So, the value under the square root must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≥0.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/>
              </a:p>
              <a:p>
                <a:r>
                  <a:rPr lang="en-US" b="1" dirty="0" smtClean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−5</m:t>
                        </m:r>
                      </m:e>
                    </m:rad>
                  </m:oMath>
                </a14:m>
                <a:endParaRPr lang="en-US" sz="2400" b="0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−5≥0→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endParaRPr lang="en-US" sz="2000" b="1" dirty="0" smtClean="0"/>
              </a:p>
              <a:p>
                <a:pPr lvl="4"/>
                <a:r>
                  <a:rPr lang="en-US" sz="1800" b="1" dirty="0" smtClean="0"/>
                  <a:t>Domain: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[</m:t>
                    </m:r>
                    <m:r>
                      <a:rPr lang="en-US" sz="1800" b="1" i="1" smtClean="0">
                        <a:latin typeface="Cambria Math"/>
                      </a:rPr>
                      <m:t>𝟓</m:t>
                    </m:r>
                    <m:r>
                      <a:rPr lang="en-US" sz="1800" b="1" i="1" smtClean="0">
                        <a:latin typeface="Cambria Math"/>
                      </a:rPr>
                      <m:t>,∞)</m:t>
                    </m:r>
                  </m:oMath>
                </a14:m>
                <a:endParaRPr lang="en-US" sz="1800" b="1" dirty="0" smtClean="0"/>
              </a:p>
              <a:p>
                <a:pPr lvl="4"/>
                <a:r>
                  <a:rPr lang="en-US" sz="1800" b="1" dirty="0" smtClean="0"/>
                  <a:t>Range: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1" i="1" smtClean="0">
                        <a:latin typeface="Cambria Math"/>
                      </a:rPr>
                      <m:t>𝟎</m:t>
                    </m:r>
                    <m:r>
                      <a:rPr lang="en-US" sz="1800" b="1" i="1">
                        <a:latin typeface="Cambria Math"/>
                      </a:rPr>
                      <m:t>,∞)</m:t>
                    </m:r>
                  </m:oMath>
                </a14:m>
                <a:endParaRPr lang="en-US" sz="18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+6</m:t>
                        </m:r>
                      </m:e>
                    </m:rad>
                  </m:oMath>
                </a14:m>
                <a:endParaRPr lang="en-US" sz="2400" dirty="0"/>
              </a:p>
              <a:p>
                <a:pPr lvl="3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+6</m:t>
                    </m:r>
                    <m:r>
                      <a:rPr lang="en-US" sz="2000" i="1">
                        <a:latin typeface="Cambria Math"/>
                      </a:rPr>
                      <m:t>≥0→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≥−6→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sz="2000" b="1" dirty="0" smtClean="0"/>
              </a:p>
              <a:p>
                <a:pPr lvl="4"/>
                <a:r>
                  <a:rPr lang="en-US" sz="1800" b="1" dirty="0" smtClean="0"/>
                  <a:t>Domain: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1" i="1" smtClean="0">
                        <a:latin typeface="Cambria Math"/>
                      </a:rPr>
                      <m:t>−</m:t>
                    </m:r>
                    <m:r>
                      <a:rPr lang="en-US" sz="1800" b="1" i="1" smtClean="0">
                        <a:latin typeface="Cambria Math"/>
                      </a:rPr>
                      <m:t>𝟐</m:t>
                    </m:r>
                    <m:r>
                      <a:rPr lang="en-US" sz="1800" b="1" i="1" smtClean="0">
                        <a:latin typeface="Cambria Math"/>
                      </a:rPr>
                      <m:t>,∞)</m:t>
                    </m:r>
                  </m:oMath>
                </a14:m>
                <a:endParaRPr lang="en-US" sz="1800" b="1" dirty="0" smtClean="0"/>
              </a:p>
              <a:p>
                <a:pPr lvl="4"/>
                <a:r>
                  <a:rPr lang="en-US" sz="1800" b="1" dirty="0" smtClean="0"/>
                  <a:t>Range: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1" i="1" smtClean="0">
                        <a:latin typeface="Cambria Math"/>
                      </a:rPr>
                      <m:t>𝟎</m:t>
                    </m:r>
                    <m:r>
                      <a:rPr lang="en-US" sz="1800" b="1" i="1">
                        <a:latin typeface="Cambria Math"/>
                      </a:rPr>
                      <m:t>,∞)</m:t>
                    </m:r>
                  </m:oMath>
                </a14:m>
                <a:endParaRPr lang="en-US" sz="18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524000"/>
                <a:ext cx="7467600" cy="5029200"/>
              </a:xfrm>
              <a:blipFill rotWithShape="1">
                <a:blip r:embed="rId3"/>
                <a:stretch>
                  <a:fillRect l="-327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0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</TotalTime>
  <Words>776</Words>
  <Application>Microsoft Office PowerPoint</Application>
  <PresentationFormat>On-screen Show (4:3)</PresentationFormat>
  <Paragraphs>153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Radical Functions</vt:lpstr>
      <vt:lpstr>What is a radical function?</vt:lpstr>
      <vt:lpstr>Square Root of X: f(x)=√x</vt:lpstr>
      <vt:lpstr>Cube Root of X: f(x)=∛x</vt:lpstr>
      <vt:lpstr>Other Radical Functions</vt:lpstr>
      <vt:lpstr>Looking at the Radical</vt:lpstr>
      <vt:lpstr>Domain and Range</vt:lpstr>
      <vt:lpstr>Absolute Maximum and Minimum</vt:lpstr>
      <vt:lpstr>Finding Domain: √(n&amp;x);where n is even</vt:lpstr>
      <vt:lpstr>More Examples:</vt:lpstr>
      <vt:lpstr>More Examples:</vt:lpstr>
      <vt:lpstr>More Examples: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Functions</dc:title>
  <dc:creator>Amanda</dc:creator>
  <cp:lastModifiedBy>Amanda</cp:lastModifiedBy>
  <cp:revision>45</cp:revision>
  <dcterms:created xsi:type="dcterms:W3CDTF">2014-09-16T13:15:41Z</dcterms:created>
  <dcterms:modified xsi:type="dcterms:W3CDTF">2014-09-16T21:48:58Z</dcterms:modified>
</cp:coreProperties>
</file>