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59" r:id="rId8"/>
    <p:sldId id="269" r:id="rId9"/>
    <p:sldId id="267" r:id="rId10"/>
    <p:sldId id="268" r:id="rId11"/>
    <p:sldId id="270" r:id="rId12"/>
    <p:sldId id="261" r:id="rId13"/>
    <p:sldId id="264" r:id="rId14"/>
    <p:sldId id="265" r:id="rId15"/>
    <p:sldId id="266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8E6D-A9C1-41AD-82DA-B7BB4EFDF887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DDB2DE-4141-4092-9FCD-BD06348DF4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8E6D-A9C1-41AD-82DA-B7BB4EFDF887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B2DE-4141-4092-9FCD-BD06348DF47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ADDB2DE-4141-4092-9FCD-BD06348DF4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8E6D-A9C1-41AD-82DA-B7BB4EFDF887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8E6D-A9C1-41AD-82DA-B7BB4EFDF887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ADDB2DE-4141-4092-9FCD-BD06348DF4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8E6D-A9C1-41AD-82DA-B7BB4EFDF887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DDB2DE-4141-4092-9FCD-BD06348DF4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8F38E6D-A9C1-41AD-82DA-B7BB4EFDF887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B2DE-4141-4092-9FCD-BD06348DF4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8E6D-A9C1-41AD-82DA-B7BB4EFDF887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ADDB2DE-4141-4092-9FCD-BD06348DF4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8E6D-A9C1-41AD-82DA-B7BB4EFDF887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ADDB2DE-4141-4092-9FCD-BD06348DF4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8E6D-A9C1-41AD-82DA-B7BB4EFDF887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DB2DE-4141-4092-9FCD-BD06348DF4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DDB2DE-4141-4092-9FCD-BD06348DF4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8E6D-A9C1-41AD-82DA-B7BB4EFDF887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ADDB2DE-4141-4092-9FCD-BD06348DF4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8F38E6D-A9C1-41AD-82DA-B7BB4EFDF887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8F38E6D-A9C1-41AD-82DA-B7BB4EFDF887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DDB2DE-4141-4092-9FCD-BD06348DF4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Section </a:t>
            </a:r>
            <a:r>
              <a:rPr lang="en-US" sz="4400" dirty="0" smtClean="0"/>
              <a:t>2.2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Power Functions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23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Function to Statement</a:t>
            </a:r>
            <a:endParaRPr lang="en-US" sz="5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7076" y="1527048"/>
                <a:ext cx="8689848" cy="487375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sz="2200" b="0" u="sng" dirty="0" smtClean="0">
                    <a:solidFill>
                      <a:schemeClr val="tx1"/>
                    </a:solidFill>
                  </a:rPr>
                  <a:t>Directions</a:t>
                </a:r>
                <a:r>
                  <a:rPr lang="en-US" sz="2200" u="sng" dirty="0" smtClean="0"/>
                  <a:t>:</a:t>
                </a:r>
                <a:r>
                  <a:rPr lang="en-US" sz="2200" dirty="0" smtClean="0"/>
                  <a:t> </a:t>
                </a:r>
                <a:r>
                  <a:rPr lang="en-US" sz="2200" b="0" dirty="0" smtClean="0">
                    <a:solidFill>
                      <a:schemeClr val="tx1"/>
                    </a:solidFill>
                  </a:rPr>
                  <a:t>Write a sentence that expresses the relationship in the formula.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en-US" sz="2200" b="0" dirty="0" smtClean="0">
                  <a:solidFill>
                    <a:schemeClr val="tx1"/>
                  </a:solidFill>
                </a:endParaRPr>
              </a:p>
              <a:p>
                <a:pPr marL="514350" indent="-514350">
                  <a:lnSpc>
                    <a:spcPct val="110000"/>
                  </a:lnSpc>
                  <a:buFont typeface="+mj-lt"/>
                  <a:buAutoNum type="arabicParenR"/>
                </a:pPr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endParaRPr lang="en-US" b="0" dirty="0" smtClean="0">
                  <a:solidFill>
                    <a:srgbClr val="FF0000"/>
                  </a:solidFill>
                </a:endParaRPr>
              </a:p>
              <a:p>
                <a:pPr lvl="1">
                  <a:lnSpc>
                    <a:spcPct val="110000"/>
                  </a:lnSpc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varies inversely </a:t>
                </a:r>
                <a:r>
                  <a:rPr lang="en-US" dirty="0">
                    <a:solidFill>
                      <a:srgbClr val="FF0000"/>
                    </a:solidFill>
                  </a:rPr>
                  <a:t>(or is inversely proportional to)</a:t>
                </a:r>
                <a:r>
                  <a:rPr lang="en-US" b="0" dirty="0" smtClean="0">
                    <a:solidFill>
                      <a:srgbClr val="FF0000"/>
                    </a:solidFill>
                  </a:rPr>
                  <a:t> with the square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with constant of variation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.</a:t>
                </a:r>
                <a:endParaRPr lang="en-US" b="0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lnSpc>
                    <a:spcPct val="110000"/>
                  </a:lnSpc>
                  <a:buFont typeface="+mj-lt"/>
                  <a:buAutoNum type="arabicParenR"/>
                </a:pPr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b="0" dirty="0" smtClean="0">
                  <a:solidFill>
                    <a:srgbClr val="FF0000"/>
                  </a:solidFill>
                </a:endParaRPr>
              </a:p>
              <a:p>
                <a:pPr lvl="1">
                  <a:lnSpc>
                    <a:spcPct val="110000"/>
                  </a:lnSpc>
                </a:pP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varies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directly </a:t>
                </a:r>
                <a:r>
                  <a:rPr lang="en-US" dirty="0">
                    <a:solidFill>
                      <a:srgbClr val="FF0000"/>
                    </a:solidFill>
                  </a:rPr>
                  <a:t>with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(or is directly proportional to) the fifth power </a:t>
                </a:r>
                <a:r>
                  <a:rPr lang="en-US" dirty="0">
                    <a:solidFill>
                      <a:srgbClr val="FF0000"/>
                    </a:solidFill>
                  </a:rPr>
                  <a:t>of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with constant of variation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.</a:t>
                </a:r>
                <a:endParaRPr lang="en-US" b="0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lnSpc>
                    <a:spcPct val="110000"/>
                  </a:lnSpc>
                  <a:buFont typeface="+mj-lt"/>
                  <a:buAutoNum type="arabicParenR"/>
                </a:pPr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US" b="0" dirty="0" smtClean="0">
                  <a:solidFill>
                    <a:srgbClr val="FF0000"/>
                  </a:solidFill>
                </a:endParaRPr>
              </a:p>
              <a:p>
                <a:pPr lvl="1">
                  <a:lnSpc>
                    <a:spcPct val="110000"/>
                  </a:lnSpc>
                </a:pP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varies inversely with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(or is inversely proportional to) the square root </a:t>
                </a:r>
                <a:r>
                  <a:rPr lang="en-US" dirty="0">
                    <a:solidFill>
                      <a:srgbClr val="FF0000"/>
                    </a:solidFill>
                  </a:rPr>
                  <a:t>of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</a:rPr>
                  <a:t>with</a:t>
                </a:r>
                <a:r>
                  <a:rPr lang="en-US" dirty="0">
                    <a:solidFill>
                      <a:srgbClr val="FF0000"/>
                    </a:solidFill>
                  </a:rPr>
                  <a:t> constant of variation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12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.</a:t>
                </a:r>
                <a:endParaRPr lang="en-US" b="0" dirty="0" smtClean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7076" y="1527048"/>
                <a:ext cx="8689848" cy="4873752"/>
              </a:xfrm>
              <a:blipFill rotWithShape="1">
                <a:blip r:embed="rId2"/>
                <a:stretch>
                  <a:fillRect l="-701" t="-751" r="-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469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Function to Statement</a:t>
            </a:r>
            <a:endParaRPr lang="en-US" sz="5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7076" y="1527048"/>
                <a:ext cx="8689848" cy="487375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sz="2200" u="sng" dirty="0" smtClean="0"/>
                  <a:t>Directions:</a:t>
                </a:r>
                <a:r>
                  <a:rPr lang="en-US" sz="2200" dirty="0" smtClean="0"/>
                  <a:t> Write </a:t>
                </a:r>
                <a:r>
                  <a:rPr lang="en-US" sz="2200" dirty="0"/>
                  <a:t>a sentence that expresses the relationship in the formula</a:t>
                </a:r>
                <a:r>
                  <a:rPr lang="en-US" sz="2200" dirty="0" smtClean="0"/>
                  <a:t>.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en-US" sz="22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514350" indent="-514350">
                  <a:lnSpc>
                    <a:spcPct val="110000"/>
                  </a:lnSpc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are the area and the radius of a circle and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is the usual mathematical constant.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 sz="2400" dirty="0">
                    <a:solidFill>
                      <a:srgbClr val="FF0000"/>
                    </a:solidFill>
                  </a:rPr>
                  <a:t>The a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rea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of the circle </a:t>
                </a:r>
                <a:r>
                  <a:rPr lang="en-US" sz="2400" dirty="0">
                    <a:solidFill>
                      <a:srgbClr val="FF0000"/>
                    </a:solidFill>
                  </a:rPr>
                  <a:t>varies directly with the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square of the radius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, with constant of variation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pPr lvl="1">
                  <a:lnSpc>
                    <a:spcPct val="110000"/>
                  </a:lnSpc>
                </a:pPr>
                <a:endParaRPr lang="en-US" sz="2300" dirty="0" smtClean="0">
                  <a:solidFill>
                    <a:schemeClr val="tx1"/>
                  </a:solidFill>
                </a:endParaRPr>
              </a:p>
              <a:p>
                <a:pPr marL="514350" indent="-514350">
                  <a:lnSpc>
                    <a:spcPct val="110000"/>
                  </a:lnSpc>
                  <a:buFont typeface="+mj-lt"/>
                  <a:buAutoNum type="arabicParenR"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𝑘𝑥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, where F is the force it takes to stretch a spring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units from its unstressed length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is the spring’s force constant.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 dirty="0" smtClean="0">
                    <a:solidFill>
                      <a:srgbClr val="FF0000"/>
                    </a:solidFill>
                  </a:rPr>
                  <a:t>The force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𝐹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needed varies directly with the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from its upstretched position, with constant of variation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7076" y="1527048"/>
                <a:ext cx="8689848" cy="4873752"/>
              </a:xfrm>
              <a:blipFill rotWithShape="1">
                <a:blip r:embed="rId2"/>
                <a:stretch>
                  <a:fillRect l="-771" t="-751" r="-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38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 anchor="ctr">
            <a:normAutofit fontScale="90000"/>
          </a:bodyPr>
          <a:lstStyle/>
          <a:p>
            <a:r>
              <a:rPr lang="en-US" sz="6000" dirty="0" smtClean="0">
                <a:solidFill>
                  <a:schemeClr val="accent1"/>
                </a:solidFill>
              </a:rPr>
              <a:t>Monomial Function</a:t>
            </a:r>
            <a:endParaRPr lang="en-US" sz="60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8229600" cy="4724400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u="sng" dirty="0" smtClean="0"/>
                  <a:t>Definition:</a:t>
                </a:r>
                <a:r>
                  <a:rPr lang="en-US" dirty="0" smtClean="0"/>
                  <a:t> Any function that can be written in the form:</a:t>
                </a:r>
              </a:p>
              <a:p>
                <a:pPr marL="64008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7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47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7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700" b="0" i="1" smtClean="0">
                          <a:latin typeface="Cambria Math"/>
                        </a:rPr>
                        <m:t>=</m:t>
                      </m:r>
                      <m:r>
                        <a:rPr lang="en-US" sz="4700" b="0" i="1" smtClean="0">
                          <a:latin typeface="Cambria Math"/>
                        </a:rPr>
                        <m:t>𝑘</m:t>
                      </m:r>
                      <m:r>
                        <a:rPr lang="en-US" sz="47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4700" b="0" i="1" dirty="0" smtClean="0">
                  <a:latin typeface="Cambria Math"/>
                </a:endParaRPr>
              </a:p>
              <a:p>
                <a:pPr marL="64008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700" b="0" i="1" smtClean="0">
                          <a:latin typeface="Cambria Math"/>
                        </a:rPr>
                        <m:t>𝑜𝑟</m:t>
                      </m:r>
                      <m:r>
                        <a:rPr lang="en-US" sz="47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4700" b="0" i="1" dirty="0" smtClean="0">
                  <a:latin typeface="Cambria Math"/>
                </a:endParaRPr>
              </a:p>
              <a:p>
                <a:pPr marL="64008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7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47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7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700" b="0" i="1" smtClean="0">
                          <a:latin typeface="Cambria Math"/>
                        </a:rPr>
                        <m:t>=</m:t>
                      </m:r>
                      <m:r>
                        <a:rPr lang="en-US" sz="4700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US" sz="47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7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7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4700" b="0" dirty="0" smtClean="0"/>
              </a:p>
              <a:p>
                <a:pPr marL="64008" indent="0">
                  <a:lnSpc>
                    <a:spcPct val="120000"/>
                  </a:lnSpc>
                  <a:buNone/>
                </a:pPr>
                <a:endParaRPr lang="en-US" sz="1000" dirty="0" smtClean="0"/>
              </a:p>
              <a:p>
                <a:pPr marL="64008" indent="0">
                  <a:lnSpc>
                    <a:spcPct val="120000"/>
                  </a:lnSpc>
                  <a:buNone/>
                </a:pP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𝒌</m:t>
                    </m:r>
                  </m:oMath>
                </a14:m>
                <a:r>
                  <a:rPr lang="en-US" dirty="0" smtClean="0"/>
                  <a:t> is a constant and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𝒏</m:t>
                    </m:r>
                  </m:oMath>
                </a14:m>
                <a:r>
                  <a:rPr lang="en-US" dirty="0" smtClean="0"/>
                  <a:t> is a positive integer.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8229600" cy="4724400"/>
              </a:xfrm>
              <a:blipFill rotWithShape="1">
                <a:blip r:embed="rId2"/>
                <a:stretch>
                  <a:fillRect l="-741" t="-2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99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Examples</a:t>
            </a:r>
            <a:endParaRPr lang="en-US" sz="4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600200"/>
                <a:ext cx="8503920" cy="472440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200" b="1" dirty="0"/>
                  <a:t>Directions:</a:t>
                </a:r>
                <a:r>
                  <a:rPr lang="en-US" sz="2200" dirty="0"/>
                  <a:t> Determine whether or not the following examples are </a:t>
                </a:r>
                <a:r>
                  <a:rPr lang="en-US" sz="2200" dirty="0" smtClean="0"/>
                  <a:t>monomial </a:t>
                </a:r>
                <a:r>
                  <a:rPr lang="en-US" sz="2200" dirty="0"/>
                  <a:t>functions. If they are, state the </a:t>
                </a:r>
                <a:r>
                  <a:rPr lang="en-US" sz="2200" dirty="0" smtClean="0"/>
                  <a:t>degree </a:t>
                </a:r>
                <a:r>
                  <a:rPr lang="en-US" sz="2200" dirty="0"/>
                  <a:t>and </a:t>
                </a:r>
                <a:r>
                  <a:rPr lang="en-US" sz="2200" dirty="0" smtClean="0"/>
                  <a:t>leading coefficients. </a:t>
                </a:r>
                <a:r>
                  <a:rPr lang="en-US" sz="2200" dirty="0"/>
                  <a:t>For those that are not, explain why.</a:t>
                </a:r>
              </a:p>
              <a:p>
                <a:pPr marL="578358" indent="-514350">
                  <a:lnSpc>
                    <a:spcPct val="110000"/>
                  </a:lnSpc>
                  <a:buFont typeface="+mj-lt"/>
                  <a:buAutoNum type="arabicParenR"/>
                </a:pPr>
                <a:r>
                  <a:rPr lang="en-US" sz="3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endParaRPr lang="en-US" sz="3000" dirty="0" smtClean="0">
                  <a:solidFill>
                    <a:schemeClr val="tx1"/>
                  </a:solidFill>
                </a:endParaRPr>
              </a:p>
              <a:p>
                <a:pPr marL="852678" lvl="1" indent="-514350">
                  <a:lnSpc>
                    <a:spcPct val="110000"/>
                  </a:lnSpc>
                </a:pPr>
                <a:r>
                  <a:rPr lang="en-US" sz="2600" dirty="0" smtClean="0">
                    <a:solidFill>
                      <a:schemeClr val="tx1"/>
                    </a:solidFill>
                  </a:rPr>
                  <a:t>No, 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</m:oMath>
                </a14:m>
                <a:r>
                  <a:rPr lang="en-US" sz="2600" dirty="0" smtClean="0">
                    <a:solidFill>
                      <a:schemeClr val="tx1"/>
                    </a:solidFill>
                  </a:rPr>
                  <a:t> is not a monomial function as according to our definition, </a:t>
                </a:r>
                <a14:m>
                  <m:oMath xmlns:m="http://schemas.openxmlformats.org/officeDocument/2006/math">
                    <m:r>
                      <a:rPr lang="en-US" sz="2600" b="1" i="1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MUST be </a:t>
                </a:r>
                <a:r>
                  <a:rPr lang="en-US" sz="2600" dirty="0">
                    <a:solidFill>
                      <a:schemeClr val="tx1"/>
                    </a:solidFill>
                  </a:rPr>
                  <a:t>a positive integer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.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578358" indent="-514350">
                  <a:lnSpc>
                    <a:spcPct val="110000"/>
                  </a:lnSpc>
                  <a:buFont typeface="+mj-lt"/>
                  <a:buAutoNum type="arabicParenR"/>
                </a:pPr>
                <a:r>
                  <a:rPr lang="en-US" sz="3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−5</m:t>
                    </m:r>
                  </m:oMath>
                </a14:m>
                <a:endParaRPr lang="en-US" sz="3000" dirty="0" smtClean="0">
                  <a:solidFill>
                    <a:schemeClr val="tx1"/>
                  </a:solidFill>
                </a:endParaRPr>
              </a:p>
              <a:p>
                <a:pPr marL="852678" lvl="1" indent="-514350">
                  <a:lnSpc>
                    <a:spcPct val="110000"/>
                  </a:lnSpc>
                </a:pPr>
                <a:r>
                  <a:rPr lang="en-US" sz="2600" dirty="0" smtClean="0">
                    <a:solidFill>
                      <a:schemeClr val="tx1"/>
                    </a:solidFill>
                  </a:rPr>
                  <a:t>Yes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𝑔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is </a:t>
                </a:r>
                <a:r>
                  <a:rPr lang="en-US" sz="2600" dirty="0">
                    <a:solidFill>
                      <a:schemeClr val="tx1"/>
                    </a:solidFill>
                  </a:rPr>
                  <a:t>a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monomial function with the degree equal to 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sz="2600" dirty="0" smtClean="0">
                    <a:solidFill>
                      <a:schemeClr val="tx1"/>
                    </a:solidFill>
                  </a:rPr>
                  <a:t> and a coefficient of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−4</m:t>
                    </m:r>
                  </m:oMath>
                </a14:m>
                <a:r>
                  <a:rPr lang="en-US" sz="2600" dirty="0" smtClean="0">
                    <a:solidFill>
                      <a:schemeClr val="tx1"/>
                    </a:solidFill>
                  </a:rPr>
                  <a:t>.</a:t>
                </a:r>
                <a:endParaRPr lang="en-US" sz="2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600200"/>
                <a:ext cx="8503920" cy="4724400"/>
              </a:xfrm>
              <a:blipFill rotWithShape="1">
                <a:blip r:embed="rId2"/>
                <a:stretch>
                  <a:fillRect l="-932" r="-1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65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Examples</a:t>
            </a:r>
            <a:endParaRPr lang="en-US" sz="5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600200"/>
                <a:ext cx="8503920" cy="480060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200" b="1" dirty="0"/>
                  <a:t>Directions:</a:t>
                </a:r>
                <a:r>
                  <a:rPr lang="en-US" sz="2200" dirty="0"/>
                  <a:t> Determine whether or not the following examples are monomial functions. If they are, state the degree and leading coefficients. For those that are not, explain why.</a:t>
                </a:r>
              </a:p>
              <a:p>
                <a:pPr marL="578358" indent="-514350">
                  <a:buFont typeface="+mj-lt"/>
                  <a:buAutoNum type="arabicParenR" startAt="3"/>
                </a:pPr>
                <a:r>
                  <a:rPr lang="en-US" sz="3000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4</m:t>
                    </m:r>
                    <m:r>
                      <a:rPr lang="en-US" sz="3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3000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marL="852678" lvl="1" indent="-514350"/>
                <a:r>
                  <a:rPr lang="en-US" sz="2600" dirty="0" smtClean="0">
                    <a:solidFill>
                      <a:schemeClr val="tx1"/>
                    </a:solidFill>
                  </a:rPr>
                  <a:t>No,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h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is not a monomial </a:t>
                </a:r>
                <a:r>
                  <a:rPr lang="en-US" sz="2600" dirty="0">
                    <a:solidFill>
                      <a:schemeClr val="tx1"/>
                    </a:solidFill>
                  </a:rPr>
                  <a:t>function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as the degree is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600" dirty="0" smtClean="0">
                    <a:solidFill>
                      <a:schemeClr val="tx1"/>
                    </a:solidFill>
                  </a:rPr>
                  <a:t> and according to our definition,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sz="2600" dirty="0" smtClean="0">
                    <a:solidFill>
                      <a:schemeClr val="tx1"/>
                    </a:solidFill>
                  </a:rPr>
                  <a:t> has to be a constant.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578358" indent="-514350">
                  <a:buFont typeface="+mj-lt"/>
                  <a:buAutoNum type="arabicParenR" startAt="3"/>
                </a:pPr>
                <a:r>
                  <a:rPr lang="en-US" sz="3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  <m:d>
                      <m:d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sSup>
                          <m:sSupPr>
                            <m:ctrlPr>
                              <a:rPr lang="en-US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sz="300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marL="852678" lvl="1" indent="-514350"/>
                <a:r>
                  <a:rPr lang="en-US" sz="2600" dirty="0">
                    <a:solidFill>
                      <a:schemeClr val="tx1"/>
                    </a:solidFill>
                  </a:rPr>
                  <a:t>Yes,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is a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monomial </a:t>
                </a:r>
                <a:r>
                  <a:rPr lang="en-US" sz="2600" dirty="0">
                    <a:solidFill>
                      <a:schemeClr val="tx1"/>
                    </a:solidFill>
                  </a:rPr>
                  <a:t>function of degree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solidFill>
                          <a:schemeClr val="tx1"/>
                        </a:solidFill>
                        <a:latin typeface="Cambria Math"/>
                      </a:rPr>
                      <m:t>−3 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with constant of variation equal to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solidFill>
                          <a:schemeClr val="tx1"/>
                        </a:solidFill>
                        <a:latin typeface="Cambria Math"/>
                      </a:rPr>
                      <m:t>5</m:t>
                    </m:r>
                  </m:oMath>
                </a14:m>
                <a:r>
                  <a:rPr lang="en-US" sz="2600" dirty="0" smtClean="0">
                    <a:solidFill>
                      <a:schemeClr val="tx1"/>
                    </a:solidFill>
                  </a:rPr>
                  <a:t>.</a:t>
                </a:r>
                <a:endParaRPr lang="en-US" sz="2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600200"/>
                <a:ext cx="8503920" cy="4800600"/>
              </a:xfrm>
              <a:blipFill rotWithShape="1">
                <a:blip r:embed="rId2"/>
                <a:stretch>
                  <a:fillRect l="-932" r="-860" b="-26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206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1752" y="1447800"/>
            <a:ext cx="4040188" cy="732974"/>
          </a:xfrm>
        </p:spPr>
        <p:txBody>
          <a:bodyPr anchor="t"/>
          <a:lstStyle/>
          <a:p>
            <a:pPr algn="ctr"/>
            <a:r>
              <a:rPr lang="en-US" sz="4000" dirty="0" smtClean="0"/>
              <a:t>Definition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791330" y="1447800"/>
            <a:ext cx="4041775" cy="731520"/>
          </a:xfrm>
        </p:spPr>
        <p:txBody>
          <a:bodyPr anchor="t"/>
          <a:lstStyle/>
          <a:p>
            <a:pPr algn="ctr"/>
            <a:r>
              <a:rPr lang="en-US" sz="4000" dirty="0" smtClean="0"/>
              <a:t>Examples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Variable that represents the domain value of a function. 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sz="2400" dirty="0" smtClean="0">
                    <a:solidFill>
                      <a:schemeClr val="tx1"/>
                    </a:solidFill>
                  </a:rPr>
                  <a:t>Usually denoted by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lvl="1"/>
                <a:endParaRPr lang="en-US" sz="1400" dirty="0">
                  <a:solidFill>
                    <a:schemeClr val="tx1"/>
                  </a:solidFill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We have independent variables when function notation is not used.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/>
                <a:stretch>
                  <a:fillRect l="-1207" t="-1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00600" y="2362200"/>
                <a:ext cx="4038600" cy="4038600"/>
              </a:xfrm>
            </p:spPr>
            <p:txBody>
              <a:bodyPr>
                <a:normAutofit fontScale="85000" lnSpcReduction="20000"/>
              </a:bodyPr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lvl="1"/>
                <a:r>
                  <a:rPr lang="en-US" b="0" dirty="0" smtClean="0">
                    <a:solidFill>
                      <a:schemeClr val="tx1"/>
                    </a:solidFill>
                  </a:rPr>
                  <a:t>Independent Variable: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Constant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Degree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lvl="1"/>
                <a:endParaRPr lang="en-US" sz="800" b="0" dirty="0" smtClean="0">
                  <a:solidFill>
                    <a:schemeClr val="tx1"/>
                  </a:solidFill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𝑧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Independent Variable: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Constant: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b="0" dirty="0" smtClean="0">
                    <a:solidFill>
                      <a:schemeClr val="tx1"/>
                    </a:solidFill>
                  </a:rPr>
                  <a:t>Degree: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lvl="1"/>
                <a:endParaRPr lang="en-US" sz="900" b="0" dirty="0" smtClean="0">
                  <a:solidFill>
                    <a:schemeClr val="tx1"/>
                  </a:solidFill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𝑤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=−5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𝑣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Independent Variable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Constant: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−5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Degree: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00600" y="2362200"/>
                <a:ext cx="4038600" cy="4038600"/>
              </a:xfrm>
              <a:blipFill rotWithShape="1">
                <a:blip r:embed="rId3"/>
                <a:stretch>
                  <a:fillRect l="-1360" t="-1057" b="-2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Independent Variables</a:t>
            </a:r>
            <a:endParaRPr lang="en-US" sz="540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2286000"/>
            <a:ext cx="88148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76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1752" y="1447800"/>
            <a:ext cx="4040188" cy="732974"/>
          </a:xfrm>
        </p:spPr>
        <p:txBody>
          <a:bodyPr anchor="t"/>
          <a:lstStyle/>
          <a:p>
            <a:pPr algn="ctr"/>
            <a:r>
              <a:rPr lang="en-US" sz="4000" dirty="0" smtClean="0"/>
              <a:t>Data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791330" y="1447800"/>
            <a:ext cx="4041775" cy="731520"/>
          </a:xfrm>
        </p:spPr>
        <p:txBody>
          <a:bodyPr anchor="t"/>
          <a:lstStyle/>
          <a:p>
            <a:pPr algn="ctr"/>
            <a:r>
              <a:rPr lang="en-US" sz="4000" dirty="0" smtClean="0"/>
              <a:t>Equation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Content Placeholder 2"/>
              <p:cNvGraphicFramePr>
                <a:graphicFrameLocks noGrp="1"/>
              </p:cNvGraphicFramePr>
              <p:nvPr>
                <p:ph sz="quarter" idx="2"/>
                <p:extLst>
                  <p:ext uri="{D42A27DB-BD31-4B8C-83A1-F6EECF244321}">
                    <p14:modId xmlns:p14="http://schemas.microsoft.com/office/powerpoint/2010/main" val="231662049"/>
                  </p:ext>
                </p:extLst>
              </p:nvPr>
            </p:nvGraphicFramePr>
            <p:xfrm>
              <a:off x="1219200" y="2471738"/>
              <a:ext cx="2377440" cy="36575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8720"/>
                    <a:gridCol w="1188720"/>
                  </a:tblGrid>
                  <a:tr h="52251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dirty="0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dirty="0" smtClean="0">
                                    <a:latin typeface="Cambria Math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2251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dirty="0" smtClean="0">
                                    <a:latin typeface="Cambria Math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dirty="0" smtClean="0">
                                    <a:latin typeface="Cambria Math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2251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dirty="0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dirty="0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2251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dirty="0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dirty="0" smtClean="0">
                                    <a:latin typeface="Cambria Math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2251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dirty="0" smtClean="0">
                                    <a:latin typeface="Cambria Math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dirty="0" smtClean="0">
                                    <a:latin typeface="Cambria Math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2251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dirty="0" smtClean="0">
                                    <a:latin typeface="Cambria Math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dirty="0" smtClean="0">
                                    <a:latin typeface="Cambria Math"/>
                                  </a:rPr>
                                  <m:t>27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2251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dirty="0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dirty="0" smtClean="0">
                                    <a:latin typeface="Cambria Math"/>
                                  </a:rPr>
                                  <m:t>48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Content Placeholder 2"/>
              <p:cNvGraphicFramePr>
                <a:graphicFrameLocks noGrp="1"/>
              </p:cNvGraphicFramePr>
              <p:nvPr>
                <p:ph sz="quarter" idx="2"/>
                <p:extLst>
                  <p:ext uri="{D42A27DB-BD31-4B8C-83A1-F6EECF244321}">
                    <p14:modId xmlns:p14="http://schemas.microsoft.com/office/powerpoint/2010/main" val="231662049"/>
                  </p:ext>
                </p:extLst>
              </p:nvPr>
            </p:nvGraphicFramePr>
            <p:xfrm>
              <a:off x="1219200" y="2471738"/>
              <a:ext cx="2377440" cy="36575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8720"/>
                    <a:gridCol w="1188720"/>
                  </a:tblGrid>
                  <a:tr h="5225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r="-100000" b="-598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b="-598837"/>
                          </a:stretch>
                        </a:blipFill>
                      </a:tcPr>
                    </a:tc>
                  </a:tr>
                  <a:tr h="5225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01176" r="-100000" b="-5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101176" b="-505882"/>
                          </a:stretch>
                        </a:blipFill>
                      </a:tcPr>
                    </a:tc>
                  </a:tr>
                  <a:tr h="5225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98837" r="-1000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198837" b="-400000"/>
                          </a:stretch>
                        </a:blipFill>
                      </a:tcPr>
                    </a:tc>
                  </a:tr>
                  <a:tr h="5225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298837" r="-1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298837" b="-300000"/>
                          </a:stretch>
                        </a:blipFill>
                      </a:tcPr>
                    </a:tc>
                  </a:tr>
                  <a:tr h="5225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398837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398837" b="-200000"/>
                          </a:stretch>
                        </a:blipFill>
                      </a:tcPr>
                    </a:tc>
                  </a:tr>
                  <a:tr h="5225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504706" r="-100000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504706" b="-102353"/>
                          </a:stretch>
                        </a:blipFill>
                      </a:tcPr>
                    </a:tc>
                  </a:tr>
                  <a:tr h="5225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597674" r="-100000" b="-1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597674" b="-116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00600" y="2362200"/>
                <a:ext cx="4038600" cy="4038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𝑦</m:t>
                      </m:r>
                      <m:r>
                        <a:rPr lang="en-US" sz="36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b="0" dirty="0" smtClean="0"/>
              </a:p>
              <a:p>
                <a:pPr marL="0" indent="0" algn="ctr">
                  <a:buNone/>
                </a:pPr>
                <a:endParaRPr lang="en-US" sz="3600" dirty="0"/>
              </a:p>
              <a:p>
                <a:pPr marL="0" indent="0" algn="ctr">
                  <a:buNone/>
                </a:pPr>
                <a:r>
                  <a:rPr lang="en-US" sz="3600" b="0" dirty="0" smtClean="0"/>
                  <a:t>Power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2</m:t>
                    </m:r>
                  </m:oMath>
                </a14:m>
                <a:endParaRPr lang="en-US" sz="3600" dirty="0" smtClean="0"/>
              </a:p>
              <a:p>
                <a:pPr marL="0" indent="0" algn="ctr">
                  <a:buNone/>
                </a:pPr>
                <a:r>
                  <a:rPr lang="en-US" sz="3600" dirty="0" smtClean="0"/>
                  <a:t>Constant of Variation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3</m:t>
                    </m:r>
                  </m:oMath>
                </a14:m>
                <a:endParaRPr lang="en-US" sz="3600" b="0" dirty="0" smtClean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00600" y="2362200"/>
                <a:ext cx="4038600" cy="40386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Given a Table</a:t>
            </a:r>
            <a:endParaRPr lang="en-US" sz="540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2286000"/>
            <a:ext cx="88148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82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Homework – </a:t>
            </a:r>
            <a:r>
              <a:rPr lang="en-US" sz="5400" b="1" dirty="0" smtClean="0">
                <a:solidFill>
                  <a:schemeClr val="accent1"/>
                </a:solidFill>
              </a:rPr>
              <a:t>Due 10/20</a:t>
            </a:r>
            <a:endParaRPr lang="en-US" sz="5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676400"/>
            <a:ext cx="8503920" cy="457200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Section 2.2 from the book.</a:t>
            </a:r>
          </a:p>
          <a:p>
            <a:pPr lvl="1"/>
            <a:r>
              <a:rPr lang="en-US" sz="3200" dirty="0" smtClean="0"/>
              <a:t>Page 184 </a:t>
            </a:r>
          </a:p>
          <a:p>
            <a:pPr lvl="1"/>
            <a:r>
              <a:rPr lang="en-US" sz="3200" dirty="0" smtClean="0"/>
              <a:t>Problems: #</a:t>
            </a:r>
            <a:r>
              <a:rPr lang="en-US" sz="3200" dirty="0"/>
              <a:t>1</a:t>
            </a:r>
            <a:r>
              <a:rPr lang="en-US" sz="3200" dirty="0" smtClean="0"/>
              <a:t> – 26</a:t>
            </a:r>
          </a:p>
          <a:p>
            <a:pPr lvl="2"/>
            <a:r>
              <a:rPr lang="en-US" sz="3000" dirty="0" smtClean="0"/>
              <a:t>#28 for </a:t>
            </a:r>
            <a:r>
              <a:rPr lang="en-US" sz="3000" b="1" dirty="0" smtClean="0"/>
              <a:t>extra credit</a:t>
            </a:r>
            <a:r>
              <a:rPr lang="en-US" sz="3000" dirty="0" smtClean="0"/>
              <a:t>.</a:t>
            </a:r>
          </a:p>
          <a:p>
            <a:pPr lvl="1"/>
            <a:endParaRPr lang="en-US" sz="3200" dirty="0" smtClean="0"/>
          </a:p>
          <a:p>
            <a:r>
              <a:rPr lang="en-US" sz="3400" dirty="0" smtClean="0"/>
              <a:t>Make sure you </a:t>
            </a:r>
            <a:r>
              <a:rPr lang="en-US" sz="3400" b="1" dirty="0" smtClean="0"/>
              <a:t>read</a:t>
            </a:r>
            <a:r>
              <a:rPr lang="en-US" sz="3400" dirty="0" smtClean="0"/>
              <a:t> the directions.</a:t>
            </a:r>
          </a:p>
          <a:p>
            <a:r>
              <a:rPr lang="en-US" sz="3400" dirty="0" smtClean="0"/>
              <a:t>Attempt </a:t>
            </a:r>
            <a:r>
              <a:rPr lang="en-US" sz="3400" u="sng" dirty="0" smtClean="0"/>
              <a:t>every</a:t>
            </a:r>
            <a:r>
              <a:rPr lang="en-US" sz="3400" dirty="0" smtClean="0"/>
              <a:t> problem.</a:t>
            </a:r>
          </a:p>
        </p:txBody>
      </p:sp>
    </p:spTree>
    <p:extLst>
      <p:ext uri="{BB962C8B-B14F-4D97-AF65-F5344CB8AC3E}">
        <p14:creationId xmlns:p14="http://schemas.microsoft.com/office/powerpoint/2010/main" val="13129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 anchor="ctr">
            <a:normAutofit fontScale="90000"/>
          </a:bodyPr>
          <a:lstStyle/>
          <a:p>
            <a:r>
              <a:rPr lang="en-US" sz="6000" dirty="0" smtClean="0">
                <a:solidFill>
                  <a:schemeClr val="accent1"/>
                </a:solidFill>
              </a:rPr>
              <a:t>Power Function</a:t>
            </a:r>
            <a:endParaRPr lang="en-US" sz="60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8229600" cy="4724400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dirty="0" smtClean="0"/>
                  <a:t>Any function that can be written in the form:</a:t>
                </a:r>
              </a:p>
              <a:p>
                <a:pPr marL="64008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7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47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7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700" b="0" i="1" smtClean="0">
                          <a:latin typeface="Cambria Math"/>
                        </a:rPr>
                        <m:t>=</m:t>
                      </m:r>
                      <m:r>
                        <a:rPr lang="en-US" sz="4700" b="0" i="1" smtClean="0">
                          <a:latin typeface="Cambria Math"/>
                        </a:rPr>
                        <m:t>𝑘</m:t>
                      </m:r>
                      <m:r>
                        <a:rPr lang="en-US" sz="47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47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7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700" b="0" i="1" smtClean="0">
                              <a:latin typeface="Cambria Math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64008" indent="0">
                  <a:lnSpc>
                    <a:spcPct val="120000"/>
                  </a:lnSpc>
                  <a:buNone/>
                </a:pP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𝒌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𝒂</m:t>
                    </m:r>
                  </m:oMath>
                </a14:m>
                <a:r>
                  <a:rPr lang="en-US" dirty="0" smtClean="0"/>
                  <a:t> are nonzero constants, is a </a:t>
                </a:r>
                <a:r>
                  <a:rPr lang="en-US" b="1" dirty="0" smtClean="0"/>
                  <a:t>power function.</a:t>
                </a:r>
                <a:endParaRPr lang="en-US" dirty="0" smtClean="0"/>
              </a:p>
              <a:p>
                <a:pPr marL="64008" indent="0">
                  <a:lnSpc>
                    <a:spcPct val="120000"/>
                  </a:lnSpc>
                  <a:buNone/>
                </a:pPr>
                <a:endParaRPr lang="en-US" dirty="0"/>
              </a:p>
              <a:p>
                <a:pPr>
                  <a:lnSpc>
                    <a:spcPct val="120000"/>
                  </a:lnSpc>
                </a:pPr>
                <a:r>
                  <a:rPr lang="en-US" dirty="0" smtClean="0"/>
                  <a:t>The constant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𝒂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is a power, and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𝒌</m:t>
                    </m:r>
                  </m:oMath>
                </a14:m>
                <a:r>
                  <a:rPr lang="en-US" dirty="0" smtClean="0"/>
                  <a:t> is the </a:t>
                </a:r>
                <a:r>
                  <a:rPr lang="en-US" b="1" dirty="0" smtClean="0"/>
                  <a:t>constant of variation, </a:t>
                </a:r>
                <a:r>
                  <a:rPr lang="en-US" dirty="0" smtClean="0"/>
                  <a:t>or</a:t>
                </a:r>
                <a:r>
                  <a:rPr lang="en-US" b="1" dirty="0" smtClean="0"/>
                  <a:t> constant of proportion.</a:t>
                </a:r>
                <a:r>
                  <a:rPr lang="en-US" dirty="0" smtClean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8229600" cy="4724400"/>
              </a:xfrm>
              <a:blipFill rotWithShape="1">
                <a:blip r:embed="rId2"/>
                <a:stretch>
                  <a:fillRect l="-741" t="-2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5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sz="6000" dirty="0" smtClean="0">
                <a:solidFill>
                  <a:schemeClr val="accent1"/>
                </a:solidFill>
              </a:rPr>
              <a:t>Common Formulas</a:t>
            </a:r>
            <a:endParaRPr lang="en-US" sz="4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903557373"/>
                  </p:ext>
                </p:extLst>
              </p:nvPr>
            </p:nvGraphicFramePr>
            <p:xfrm>
              <a:off x="457200" y="1905000"/>
              <a:ext cx="8229600" cy="4114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37362"/>
                    <a:gridCol w="1877438"/>
                    <a:gridCol w="2057400"/>
                    <a:gridCol w="2057400"/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Name</a:t>
                          </a:r>
                          <a:endParaRPr lang="en-US" sz="24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Formula</a:t>
                          </a:r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Power</a:t>
                          </a:r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Constant of Variation</a:t>
                          </a:r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Circumference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=2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dirty="0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Area of a Circle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𝜋</m:t>
                                </m:r>
                                <m:sSup>
                                  <m:sSupPr>
                                    <m:ctrlPr>
                                      <a:rPr lang="en-US" sz="20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smtClean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sz="2000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dirty="0" smtClean="0">
                            <a:ea typeface="Cambria Math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Force</a:t>
                          </a:r>
                          <a:r>
                            <a:rPr lang="en-US" sz="2000" baseline="0" dirty="0" smtClean="0"/>
                            <a:t> of Gravity</a:t>
                          </a:r>
                          <a:endParaRPr lang="en-US" sz="2000" dirty="0" smtClean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𝐹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smtClean="0">
                                        <a:latin typeface="Cambria Math"/>
                                      </a:rPr>
                                      <m:t>𝑘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smtClean="0">
                                            <a:latin typeface="Cambria Math"/>
                                          </a:rPr>
                                          <m:t>𝑑</m:t>
                                        </m:r>
                                      </m:e>
                                      <m:sup>
                                        <m:r>
                                          <a:rPr lang="en-US" sz="20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b="0" dirty="0" smtClean="0">
                            <a:ea typeface="Cambria Math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Boyle’s Law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𝑉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smtClean="0">
                                        <a:latin typeface="Cambria Math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en-US" sz="2000" smtClean="0">
                                        <a:latin typeface="Cambria Math"/>
                                      </a:rPr>
                                      <m:t>𝑃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dirty="0" smtClean="0">
                                    <a:latin typeface="Cambria Math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903557373"/>
                  </p:ext>
                </p:extLst>
              </p:nvPr>
            </p:nvGraphicFramePr>
            <p:xfrm>
              <a:off x="457200" y="1905000"/>
              <a:ext cx="8229600" cy="4114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37362"/>
                    <a:gridCol w="1877438"/>
                    <a:gridCol w="2057400"/>
                    <a:gridCol w="2057400"/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Name</a:t>
                          </a:r>
                          <a:endParaRPr lang="en-US" sz="24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Formula</a:t>
                          </a:r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Power</a:t>
                          </a:r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Constant of Variation</a:t>
                          </a:r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Circumference</a:t>
                          </a:r>
                          <a:endParaRPr lang="en-US" sz="2000" dirty="0" smtClean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19156" t="-105926" r="-219156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9704" t="-105926" r="-99704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593" t="-105926" b="-300000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Area of a Circle</a:t>
                          </a:r>
                          <a:endParaRPr lang="en-US" sz="2000" dirty="0" smtClean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19156" t="-205926" r="-21915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9704" t="-205926" r="-99704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593" t="-205926" b="-200000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Force</a:t>
                          </a:r>
                          <a:r>
                            <a:rPr lang="en-US" sz="2000" baseline="0" dirty="0" smtClean="0"/>
                            <a:t> of Gravity</a:t>
                          </a:r>
                          <a:endParaRPr lang="en-US" sz="2000" dirty="0" smtClean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19156" t="-305926" r="-219156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9704" t="-305926" r="-9970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593" t="-305926" b="-100000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Boyle’s Law</a:t>
                          </a:r>
                          <a:endParaRPr lang="en-US" sz="2000" dirty="0" smtClean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19156" t="-405926" r="-2191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9704" t="-405926" r="-99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593" t="-40592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806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1752" y="1447800"/>
            <a:ext cx="4040188" cy="732974"/>
          </a:xfrm>
        </p:spPr>
        <p:txBody>
          <a:bodyPr anchor="t"/>
          <a:lstStyle/>
          <a:p>
            <a:pPr algn="ctr"/>
            <a:r>
              <a:rPr lang="en-US" sz="4000" dirty="0" smtClean="0"/>
              <a:t>Name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91330" y="1447800"/>
            <a:ext cx="4041775" cy="731520"/>
          </a:xfrm>
        </p:spPr>
        <p:txBody>
          <a:bodyPr anchor="t"/>
          <a:lstStyle/>
          <a:p>
            <a:pPr algn="ctr"/>
            <a:r>
              <a:rPr lang="en-US" sz="4000" dirty="0" smtClean="0"/>
              <a:t>Equation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 anchor="t">
            <a:normAutofit/>
          </a:bodyPr>
          <a:lstStyle/>
          <a:p>
            <a:pPr marL="578358" indent="-514350">
              <a:lnSpc>
                <a:spcPct val="18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dirty="0" smtClean="0"/>
              <a:t>Linear</a:t>
            </a:r>
          </a:p>
          <a:p>
            <a:pPr marL="578358" indent="-514350">
              <a:lnSpc>
                <a:spcPct val="18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dirty="0" smtClean="0"/>
              <a:t>Quadratic</a:t>
            </a:r>
          </a:p>
          <a:p>
            <a:pPr marL="578358" indent="-514350">
              <a:lnSpc>
                <a:spcPct val="18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dirty="0" smtClean="0"/>
              <a:t>Cubic</a:t>
            </a:r>
          </a:p>
          <a:p>
            <a:pPr marL="578358" indent="-514350">
              <a:lnSpc>
                <a:spcPct val="18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dirty="0" smtClean="0"/>
              <a:t>Rational</a:t>
            </a:r>
          </a:p>
          <a:p>
            <a:pPr marL="578358" indent="-514350">
              <a:lnSpc>
                <a:spcPct val="18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dirty="0" smtClean="0"/>
              <a:t>Radical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8200" y="2471383"/>
                <a:ext cx="4191000" cy="3822192"/>
              </a:xfrm>
            </p:spPr>
            <p:txBody>
              <a:bodyPr>
                <a:normAutofit fontScale="92500"/>
              </a:bodyPr>
              <a:lstStyle/>
              <a:p>
                <a:pPr marL="578358" indent="-51435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  <a:p>
                <a:pPr marL="578358" indent="-51435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578358" indent="-51435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pPr marL="578358" indent="-51435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↔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>
                  <a:ea typeface="Cambria Math"/>
                </a:endParaRPr>
              </a:p>
              <a:p>
                <a:pPr marL="578358" indent="-51435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↔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8200" y="2471383"/>
                <a:ext cx="4191000" cy="382219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600" dirty="0" smtClean="0"/>
              <a:t>Basic Power Functions</a:t>
            </a:r>
            <a:endParaRPr lang="en-US" sz="5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2286000"/>
            <a:ext cx="88148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85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Examples</a:t>
            </a:r>
            <a:endParaRPr lang="en-US" sz="4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600200"/>
                <a:ext cx="8503920" cy="472440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sz="2800" b="1" dirty="0" smtClean="0"/>
                  <a:t>Directions:</a:t>
                </a:r>
                <a:r>
                  <a:rPr lang="en-US" sz="2800" dirty="0" smtClean="0"/>
                  <a:t> Determine whether or not the following examples are power functions. If they are, state the power and constant of variation. For those that are not, explain why.</a:t>
                </a:r>
              </a:p>
              <a:p>
                <a:pPr marL="578358" indent="-51435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sz="3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3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3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3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3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3300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33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3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3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sz="3000" dirty="0" smtClean="0">
                  <a:solidFill>
                    <a:schemeClr val="tx1"/>
                  </a:solidFill>
                </a:endParaRPr>
              </a:p>
              <a:p>
                <a:pPr marL="852678" lvl="1" indent="-514350">
                  <a:lnSpc>
                    <a:spcPct val="150000"/>
                  </a:lnSpc>
                </a:pPr>
                <a:r>
                  <a:rPr lang="en-US" sz="2600" dirty="0" smtClean="0">
                    <a:solidFill>
                      <a:schemeClr val="tx1"/>
                    </a:solidFill>
                  </a:rPr>
                  <a:t>Yes, 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</m:oMath>
                </a14:m>
                <a:r>
                  <a:rPr lang="en-US" sz="2600" dirty="0" smtClean="0">
                    <a:solidFill>
                      <a:schemeClr val="tx1"/>
                    </a:solidFill>
                  </a:rPr>
                  <a:t> is a power function of degree 4 with constant of variation equal to 2.</a:t>
                </a:r>
              </a:p>
              <a:p>
                <a:pPr marL="578358" indent="-51435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sz="33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300" b="0" i="1" smtClean="0">
                        <a:solidFill>
                          <a:schemeClr val="tx1"/>
                        </a:solidFill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33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3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3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3300" b="0" i="1" smtClean="0">
                        <a:solidFill>
                          <a:schemeClr val="tx1"/>
                        </a:solidFill>
                        <a:latin typeface="Cambria Math"/>
                      </a:rPr>
                      <m:t>7</m:t>
                    </m:r>
                  </m:oMath>
                </a14:m>
                <a:endParaRPr lang="en-US" sz="3300" dirty="0" smtClean="0">
                  <a:solidFill>
                    <a:schemeClr val="tx1"/>
                  </a:solidFill>
                </a:endParaRPr>
              </a:p>
              <a:p>
                <a:pPr marL="852678" lvl="1" indent="-514350">
                  <a:lnSpc>
                    <a:spcPct val="150000"/>
                  </a:lnSpc>
                </a:pPr>
                <a:r>
                  <a:rPr lang="en-US" sz="2600" dirty="0" smtClean="0">
                    <a:solidFill>
                      <a:schemeClr val="tx1"/>
                    </a:solidFill>
                  </a:rPr>
                  <a:t>No,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𝑔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is not </a:t>
                </a:r>
                <a:r>
                  <a:rPr lang="en-US" sz="2600" dirty="0">
                    <a:solidFill>
                      <a:schemeClr val="tx1"/>
                    </a:solidFill>
                  </a:rPr>
                  <a:t>a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power function as there the degree is zero and that is contradictory to the definition.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en-US" sz="2600" dirty="0" smtClean="0">
                    <a:solidFill>
                      <a:schemeClr val="tx1"/>
                    </a:solidFill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en-US" sz="2600" dirty="0" smtClean="0">
                    <a:solidFill>
                      <a:schemeClr val="tx1"/>
                    </a:solidFill>
                  </a:rPr>
                  <a:t>).</a:t>
                </a:r>
                <a:endParaRPr lang="en-US" sz="2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600200"/>
                <a:ext cx="8503920" cy="4724400"/>
              </a:xfrm>
              <a:blipFill rotWithShape="1">
                <a:blip r:embed="rId2"/>
                <a:stretch>
                  <a:fillRect l="-1147" t="-1806" r="-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573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Examples</a:t>
            </a:r>
            <a:endParaRPr lang="en-US" sz="5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600200"/>
                <a:ext cx="8503920" cy="47244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200" b="1" dirty="0" smtClean="0"/>
                  <a:t>Directions:</a:t>
                </a:r>
                <a:r>
                  <a:rPr lang="en-US" sz="2200" dirty="0"/>
                  <a:t> Determine whether or not the following examples are power functions. If they are, state the power and constant of variation. For those that are not, explain why.</a:t>
                </a:r>
              </a:p>
              <a:p>
                <a:pPr marL="578358" indent="-514350">
                  <a:lnSpc>
                    <a:spcPct val="150000"/>
                  </a:lnSpc>
                  <a:buFont typeface="+mj-lt"/>
                  <a:buAutoNum type="arabicParenR" startAt="3"/>
                </a:pPr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4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marL="852678" lvl="1" indent="-514350">
                  <a:lnSpc>
                    <a:spcPct val="150000"/>
                  </a:lnSpc>
                </a:pPr>
                <a:r>
                  <a:rPr lang="en-US" dirty="0" smtClean="0">
                    <a:solidFill>
                      <a:schemeClr val="tx1"/>
                    </a:solidFill>
                  </a:rPr>
                  <a:t>No,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h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is not a power </a:t>
                </a:r>
                <a:r>
                  <a:rPr lang="en-US" dirty="0">
                    <a:solidFill>
                      <a:schemeClr val="tx1"/>
                    </a:solidFill>
                  </a:rPr>
                  <a:t>function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as the degree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and according to our definition,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has to be a constant. Also,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is an exponential function.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marL="578358" indent="-514350">
                  <a:lnSpc>
                    <a:spcPct val="150000"/>
                  </a:lnSpc>
                  <a:buFont typeface="+mj-lt"/>
                  <a:buAutoNum type="arabicParenR" startAt="3"/>
                </a:pP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marL="852678" lvl="1" indent="-514350">
                  <a:lnSpc>
                    <a:spcPct val="150000"/>
                  </a:lnSpc>
                </a:pPr>
                <a:r>
                  <a:rPr lang="en-US" dirty="0">
                    <a:solidFill>
                      <a:schemeClr val="tx1"/>
                    </a:solidFill>
                  </a:rPr>
                  <a:t>Yes,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is a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power </a:t>
                </a:r>
                <a:r>
                  <a:rPr lang="en-US" dirty="0">
                    <a:solidFill>
                      <a:schemeClr val="tx1"/>
                    </a:solidFill>
                  </a:rPr>
                  <a:t>function of degree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/>
                      </a:rPr>
                      <m:t>−3 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with constant of variation equal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/>
                      </a:rPr>
                      <m:t>5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600200"/>
                <a:ext cx="8503920" cy="4724400"/>
              </a:xfrm>
              <a:blipFill rotWithShape="1">
                <a:blip r:embed="rId2"/>
                <a:stretch>
                  <a:fillRect l="-789" t="-1419" r="-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96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accent1"/>
                </a:solidFill>
              </a:rPr>
              <a:t>Variation</a:t>
            </a:r>
            <a:endParaRPr lang="en-US" sz="60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524000"/>
                <a:ext cx="8229600" cy="4800600"/>
              </a:xfrm>
              <a:ln>
                <a:noFill/>
              </a:ln>
            </p:spPr>
            <p:txBody>
              <a:bodyPr>
                <a:normAutofit lnSpcReduction="10000"/>
              </a:bodyPr>
              <a:lstStyle/>
              <a:p>
                <a:r>
                  <a:rPr lang="en-US" u="sng" dirty="0" smtClean="0"/>
                  <a:t>Direct Variation:</a:t>
                </a:r>
                <a:r>
                  <a:rPr lang="en-US" dirty="0" smtClean="0"/>
                  <a:t> A simple relationship between two variables.</a:t>
                </a:r>
              </a:p>
              <a:p>
                <a:pPr lvl="1"/>
                <a:r>
                  <a:rPr lang="en-US" sz="2400" dirty="0" smtClean="0">
                    <a:solidFill>
                      <a:schemeClr val="tx1"/>
                    </a:solidFill>
                  </a:rPr>
                  <a:t>“y varies 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directly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with x.”</a:t>
                </a:r>
              </a:p>
              <a:p>
                <a:pPr lvl="1"/>
                <a:r>
                  <a:rPr lang="en-US" sz="2400" dirty="0" smtClean="0">
                    <a:solidFill>
                      <a:schemeClr val="tx1"/>
                    </a:solidFill>
                  </a:rPr>
                  <a:t>Ex: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𝑘𝑥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, for some constant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sz="2400" dirty="0" smtClean="0">
                    <a:solidFill>
                      <a:schemeClr val="tx1"/>
                    </a:solidFill>
                  </a:rPr>
                  <a:t>Positive power.</a:t>
                </a:r>
              </a:p>
              <a:p>
                <a:endParaRPr lang="en-US" sz="1800" dirty="0"/>
              </a:p>
              <a:p>
                <a:r>
                  <a:rPr lang="en-US" u="sng" dirty="0" smtClean="0">
                    <a:solidFill>
                      <a:schemeClr val="tx1"/>
                    </a:solidFill>
                  </a:rPr>
                  <a:t>Inverse Variation: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describes another kind of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relationship. </a:t>
                </a:r>
              </a:p>
              <a:p>
                <a:pPr lvl="1"/>
                <a:r>
                  <a:rPr lang="en-US" sz="2400" dirty="0" smtClean="0">
                    <a:solidFill>
                      <a:schemeClr val="tx1"/>
                    </a:solidFill>
                  </a:rPr>
                  <a:t>“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y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 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varies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inversely </a:t>
                </a:r>
                <a:r>
                  <a:rPr lang="en-US" sz="2400" dirty="0">
                    <a:solidFill>
                      <a:schemeClr val="tx1"/>
                    </a:solidFill>
                  </a:rPr>
                  <a:t>with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 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x.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”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sz="2400" b="0" dirty="0" smtClean="0">
                    <a:solidFill>
                      <a:schemeClr val="tx1"/>
                    </a:solidFill>
                  </a:rPr>
                  <a:t>Ex: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𝑥𝑦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or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, for some constant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lvl="1"/>
                <a:r>
                  <a:rPr lang="en-US" sz="2400" dirty="0" smtClean="0">
                    <a:solidFill>
                      <a:schemeClr val="tx1"/>
                    </a:solidFill>
                  </a:rPr>
                  <a:t>Negative power.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524000"/>
                <a:ext cx="8229600" cy="4800600"/>
              </a:xfrm>
              <a:blipFill rotWithShape="1">
                <a:blip r:embed="rId2"/>
                <a:stretch>
                  <a:fillRect l="-741" t="-1904" b="-38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29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Statement to Function</a:t>
            </a:r>
            <a:endParaRPr lang="en-US" sz="5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7076" y="1527048"/>
                <a:ext cx="8689848" cy="4873752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3300" b="0" u="sng" dirty="0" smtClean="0">
                    <a:solidFill>
                      <a:schemeClr val="tx1"/>
                    </a:solidFill>
                  </a:rPr>
                  <a:t>Directions:</a:t>
                </a:r>
                <a:r>
                  <a:rPr lang="en-US" sz="3300" b="0" dirty="0" smtClean="0">
                    <a:solidFill>
                      <a:schemeClr val="tx1"/>
                    </a:solidFill>
                  </a:rPr>
                  <a:t> Write a the statement as a power function equation.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sz="33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sz="3300" dirty="0" smtClean="0">
                    <a:solidFill>
                      <a:schemeClr val="tx1"/>
                    </a:solidFill>
                  </a:rPr>
                  <a:t> is directly proportional to the cube root of </a:t>
                </a:r>
                <a14:m>
                  <m:oMath xmlns:m="http://schemas.openxmlformats.org/officeDocument/2006/math">
                    <m:r>
                      <a:rPr lang="en-US" sz="33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33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274320" lvl="1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3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300" i="1">
                          <a:solidFill>
                            <a:srgbClr val="FF0000"/>
                          </a:solidFill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33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3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3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3300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↔</m:t>
                      </m:r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300" i="1">
                          <a:solidFill>
                            <a:srgbClr val="FF0000"/>
                          </a:solidFill>
                          <a:latin typeface="Cambria Math"/>
                        </a:rPr>
                        <m:t>𝑘</m:t>
                      </m:r>
                      <m:rad>
                        <m:radPr>
                          <m:ctrlPr>
                            <a:rPr lang="en-US" sz="33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3300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sz="33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300" b="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sz="3300" dirty="0"/>
                  <a:t> </a:t>
                </a:r>
                <a:r>
                  <a:rPr lang="en-US" sz="3300" dirty="0" smtClean="0"/>
                  <a:t>varies inversely with </a:t>
                </a:r>
                <a14:m>
                  <m:oMath xmlns:m="http://schemas.openxmlformats.org/officeDocument/2006/math">
                    <m:r>
                      <a:rPr lang="en-US" sz="3300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sz="3300" dirty="0" smtClean="0"/>
                  <a:t>.</a:t>
                </a:r>
                <a:endParaRPr lang="en-US" sz="3300" dirty="0"/>
              </a:p>
              <a:p>
                <a:pPr marL="27432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↔</m:t>
                      </m:r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3300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sz="3300" dirty="0" smtClean="0"/>
                  <a:t> </a:t>
                </a:r>
                <a14:m>
                  <m:oMath xmlns:m="http://schemas.openxmlformats.org/officeDocument/2006/math">
                    <m:r>
                      <a:rPr lang="en-US" sz="3300" i="1" dirty="0">
                        <a:latin typeface="Cambria Math"/>
                      </a:rPr>
                      <m:t>𝑦</m:t>
                    </m:r>
                  </m:oMath>
                </a14:m>
                <a:r>
                  <a:rPr lang="en-US" sz="3300" dirty="0"/>
                  <a:t> </a:t>
                </a:r>
                <a:r>
                  <a:rPr lang="en-US" sz="3300" dirty="0" smtClean="0"/>
                  <a:t>varies directly with the fourth power of </a:t>
                </a:r>
                <a14:m>
                  <m:oMath xmlns:m="http://schemas.openxmlformats.org/officeDocument/2006/math">
                    <m:r>
                      <a:rPr lang="en-US" sz="33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3300" dirty="0"/>
                  <a:t>.</a:t>
                </a:r>
              </a:p>
              <a:p>
                <a:pPr marL="27432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7076" y="1527048"/>
                <a:ext cx="8689848" cy="4873752"/>
              </a:xfrm>
              <a:blipFill rotWithShape="1">
                <a:blip r:embed="rId2"/>
                <a:stretch>
                  <a:fillRect l="-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81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Statement to Function</a:t>
            </a:r>
            <a:endParaRPr lang="en-US" sz="5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7076" y="1527048"/>
                <a:ext cx="8689848" cy="4873752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sz="2600" u="sng" dirty="0" smtClean="0"/>
                  <a:t>Directions:</a:t>
                </a:r>
                <a:r>
                  <a:rPr lang="en-US" sz="2600" dirty="0"/>
                  <a:t> Write a the statement as a power function equation. </a:t>
                </a:r>
                <a:endParaRPr lang="en-US" sz="2600" dirty="0" smtClean="0"/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en-US" sz="2400" dirty="0" smtClean="0"/>
              </a:p>
              <a:p>
                <a:pPr marL="514350" indent="-514350">
                  <a:lnSpc>
                    <a:spcPct val="110000"/>
                  </a:lnSpc>
                  <a:buFont typeface="+mj-lt"/>
                  <a:buAutoNum type="arabicParenR"/>
                </a:pPr>
                <a:r>
                  <a:rPr lang="en-US" dirty="0" smtClean="0"/>
                  <a:t>The perimeter varies directly as the lengths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 of the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sides of a square.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US" sz="2800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lnSpc>
                    <a:spcPct val="110000"/>
                  </a:lnSpc>
                  <a:buFont typeface="+mj-lt"/>
                  <a:buAutoNum type="arabicParenR"/>
                </a:pPr>
                <a:r>
                  <a:rPr lang="en-US" dirty="0" smtClean="0">
                    <a:solidFill>
                      <a:schemeClr val="tx1"/>
                    </a:solidFill>
                  </a:rPr>
                  <a:t>The surface area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of a sphere varies directly as the square of the radius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lnSpc>
                    <a:spcPct val="110000"/>
                  </a:lnSpc>
                  <a:buFont typeface="+mj-lt"/>
                  <a:buAutoNum type="arabicParenR"/>
                </a:pPr>
                <a:r>
                  <a:rPr lang="en-US" dirty="0" smtClean="0">
                    <a:solidFill>
                      <a:schemeClr val="tx1"/>
                    </a:solidFill>
                  </a:rPr>
                  <a:t>The force of gravity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𝐺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acting on an object is inversely proportional to the square of the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𝑑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from the object to the center of the earth.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𝐺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7076" y="1527048"/>
                <a:ext cx="8689848" cy="4873752"/>
              </a:xfrm>
              <a:blipFill rotWithShape="1">
                <a:blip r:embed="rId2"/>
                <a:stretch>
                  <a:fillRect l="-842" t="-1377" r="-1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45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352</TotalTime>
  <Words>1264</Words>
  <Application>Microsoft Office PowerPoint</Application>
  <PresentationFormat>On-screen Show (4:3)</PresentationFormat>
  <Paragraphs>168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Power Functions</vt:lpstr>
      <vt:lpstr>Power Function</vt:lpstr>
      <vt:lpstr>Common Formulas</vt:lpstr>
      <vt:lpstr>Basic Power Functions</vt:lpstr>
      <vt:lpstr>Examples</vt:lpstr>
      <vt:lpstr>Examples</vt:lpstr>
      <vt:lpstr>Variation</vt:lpstr>
      <vt:lpstr>Statement to Function</vt:lpstr>
      <vt:lpstr>Statement to Function</vt:lpstr>
      <vt:lpstr>Function to Statement</vt:lpstr>
      <vt:lpstr>Function to Statement</vt:lpstr>
      <vt:lpstr>Monomial Function</vt:lpstr>
      <vt:lpstr>Examples</vt:lpstr>
      <vt:lpstr>Examples</vt:lpstr>
      <vt:lpstr>Independent Variables</vt:lpstr>
      <vt:lpstr>Given a Table</vt:lpstr>
      <vt:lpstr>Homework – Due 10/20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</dc:creator>
  <cp:lastModifiedBy>Amanda</cp:lastModifiedBy>
  <cp:revision>29</cp:revision>
  <dcterms:created xsi:type="dcterms:W3CDTF">2014-10-15T13:07:30Z</dcterms:created>
  <dcterms:modified xsi:type="dcterms:W3CDTF">2014-10-16T19:30:44Z</dcterms:modified>
</cp:coreProperties>
</file>