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82" r:id="rId14"/>
    <p:sldId id="280" r:id="rId15"/>
    <p:sldId id="284" r:id="rId16"/>
    <p:sldId id="27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pPr>
              <a:ln w="53975"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-14</c:v>
                </c:pt>
                <c:pt idx="1">
                  <c:v>-5</c:v>
                </c:pt>
                <c:pt idx="2">
                  <c:v>-2</c:v>
                </c:pt>
                <c:pt idx="3">
                  <c:v>-5</c:v>
                </c:pt>
                <c:pt idx="4">
                  <c:v>-14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00448"/>
        <c:axId val="36190464"/>
      </c:scatterChart>
      <c:valAx>
        <c:axId val="3620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190464"/>
        <c:crosses val="autoZero"/>
        <c:crossBetween val="midCat"/>
      </c:valAx>
      <c:valAx>
        <c:axId val="36190464"/>
        <c:scaling>
          <c:orientation val="minMax"/>
          <c:max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200448"/>
        <c:crosses val="autoZero"/>
        <c:crossBetween val="midCat"/>
        <c:majorUnit val="2"/>
        <c:minorUnit val="0.4"/>
      </c:valAx>
      <c:spPr>
        <a:solidFill>
          <a:schemeClr val="lt1"/>
        </a:solidFill>
        <a:ln w="15875" cap="flat" cmpd="sng" algn="ctr">
          <a:solidFill>
            <a:schemeClr val="accent3"/>
          </a:solidFill>
          <a:prstDash val="solid"/>
        </a:ln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583260425780109E-2"/>
          <c:y val="5.1992459275923844E-2"/>
          <c:w val="0.93525473899095946"/>
          <c:h val="0.8960150814481523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pPr>
              <a:ln w="53975"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2</c:v>
                </c:pt>
                <c:pt idx="3">
                  <c:v>5</c:v>
                </c:pt>
                <c:pt idx="4">
                  <c:v>14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8097024"/>
        <c:axId val="145819136"/>
      </c:scatterChart>
      <c:valAx>
        <c:axId val="13809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819136"/>
        <c:crosses val="autoZero"/>
        <c:crossBetween val="midCat"/>
      </c:valAx>
      <c:valAx>
        <c:axId val="145819136"/>
        <c:scaling>
          <c:orientation val="minMax"/>
          <c:max val="14"/>
          <c:min val="-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097024"/>
        <c:crosses val="autoZero"/>
        <c:crossBetween val="midCat"/>
        <c:majorUnit val="2"/>
        <c:minorUnit val="0.4"/>
      </c:valAx>
      <c:spPr>
        <a:solidFill>
          <a:schemeClr val="lt1"/>
        </a:solidFill>
        <a:ln w="15875" cap="flat" cmpd="sng" algn="ctr">
          <a:solidFill>
            <a:schemeClr val="accent3"/>
          </a:solidFill>
          <a:prstDash val="solid"/>
        </a:ln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98D1C9-3423-4DC2-B601-667C96EB011D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314AB0-383D-4512-889B-27F1FCF5CF7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500" dirty="0" smtClean="0"/>
              <a:t>Linear and Quadratic Functions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95800"/>
            <a:ext cx="3309803" cy="1370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smtClean="0"/>
              <a:t>Polynomials, Function Notation and Vertex Form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3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Quadratic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68580" lvl="0" indent="0">
                  <a:buNone/>
                </a:pPr>
                <a:r>
                  <a:rPr lang="en-US" sz="2800" u="sng" dirty="0" smtClean="0">
                    <a:latin typeface="Century Gothic" panose="020B0502020202020204" pitchFamily="34" charset="0"/>
                  </a:rPr>
                  <a:t>Definition:</a:t>
                </a:r>
                <a:r>
                  <a:rPr lang="en-US" sz="28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US" sz="2800" dirty="0"/>
                  <a:t>A function that can be written in the </a:t>
                </a:r>
                <a:r>
                  <a:rPr lang="en-US" sz="2800" dirty="0" smtClean="0"/>
                  <a:t>form: </a:t>
                </a:r>
              </a:p>
              <a:p>
                <a:pPr marL="68580" lvl="0" indent="0" algn="ctr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𝑏𝑥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800" dirty="0"/>
                  <a:t> </a:t>
                </a:r>
                <a:endParaRPr lang="en-US" sz="2800" dirty="0" smtClean="0"/>
              </a:p>
              <a:p>
                <a:pPr marL="68580" lvl="0" indent="0">
                  <a:buNone/>
                </a:pPr>
                <a:r>
                  <a:rPr lang="en-US" sz="28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8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800" dirty="0" smtClean="0"/>
                  <a:t> are </a:t>
                </a:r>
                <a:r>
                  <a:rPr lang="en-US" sz="2800" dirty="0"/>
                  <a:t>real </a:t>
                </a:r>
                <a:r>
                  <a:rPr lang="en-US" sz="2800" dirty="0" smtClean="0"/>
                  <a:t>numbers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68580" lvl="0" indent="0">
                  <a:buNone/>
                </a:pPr>
                <a:endParaRPr lang="en-US" sz="1400" dirty="0"/>
              </a:p>
              <a:p>
                <a:r>
                  <a:rPr lang="en-US" sz="2800" dirty="0" smtClean="0"/>
                  <a:t>Polynomial of degree 2.</a:t>
                </a:r>
                <a:endParaRPr lang="en-US" sz="2800" dirty="0"/>
              </a:p>
              <a:p>
                <a:r>
                  <a:rPr lang="en-US" sz="2800" dirty="0" smtClean="0"/>
                  <a:t>Parabola:</a:t>
                </a:r>
              </a:p>
              <a:p>
                <a:pPr lvl="1"/>
                <a:r>
                  <a:rPr lang="en-US" sz="2400" dirty="0" smtClean="0"/>
                  <a:t>Up: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sz="2400" dirty="0" smtClean="0"/>
              </a:p>
              <a:p>
                <a:pPr lvl="1"/>
                <a:r>
                  <a:rPr lang="en-US" sz="2400" dirty="0" smtClean="0"/>
                  <a:t>Down: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&lt;0</m:t>
                    </m:r>
                  </m:oMath>
                </a14:m>
                <a:endParaRPr lang="en-US" sz="2400" dirty="0" smtClean="0"/>
              </a:p>
              <a:p>
                <a:pPr marL="68580" lv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  <a:blipFill rotWithShape="1">
                <a:blip r:embed="rId2"/>
                <a:stretch>
                  <a:fillRect l="-665" t="-1195" r="-2078" b="-2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01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Vertex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68580" lvl="0" indent="0">
                  <a:buNone/>
                </a:pPr>
                <a:r>
                  <a:rPr lang="en-US" sz="2800" u="sng" dirty="0" smtClean="0">
                    <a:latin typeface="Century Gothic" panose="020B0502020202020204" pitchFamily="34" charset="0"/>
                  </a:rPr>
                  <a:t>Definition:</a:t>
                </a:r>
                <a:r>
                  <a:rPr lang="en-US" sz="2800" dirty="0" smtClean="0">
                    <a:latin typeface="Century Gothic" panose="020B0502020202020204" pitchFamily="34" charset="0"/>
                  </a:rPr>
                  <a:t> </a:t>
                </a:r>
                <a:r>
                  <a:rPr lang="en-US" sz="2800" dirty="0" smtClean="0"/>
                  <a:t>Any quadratic function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𝑏𝑥</m:t>
                    </m:r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2800" dirty="0" smtClean="0"/>
                  <a:t>, can be written in the vertex form:</a:t>
                </a:r>
              </a:p>
              <a:p>
                <a:pPr marL="68580" lvl="0" indent="0">
                  <a:buNone/>
                </a:pPr>
                <a:endParaRPr lang="en-US" sz="1600" dirty="0" smtClean="0"/>
              </a:p>
              <a:p>
                <a:pPr marL="68580" lvl="0" indent="0" algn="ctr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68580" lvl="0" indent="0">
                  <a:buNone/>
                </a:pPr>
                <a:endParaRPr lang="en-US" sz="1600" b="0" dirty="0"/>
              </a:p>
              <a:p>
                <a:pPr marL="68580" lvl="0" indent="0">
                  <a:buNone/>
                </a:pPr>
                <a:r>
                  <a:rPr lang="en-US" sz="2800" b="0" dirty="0" smtClean="0"/>
                  <a:t>The graph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b="0" dirty="0" smtClean="0"/>
                  <a:t> is a parabola with vertex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and axis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800" dirty="0" smtClean="0"/>
                  <a:t>,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  <a:blipFill rotWithShape="1">
                <a:blip r:embed="rId2"/>
                <a:stretch>
                  <a:fillRect l="-665" t="-1195" r="-1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7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/>
          <a:lstStyle/>
          <a:p>
            <a:r>
              <a:rPr lang="en-US" dirty="0" smtClean="0"/>
              <a:t>Converting to Vertex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6300" y="1447800"/>
                <a:ext cx="7391400" cy="3962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68580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b="1" i="1" smtClean="0">
                        <a:latin typeface="Cambria Math"/>
                      </a:rPr>
                      <m:t>, </m:t>
                    </m:r>
                    <m:r>
                      <a:rPr lang="en-US" b="1" i="1" smtClean="0">
                        <a:latin typeface="Cambria Math"/>
                      </a:rPr>
                      <m:t>𝒃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</m:oMath>
                </a14:m>
                <a:r>
                  <a:rPr lang="en-US" b="1" dirty="0" smtClean="0"/>
                  <a:t>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𝒄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</m:oMath>
                </a14:m>
                <a:endParaRPr lang="en-US" b="1" dirty="0" smtClean="0"/>
              </a:p>
              <a:p>
                <a:pPr marL="68580" indent="0" algn="ctr">
                  <a:buNone/>
                </a:pPr>
                <a:endParaRPr lang="en-US" sz="1300" b="1" dirty="0" smtClean="0"/>
              </a:p>
              <a:p>
                <a:r>
                  <a:rPr lang="en-US" dirty="0" smtClean="0"/>
                  <a:t>Find our vertex point:</a:t>
                </a:r>
              </a:p>
              <a:p>
                <a:endParaRPr lang="en-US" sz="800" dirty="0" smtClean="0"/>
              </a:p>
              <a:p>
                <a:pPr marL="6858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1300" dirty="0" smtClean="0"/>
              </a:p>
              <a:p>
                <a:pPr marL="6858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b="0" dirty="0" smtClean="0">
                  <a:solidFill>
                    <a:srgbClr val="FF0000"/>
                  </a:solidFill>
                </a:endParaRPr>
              </a:p>
              <a:p>
                <a:pPr marL="68580" indent="0" algn="ctr">
                  <a:buNone/>
                </a:pPr>
                <a:endParaRPr lang="en-US" sz="1700" b="0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Now write in </a:t>
                </a:r>
                <a:r>
                  <a:rPr lang="en-US" dirty="0"/>
                  <a:t>v</a:t>
                </a:r>
                <a:r>
                  <a:rPr lang="en-US" dirty="0" smtClean="0"/>
                  <a:t>ertex form: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b="0" i="1" dirty="0" smtClean="0">
                    <a:solidFill>
                      <a:schemeClr val="tx1"/>
                    </a:solidFill>
                    <a:latin typeface="Cambria Math"/>
                  </a:rPr>
                  <a:t>.</a:t>
                </a:r>
              </a:p>
              <a:p>
                <a:endParaRPr lang="en-US" sz="1300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6858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=−3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6300" y="1447800"/>
                <a:ext cx="7391400" cy="3962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81100" y="5562600"/>
                <a:ext cx="6781800" cy="83099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0" dirty="0" smtClean="0"/>
                  <a:t>Downward opening parabola with line of symmetry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400" dirty="0" smtClean="0"/>
                  <a:t> and vertex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(1, −2)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5562600"/>
                <a:ext cx="67818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5036" b="-13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848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 anchor="ctr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81515"/>
              </p:ext>
            </p:extLst>
          </p:nvPr>
        </p:nvGraphicFramePr>
        <p:xfrm>
          <a:off x="1143000" y="2324099"/>
          <a:ext cx="685800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371600" y="2514600"/>
            <a:ext cx="6400800" cy="3429000"/>
            <a:chOff x="1371600" y="2514600"/>
            <a:chExt cx="6400800" cy="3429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371600" y="2895600"/>
              <a:ext cx="6400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1790700" y="4229100"/>
              <a:ext cx="3429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891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/>
          <a:lstStyle/>
          <a:p>
            <a:r>
              <a:rPr lang="en-US" dirty="0" smtClean="0"/>
              <a:t>Writing in General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10000"/>
              </a:bodyPr>
              <a:lstStyle/>
              <a:p>
                <a:pPr marL="68580" indent="0" algn="ctr">
                  <a:lnSpc>
                    <a:spcPct val="110000"/>
                  </a:lnSpc>
                  <a:buNone/>
                </a:pPr>
                <a:r>
                  <a:rPr lang="en-US" b="1" u="sng" dirty="0" smtClean="0"/>
                  <a:t>Vertex: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−1, 2</m:t>
                    </m:r>
                    <m:r>
                      <a:rPr lang="en-US" b="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</a:t>
                </a:r>
                <a:r>
                  <a:rPr lang="en-US" b="1" dirty="0" smtClean="0"/>
                  <a:t> </a:t>
                </a:r>
                <a:r>
                  <a:rPr lang="en-US" b="1" u="sng" dirty="0" smtClean="0"/>
                  <a:t>Point: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0</m:t>
                    </m:r>
                    <m:r>
                      <a:rPr lang="en-US" b="0" i="1" dirty="0">
                        <a:latin typeface="Cambria Math"/>
                      </a:rPr>
                      <m:t>,</m:t>
                    </m:r>
                    <m:r>
                      <a:rPr lang="en-US" b="0" i="1" dirty="0" smtClean="0">
                        <a:latin typeface="Cambria Math"/>
                      </a:rPr>
                      <m:t> 5</m:t>
                    </m:r>
                    <m:r>
                      <a:rPr lang="en-US" b="0" i="1" dirty="0">
                        <a:latin typeface="Cambria Math"/>
                      </a:rPr>
                      <m:t>)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6858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b="1" dirty="0" smtClean="0"/>
              </a:p>
              <a:p>
                <a:pPr marL="68580" indent="0" algn="ctr">
                  <a:buNone/>
                </a:pPr>
                <a:endParaRPr lang="en-US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b="1" dirty="0" smtClean="0"/>
              </a:p>
              <a:p>
                <a:pPr marL="68580" indent="0">
                  <a:buNone/>
                </a:pPr>
                <a:endParaRPr lang="en-US" b="1" dirty="0" smtClean="0"/>
              </a:p>
              <a:p>
                <a:r>
                  <a:rPr lang="en-US" dirty="0" smtClean="0"/>
                  <a:t>What is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? (Plug in your point!)</a:t>
                </a:r>
              </a:p>
              <a:p>
                <a:endParaRPr lang="en-US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5=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b="1" dirty="0"/>
              </a:p>
              <a:p>
                <a:pPr marL="68580" indent="0">
                  <a:buNone/>
                </a:pPr>
                <a:endParaRPr lang="en-US" dirty="0"/>
              </a:p>
              <a:p>
                <a:pPr marL="6858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3=1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68580" indent="0" algn="ctr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r>
                  <a:rPr lang="en-US" b="1" u="sng" dirty="0" smtClean="0">
                    <a:solidFill>
                      <a:schemeClr val="tx1"/>
                    </a:solidFill>
                  </a:rPr>
                  <a:t>Final Equation: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+2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  <a:blipFill rotWithShape="1">
                <a:blip r:embed="rId2"/>
                <a:stretch>
                  <a:fillRect t="-531" b="-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rved Left Arrow 8"/>
          <p:cNvSpPr/>
          <p:nvPr/>
        </p:nvSpPr>
        <p:spPr>
          <a:xfrm>
            <a:off x="5877636" y="3124200"/>
            <a:ext cx="1513764" cy="3124200"/>
          </a:xfrm>
          <a:prstGeom prst="curvedLeftArrow">
            <a:avLst>
              <a:gd name="adj1" fmla="val 12867"/>
              <a:gd name="adj2" fmla="val 35967"/>
              <a:gd name="adj3" fmla="val 2400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06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 anchor="ctr">
                <a:normAutofit/>
              </a:bodyPr>
              <a:lstStyle/>
              <a:p>
                <a:pPr marL="6858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740919"/>
              </p:ext>
            </p:extLst>
          </p:nvPr>
        </p:nvGraphicFramePr>
        <p:xfrm>
          <a:off x="1143000" y="2308859"/>
          <a:ext cx="685800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371600" y="2514600"/>
            <a:ext cx="6400800" cy="3429000"/>
            <a:chOff x="1371600" y="2514600"/>
            <a:chExt cx="6400800" cy="3429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371600" y="5486400"/>
              <a:ext cx="6400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3926575" y="4229100"/>
              <a:ext cx="3429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527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Homework – </a:t>
            </a:r>
            <a:r>
              <a:rPr lang="en-US" sz="4400" b="1" dirty="0" smtClean="0"/>
              <a:t>Due 10/15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Section 2.1 from the book.</a:t>
            </a:r>
          </a:p>
          <a:p>
            <a:pPr lvl="1"/>
            <a:r>
              <a:rPr lang="en-US" sz="3200" dirty="0" smtClean="0"/>
              <a:t>Page 169 – 170 </a:t>
            </a:r>
          </a:p>
          <a:p>
            <a:pPr lvl="1"/>
            <a:r>
              <a:rPr lang="en-US" sz="3200" dirty="0" smtClean="0"/>
              <a:t>Problems: #1 – 22.</a:t>
            </a:r>
          </a:p>
          <a:p>
            <a:pPr lvl="1"/>
            <a:endParaRPr lang="en-US" sz="3200" dirty="0" smtClean="0"/>
          </a:p>
          <a:p>
            <a:r>
              <a:rPr lang="en-US" sz="3400" dirty="0" smtClean="0"/>
              <a:t>Make sure you </a:t>
            </a:r>
            <a:r>
              <a:rPr lang="en-US" sz="3400" b="1" dirty="0" smtClean="0"/>
              <a:t>read</a:t>
            </a:r>
            <a:r>
              <a:rPr lang="en-US" sz="3400" dirty="0" smtClean="0"/>
              <a:t> the directions.</a:t>
            </a:r>
          </a:p>
        </p:txBody>
      </p:sp>
    </p:spTree>
    <p:extLst>
      <p:ext uri="{BB962C8B-B14F-4D97-AF65-F5344CB8AC3E}">
        <p14:creationId xmlns:p14="http://schemas.microsoft.com/office/powerpoint/2010/main" val="42413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Homework – </a:t>
            </a:r>
            <a:r>
              <a:rPr lang="en-US" sz="4400" b="1" dirty="0" smtClean="0"/>
              <a:t>Due 10/16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Section 2.1 from the book.</a:t>
            </a:r>
          </a:p>
          <a:p>
            <a:pPr lvl="1"/>
            <a:r>
              <a:rPr lang="en-US" sz="3200" dirty="0" smtClean="0"/>
              <a:t>Page 170 </a:t>
            </a:r>
          </a:p>
          <a:p>
            <a:pPr lvl="1"/>
            <a:r>
              <a:rPr lang="en-US" sz="3200" dirty="0" smtClean="0"/>
              <a:t>Problems: #23 – 40.</a:t>
            </a:r>
          </a:p>
          <a:p>
            <a:pPr lvl="1"/>
            <a:endParaRPr lang="en-US" sz="3200" dirty="0" smtClean="0"/>
          </a:p>
          <a:p>
            <a:r>
              <a:rPr lang="en-US" sz="3400" dirty="0" smtClean="0"/>
              <a:t>Make sure you </a:t>
            </a:r>
            <a:r>
              <a:rPr lang="en-US" sz="3400" b="1" dirty="0" smtClean="0"/>
              <a:t>read</a:t>
            </a:r>
            <a:r>
              <a:rPr lang="en-US" sz="3400" dirty="0" smtClean="0"/>
              <a:t> the directions.</a:t>
            </a:r>
          </a:p>
        </p:txBody>
      </p:sp>
    </p:spTree>
    <p:extLst>
      <p:ext uri="{BB962C8B-B14F-4D97-AF65-F5344CB8AC3E}">
        <p14:creationId xmlns:p14="http://schemas.microsoft.com/office/powerpoint/2010/main" val="5175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Warm-Up: 10/14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752600"/>
                <a:ext cx="7848600" cy="4648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u="sng" dirty="0" smtClean="0"/>
                  <a:t>Perform the indicated operations:</a:t>
                </a:r>
                <a:r>
                  <a:rPr lang="en-US" dirty="0" smtClean="0"/>
                  <a:t> (7minutes)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−6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b="0" dirty="0" smtClean="0"/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𝑔</m:t>
                    </m:r>
                    <m:r>
                      <a:rPr lang="en-US" b="0" i="1" dirty="0" smtClean="0">
                        <a:latin typeface="Cambria Math"/>
                      </a:rPr>
                      <m:t>(3)</m:t>
                    </m:r>
                  </m:oMath>
                </a14:m>
                <a:endParaRPr lang="en-US" b="0" dirty="0" smtClean="0"/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endParaRPr lang="en-US" b="0" dirty="0" smtClean="0"/>
              </a:p>
              <a:p>
                <a:pPr marL="525780" indent="-457200">
                  <a:buFont typeface="+mj-lt"/>
                  <a:buAutoNum type="arabicPeriod"/>
                </a:pPr>
                <a:endParaRPr lang="en-US" b="0" dirty="0" smtClean="0"/>
              </a:p>
              <a:p>
                <a:pPr marL="525780" indent="-457200">
                  <a:buFont typeface="+mj-lt"/>
                  <a:buAutoNum type="arabicPeriod"/>
                </a:pPr>
                <a:r>
                  <a:rPr lang="en-US" b="0" dirty="0" smtClean="0"/>
                  <a:t>What is the standard form for a linear equation? A quadratic? </a:t>
                </a:r>
              </a:p>
              <a:p>
                <a:pPr marL="525780" indent="-457200">
                  <a:buFont typeface="+mj-lt"/>
                  <a:buAutoNum type="arabicPeriod" startAt="4"/>
                </a:pPr>
                <a:r>
                  <a:rPr lang="en-US" dirty="0" smtClean="0"/>
                  <a:t>Write a quadratic equation for a function that has a vertical shift to the right 4, a vertical stretch by 2, a reflection over the x-axis and a vertical shift down 1.</a:t>
                </a: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752600"/>
                <a:ext cx="7848600" cy="4648200"/>
              </a:xfrm>
              <a:blipFill rotWithShape="1">
                <a:blip r:embed="rId2"/>
                <a:stretch>
                  <a:fillRect l="-1084" t="-915" r="-1162" b="-3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4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Polynomial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323651"/>
                <a:ext cx="7315200" cy="384048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u="sng" dirty="0" smtClean="0">
                    <a:latin typeface="Century Gothic" panose="020B0502020202020204" pitchFamily="34" charset="0"/>
                  </a:rPr>
                  <a:t>Definition:</a:t>
                </a:r>
                <a:r>
                  <a:rPr lang="en-US" dirty="0" smtClean="0">
                    <a:latin typeface="Century Gothic" panose="020B0502020202020204" pitchFamily="34" charset="0"/>
                  </a:rPr>
                  <a:t> </a:t>
                </a:r>
                <a:r>
                  <a:rPr lang="en-US" b="0" dirty="0" smtClean="0">
                    <a:latin typeface="Century Gothic" panose="020B0502020202020204" pitchFamily="34" charset="0"/>
                  </a:rPr>
                  <a:t>Let </a:t>
                </a:r>
                <a:r>
                  <a:rPr lang="en-US" b="0" i="1" dirty="0" smtClean="0">
                    <a:latin typeface="Century Gothic" panose="020B0502020202020204" pitchFamily="34" charset="0"/>
                  </a:rPr>
                  <a:t>n</a:t>
                </a:r>
                <a:r>
                  <a:rPr lang="en-US" b="0" dirty="0" smtClean="0">
                    <a:latin typeface="Century Gothic" panose="020B0502020202020204" pitchFamily="34" charset="0"/>
                  </a:rPr>
                  <a:t> be a nonnegative integer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 smtClean="0">
                    <a:latin typeface="Century Gothic" panose="020B0502020202020204" pitchFamily="34" charset="0"/>
                  </a:rPr>
                  <a:t>be real numbers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≠0.</m:t>
                    </m:r>
                  </m:oMath>
                </a14:m>
                <a:r>
                  <a:rPr lang="en-US" i="1" dirty="0" smtClean="0">
                    <a:latin typeface="Century Gothic" panose="020B0502020202020204" pitchFamily="34" charset="0"/>
                  </a:rPr>
                  <a:t> </a:t>
                </a:r>
                <a:r>
                  <a:rPr lang="en-US" dirty="0" smtClean="0">
                    <a:latin typeface="Century Gothic" panose="020B0502020202020204" pitchFamily="34" charset="0"/>
                  </a:rPr>
                  <a:t>The function given by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>
                  <a:latin typeface="Century Gothic" panose="020B0502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𝑥</m:t>
                      </m:r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600" b="0" i="1" dirty="0" smtClean="0"/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pPr marL="0" indent="0">
                  <a:buNone/>
                </a:pPr>
                <a:r>
                  <a:rPr lang="en-US" dirty="0" smtClean="0"/>
                  <a:t>is a </a:t>
                </a:r>
                <a:r>
                  <a:rPr lang="en-US" b="1" dirty="0" smtClean="0"/>
                  <a:t>polynomial function of degree </a:t>
                </a:r>
                <a:r>
                  <a:rPr lang="en-US" b="1" i="1" dirty="0" smtClean="0"/>
                  <a:t>n. </a:t>
                </a:r>
                <a:r>
                  <a:rPr lang="en-US" dirty="0" smtClean="0"/>
                  <a:t>The </a:t>
                </a:r>
                <a:r>
                  <a:rPr lang="en-US" b="1" dirty="0" smtClean="0"/>
                  <a:t>leading coefficient </a:t>
                </a: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323651"/>
                <a:ext cx="7315200" cy="3840480"/>
              </a:xfrm>
              <a:blipFill rotWithShape="1">
                <a:blip r:embed="rId2"/>
                <a:stretch>
                  <a:fillRect l="-1164" b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0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Polynomial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Century Gothic" panose="020B0502020202020204" pitchFamily="34" charset="0"/>
                  </a:rPr>
                  <a:t>Determine whether or not each expression is a polynomial: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−5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 smtClean="0">
                  <a:latin typeface="Century Gothic" panose="020B0502020202020204" pitchFamily="34" charset="0"/>
                </a:endParaRPr>
              </a:p>
              <a:p>
                <a:pPr marL="754380" lvl="1" indent="-457200"/>
                <a:r>
                  <a:rPr lang="en-US" sz="2800" b="1" dirty="0">
                    <a:latin typeface="Century Gothic" panose="020B0502020202020204" pitchFamily="34" charset="0"/>
                  </a:rPr>
                  <a:t>Yes</a:t>
                </a:r>
                <a:r>
                  <a:rPr lang="en-US" sz="2800" dirty="0">
                    <a:latin typeface="Century Gothic" panose="020B0502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>
                    <a:latin typeface="Century Gothic" panose="020B0502020202020204" pitchFamily="34" charset="0"/>
                  </a:rPr>
                  <a:t> is a polynomial function of degree 3 with leading coefficient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4.</m:t>
                    </m:r>
                  </m:oMath>
                </a14:m>
                <a:endParaRPr lang="en-US" sz="2800" dirty="0" smtClean="0">
                  <a:latin typeface="Century Gothic" panose="020B0502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+7</m:t>
                    </m:r>
                  </m:oMath>
                </a14:m>
                <a:endParaRPr lang="en-US" sz="3200" dirty="0" smtClean="0">
                  <a:latin typeface="Century Gothic" panose="020B0502020202020204" pitchFamily="34" charset="0"/>
                </a:endParaRPr>
              </a:p>
              <a:p>
                <a:pPr marL="754380" lvl="1" indent="-457200"/>
                <a:r>
                  <a:rPr lang="en-US" sz="2800" b="1" dirty="0">
                    <a:latin typeface="Century Gothic" panose="020B0502020202020204" pitchFamily="34" charset="0"/>
                  </a:rPr>
                  <a:t>No</a:t>
                </a:r>
                <a:r>
                  <a:rPr lang="en-US" sz="2800" dirty="0">
                    <a:latin typeface="Century Gothic" panose="020B0502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800" dirty="0">
                    <a:latin typeface="Century Gothic" panose="020B0502020202020204" pitchFamily="34" charset="0"/>
                  </a:rPr>
                  <a:t> is not a polynomial functions because of the exponent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</a:rPr>
                      <m:t>−4</m:t>
                    </m:r>
                  </m:oMath>
                </a14:m>
                <a:r>
                  <a:rPr lang="en-US" sz="2800" dirty="0" smtClean="0">
                    <a:latin typeface="Century Gothic" panose="020B0502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  <a:blipFill rotWithShape="1">
                <a:blip r:embed="rId2"/>
                <a:stretch>
                  <a:fillRect l="-1579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2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Polynomial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6750" y="1676400"/>
                <a:ext cx="7810500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Century Gothic" panose="020B0502020202020204" pitchFamily="34" charset="0"/>
                  </a:rPr>
                  <a:t>Determine whether or not each expression is a polynomial: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+16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dirty="0" smtClean="0">
                  <a:latin typeface="Century Gothic" panose="020B0502020202020204" pitchFamily="34" charset="0"/>
                </a:endParaRPr>
              </a:p>
              <a:p>
                <a:pPr marL="754380" lvl="1" indent="-457200"/>
                <a:r>
                  <a:rPr lang="en-US" sz="2800" b="1" dirty="0">
                    <a:latin typeface="Century Gothic" panose="020B0502020202020204" pitchFamily="34" charset="0"/>
                  </a:rPr>
                  <a:t>No</a:t>
                </a:r>
                <a:r>
                  <a:rPr lang="en-US" sz="2800" dirty="0">
                    <a:latin typeface="Century Gothic" panose="020B0502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r>
                  <a:rPr lang="en-US" sz="2800" dirty="0">
                    <a:latin typeface="Century Gothic" panose="020B0502020202020204" pitchFamily="34" charset="0"/>
                  </a:rPr>
                  <a:t> is not a polynomial function as it can’t be simplified into polynomial form</a:t>
                </a:r>
                <a:r>
                  <a:rPr lang="en-US" sz="2800" dirty="0" smtClean="0">
                    <a:latin typeface="Century Gothic" panose="020B0502020202020204" pitchFamily="34" charset="0"/>
                  </a:rPr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15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i="1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sz="2800" b="0" dirty="0" smtClean="0">
                  <a:latin typeface="Century Gothic" panose="020B0502020202020204" pitchFamily="34" charset="0"/>
                </a:endParaRPr>
              </a:p>
              <a:p>
                <a:pPr marL="758952" lvl="1" indent="-457200">
                  <a:spcBef>
                    <a:spcPts val="432"/>
                  </a:spcBef>
                </a:pPr>
                <a:r>
                  <a:rPr lang="en-US" sz="2800" b="1" dirty="0" smtClean="0">
                    <a:latin typeface="Century Gothic" panose="020B0502020202020204" pitchFamily="34" charset="0"/>
                  </a:rPr>
                  <a:t>Yes</a:t>
                </a:r>
                <a:r>
                  <a:rPr lang="en-US" sz="2800" dirty="0">
                    <a:latin typeface="Century Gothic" panose="020B0502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2800" dirty="0">
                    <a:latin typeface="Century Gothic" panose="020B0502020202020204" pitchFamily="34" charset="0"/>
                  </a:rPr>
                  <a:t> is a polynomial function of degree 4 with leading coefficient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−2</m:t>
                    </m:r>
                  </m:oMath>
                </a14:m>
                <a:r>
                  <a:rPr lang="en-US" sz="2800" dirty="0" smtClean="0">
                    <a:latin typeface="Century Gothic" panose="020B0502020202020204" pitchFamily="34" charset="0"/>
                  </a:rPr>
                  <a:t>.</a:t>
                </a:r>
                <a:endParaRPr lang="en-US" sz="28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750" y="1676400"/>
                <a:ext cx="7810500" cy="4572000"/>
              </a:xfrm>
              <a:blipFill rotWithShape="1">
                <a:blip r:embed="rId2"/>
                <a:stretch>
                  <a:fillRect l="-1479" t="-1195" r="-1245" b="-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55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Polynomial Degree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76317674"/>
                  </p:ext>
                </p:extLst>
              </p:nvPr>
            </p:nvGraphicFramePr>
            <p:xfrm>
              <a:off x="781050" y="2324100"/>
              <a:ext cx="7581901" cy="3261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1"/>
                    <a:gridCol w="3429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Name</a:t>
                          </a:r>
                          <a:endParaRPr lang="en-US" sz="24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Form</a:t>
                          </a:r>
                          <a:endParaRPr lang="en-US" sz="24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Degree</a:t>
                          </a:r>
                          <a:endParaRPr lang="en-US" sz="24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Zero Function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2000" b="0" dirty="0" smtClean="0"/>
                        </a:p>
                        <a:p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Undefined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Constant Function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≠0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0" dirty="0" smtClean="0">
                            <a:ea typeface="Cambria Math"/>
                          </a:endParaRPr>
                        </a:p>
                        <a:p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0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Linear Function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𝑎𝑥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≠0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0" dirty="0" smtClean="0">
                            <a:ea typeface="Cambria Math"/>
                          </a:endParaRPr>
                        </a:p>
                        <a:p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Quadratic Function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𝑏𝑥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𝑐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 (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≠0)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76317674"/>
                  </p:ext>
                </p:extLst>
              </p:nvPr>
            </p:nvGraphicFramePr>
            <p:xfrm>
              <a:off x="781050" y="2324100"/>
              <a:ext cx="7581901" cy="3261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1"/>
                    <a:gridCol w="3429000"/>
                    <a:gridCol w="1524000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Name</a:t>
                          </a:r>
                          <a:endParaRPr lang="en-US" sz="24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Form</a:t>
                          </a:r>
                          <a:endParaRPr lang="en-US" sz="24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Degree</a:t>
                          </a:r>
                          <a:endParaRPr lang="en-US" sz="2400" dirty="0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Zero Function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6554" t="-72174" r="-44405" b="-30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Undefined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Constant Function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6554" t="-172174" r="-44405" b="-20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0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Linear Function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6554" t="-272174" r="-44405" b="-10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1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Quadratic Function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6554" t="-372174" r="-44405" b="-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2</a:t>
                          </a:r>
                          <a:endParaRPr lang="en-US" sz="2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502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Linear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68580" lvl="0" indent="0">
                  <a:buNone/>
                </a:pPr>
                <a:r>
                  <a:rPr lang="en-US" u="sng" dirty="0" smtClean="0">
                    <a:latin typeface="Century Gothic" panose="020B0502020202020204" pitchFamily="34" charset="0"/>
                  </a:rPr>
                  <a:t>Definition:</a:t>
                </a:r>
                <a:r>
                  <a:rPr lang="en-US" dirty="0" smtClean="0">
                    <a:latin typeface="Century Gothic" panose="020B0502020202020204" pitchFamily="34" charset="0"/>
                  </a:rPr>
                  <a:t> </a:t>
                </a:r>
                <a:r>
                  <a:rPr lang="en-US" dirty="0"/>
                  <a:t>A function that can be written in the </a:t>
                </a:r>
                <a:r>
                  <a:rPr lang="en-US" dirty="0" smtClean="0"/>
                  <a:t>form: </a:t>
                </a:r>
              </a:p>
              <a:p>
                <a:pPr marL="68580" lv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𝑚𝑥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68580" lvl="0" indent="0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≠0</m:t>
                    </m:r>
                  </m:oMath>
                </a14:m>
                <a:r>
                  <a:rPr lang="en-US" dirty="0"/>
                  <a:t> and </a:t>
                </a:r>
                <a:r>
                  <a:rPr lang="en-US" b="1" i="1" dirty="0"/>
                  <a:t>b</a:t>
                </a:r>
                <a:r>
                  <a:rPr lang="en-US" dirty="0"/>
                  <a:t> are real numbers</a:t>
                </a:r>
                <a:r>
                  <a:rPr lang="en-US" dirty="0" smtClean="0"/>
                  <a:t>. Also,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𝒎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the slope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</m:oMath>
                </a14:m>
                <a:r>
                  <a:rPr lang="en-US" dirty="0" smtClean="0"/>
                  <a:t> is the </a:t>
                </a:r>
                <a:r>
                  <a:rPr lang="en-US" b="1" dirty="0" smtClean="0"/>
                  <a:t>y-intercept.</a:t>
                </a:r>
              </a:p>
              <a:p>
                <a:pPr marL="68580" lvl="0" indent="0">
                  <a:buNone/>
                </a:pPr>
                <a:endParaRPr lang="en-US" dirty="0"/>
              </a:p>
              <a:p>
                <a:r>
                  <a:rPr lang="en-US" dirty="0" smtClean="0"/>
                  <a:t>Polynomial of degree 1.</a:t>
                </a:r>
              </a:p>
              <a:p>
                <a:endParaRPr lang="en-US" dirty="0"/>
              </a:p>
              <a:p>
                <a:r>
                  <a:rPr lang="en-US" dirty="0" smtClean="0"/>
                  <a:t>Slope:</a:t>
                </a:r>
              </a:p>
              <a:p>
                <a:pPr lvl="1"/>
                <a:r>
                  <a:rPr lang="en-US" sz="2000" dirty="0" smtClean="0"/>
                  <a:t>Positive: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Negative: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&lt;0</m:t>
                    </m:r>
                  </m:oMath>
                </a14:m>
                <a:endParaRPr lang="en-US" sz="2000" dirty="0" smtClean="0"/>
              </a:p>
              <a:p>
                <a:pPr marL="68580" lv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76400"/>
                <a:ext cx="7315200" cy="4572000"/>
              </a:xfrm>
              <a:blipFill rotWithShape="1">
                <a:blip r:embed="rId2"/>
                <a:stretch>
                  <a:fillRect l="-249" t="-930" r="-333" b="-1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5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Writing Linear Equations</a:t>
            </a:r>
            <a:endParaRPr lang="en-US" sz="4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143000" y="2209800"/>
            <a:ext cx="3057148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Calculation</a:t>
            </a:r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62000" y="3047999"/>
                <a:ext cx="3657600" cy="3200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sz="2800" dirty="0" smtClean="0"/>
                  <a:t>Given two points:</a:t>
                </a:r>
              </a:p>
              <a:p>
                <a:pPr lvl="1"/>
                <a:r>
                  <a:rPr lang="en-US" sz="2400" dirty="0" smtClean="0"/>
                  <a:t>Find the slope: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. </a:t>
                </a:r>
              </a:p>
              <a:p>
                <a:pPr lvl="1"/>
                <a:r>
                  <a:rPr lang="en-US" sz="2400" dirty="0" smtClean="0"/>
                  <a:t>Plug in slope and </a:t>
                </a:r>
                <a:r>
                  <a:rPr lang="en-US" sz="2400" b="1" dirty="0" smtClean="0"/>
                  <a:t>1 point </a:t>
                </a:r>
                <a:r>
                  <a:rPr lang="en-US" sz="2400" dirty="0" smtClean="0"/>
                  <a:t>into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𝑚𝑥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 to find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62000" y="3047999"/>
                <a:ext cx="3657600" cy="3200400"/>
              </a:xfrm>
              <a:blipFill rotWithShape="1">
                <a:blip r:embed="rId2"/>
                <a:stretch>
                  <a:fillRect t="-1705" r="-2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945283" y="2209801"/>
            <a:ext cx="3055717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Graphing</a:t>
            </a:r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724400" y="3047999"/>
                <a:ext cx="3657600" cy="3200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Given two points:</a:t>
                </a:r>
              </a:p>
              <a:p>
                <a:pPr lvl="1"/>
                <a:r>
                  <a:rPr lang="en-US" dirty="0" smtClean="0"/>
                  <a:t>Plot on a coordinate plane and connect by a line.</a:t>
                </a:r>
              </a:p>
              <a:p>
                <a:pPr lvl="1"/>
                <a:r>
                  <a:rPr lang="en-US" dirty="0" smtClean="0"/>
                  <a:t>Determine slope by doing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US" i="1" dirty="0" smtClean="0">
                            <a:latin typeface="Cambria Math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Determine y-intercept by looking for the point at which the line crosses the y-axis.</a:t>
                </a:r>
                <a:endParaRPr lang="en-US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724400" y="3047999"/>
                <a:ext cx="3657600" cy="3200400"/>
              </a:xfrm>
              <a:blipFill rotWithShape="1">
                <a:blip r:embed="rId3"/>
                <a:stretch>
                  <a:fillRect t="-2462" r="-2322" b="-2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9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143000"/>
          </a:xfrm>
        </p:spPr>
        <p:txBody>
          <a:bodyPr/>
          <a:lstStyle/>
          <a:p>
            <a:r>
              <a:rPr lang="en-US" dirty="0" smtClean="0"/>
              <a:t>Examples #1 and #2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62000" y="1676401"/>
                <a:ext cx="3749040" cy="466344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pPr marL="68580" indent="0">
                  <a:lnSpc>
                    <a:spcPct val="110000"/>
                  </a:lnSpc>
                  <a:buNone/>
                </a:pPr>
                <a:r>
                  <a:rPr lang="en-US" b="1" u="sng" dirty="0" smtClean="0"/>
                  <a:t>Points: </a:t>
                </a:r>
                <a:endParaRPr lang="en-US" b="1" i="1" u="sng" dirty="0" smtClean="0">
                  <a:latin typeface="Cambria Math"/>
                </a:endParaRPr>
              </a:p>
              <a:p>
                <a:pPr marL="68580" indent="0" algn="ctr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latin typeface="Cambria Math"/>
                      </a:rPr>
                      <m:t>,−</m:t>
                    </m:r>
                    <m:r>
                      <a:rPr lang="en-US" b="1" i="1" dirty="0" smtClean="0">
                        <a:latin typeface="Cambria Math"/>
                      </a:rPr>
                      <m:t>𝟒</m:t>
                    </m:r>
                    <m:r>
                      <a:rPr lang="en-US" b="1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b="1" dirty="0" smtClean="0"/>
                  <a:t>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(−</m:t>
                    </m:r>
                    <m:r>
                      <a:rPr lang="en-US" b="1" i="1" dirty="0" smtClean="0">
                        <a:latin typeface="Cambria Math"/>
                      </a:rPr>
                      <m:t>𝟏</m:t>
                    </m:r>
                    <m:r>
                      <a:rPr lang="en-US" b="1" i="1" dirty="0" smtClean="0">
                        <a:latin typeface="Cambria Math"/>
                      </a:rPr>
                      <m:t>,</m:t>
                    </m:r>
                    <m:r>
                      <a:rPr lang="en-US" b="1" i="1" dirty="0" smtClean="0">
                        <a:latin typeface="Cambria Math"/>
                      </a:rPr>
                      <m:t>𝟓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:pPr marL="68580" indent="0">
                  <a:lnSpc>
                    <a:spcPct val="110000"/>
                  </a:lnSpc>
                  <a:buNone/>
                </a:pPr>
                <a:endParaRPr lang="en-US" b="1" dirty="0" smtClean="0"/>
              </a:p>
              <a:p>
                <a:pPr>
                  <a:lnSpc>
                    <a:spcPct val="110000"/>
                  </a:lnSpc>
                </a:pPr>
                <a:r>
                  <a:rPr lang="en-US" dirty="0" smtClean="0"/>
                  <a:t>Find slope:</a:t>
                </a:r>
                <a:endParaRPr lang="en-US" dirty="0"/>
              </a:p>
              <a:p>
                <a:pPr marL="6858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5−(−4)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−1−2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68580" indent="0" algn="ctr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S</a:t>
                </a:r>
                <a:r>
                  <a:rPr lang="en-US" dirty="0" smtClean="0"/>
                  <a:t>olve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6858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−4=−3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b="0" dirty="0" smtClean="0"/>
              </a:p>
              <a:p>
                <a:pPr marL="6858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−4=−6+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US" b="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dirty="0" smtClean="0"/>
                  <a:t>Final Equation:</a:t>
                </a:r>
              </a:p>
              <a:p>
                <a:pPr marL="6858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762000" y="1676401"/>
                <a:ext cx="3749040" cy="4663440"/>
              </a:xfrm>
              <a:blipFill rotWithShape="1">
                <a:blip r:embed="rId2"/>
                <a:stretch>
                  <a:fillRect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32960" y="1676400"/>
                <a:ext cx="3749040" cy="466344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20000"/>
              </a:bodyPr>
              <a:lstStyle/>
              <a:p>
                <a:pPr marL="68580" indent="0">
                  <a:lnSpc>
                    <a:spcPct val="120000"/>
                  </a:lnSpc>
                  <a:buNone/>
                </a:pPr>
                <a:r>
                  <a:rPr lang="en-US" b="1" u="sng" dirty="0" smtClean="0"/>
                  <a:t>Points: </a:t>
                </a:r>
              </a:p>
              <a:p>
                <a:pPr marL="6858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</m:oMath>
                </a14:m>
                <a:r>
                  <a:rPr lang="en-US" b="1" dirty="0" smtClean="0"/>
                  <a:t>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𝟔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a14:m>
                <a:endParaRPr lang="en-US" b="1" dirty="0" smtClean="0"/>
              </a:p>
              <a:p>
                <a:pPr marL="6858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1" i="1" dirty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>
                        <a:latin typeface="Cambria Math"/>
                      </a:rPr>
                      <m:t>𝟐</m:t>
                    </m:r>
                    <m:r>
                      <a:rPr lang="en-US" b="1" i="1" dirty="0">
                        <a:latin typeface="Cambria Math"/>
                      </a:rPr>
                      <m:t>,−</m:t>
                    </m:r>
                    <m:r>
                      <a:rPr lang="en-US" b="1" i="1" dirty="0" smtClean="0">
                        <a:latin typeface="Cambria Math"/>
                      </a:rPr>
                      <m:t>𝟓</m:t>
                    </m:r>
                    <m:r>
                      <a:rPr lang="en-US" b="1" i="1" dirty="0">
                        <a:latin typeface="Cambria Math"/>
                      </a:rPr>
                      <m:t>) </m:t>
                    </m:r>
                  </m:oMath>
                </a14:m>
                <a:r>
                  <a:rPr lang="en-US" b="1" dirty="0"/>
                  <a:t>and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𝟔</m:t>
                    </m:r>
                    <m:r>
                      <a:rPr lang="en-US" b="1" i="1" dirty="0">
                        <a:latin typeface="Cambria Math"/>
                      </a:rPr>
                      <m:t>,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latin typeface="Cambria Math"/>
                      </a:rPr>
                      <m:t>𝟏</m:t>
                    </m:r>
                    <m:r>
                      <a:rPr lang="en-US" b="1" i="1" dirty="0">
                        <a:latin typeface="Cambria Math"/>
                      </a:rPr>
                      <m:t>)</m:t>
                    </m:r>
                  </m:oMath>
                </a14:m>
                <a:endParaRPr lang="en-US" sz="400" b="1" dirty="0"/>
              </a:p>
              <a:p>
                <a:pPr>
                  <a:lnSpc>
                    <a:spcPct val="120000"/>
                  </a:lnSpc>
                </a:pPr>
                <a:r>
                  <a:rPr lang="en-US" sz="2000" dirty="0"/>
                  <a:t>Find slope: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𝑚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en-US" sz="2000" i="1">
                              <a:latin typeface="Cambria Math"/>
                            </a:rPr>
                            <m:t>−(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−5</m:t>
                          </m:r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(−2)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i="1" dirty="0">
                  <a:latin typeface="Cambria Math"/>
                </a:endParaRPr>
              </a:p>
              <a:p>
                <a:pPr marL="6858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000" dirty="0"/>
                  <a:t>Solve for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000" dirty="0"/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3</m:t>
                      </m:r>
                      <m:r>
                        <a:rPr lang="en-US" sz="2000" i="1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𝑏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=−4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ea typeface="Cambria Math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2000" dirty="0"/>
                  <a:t>Final Equation:</a:t>
                </a:r>
              </a:p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68580" indent="0" algn="ctr">
                  <a:buNone/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32960" y="1676400"/>
                <a:ext cx="3749040" cy="4663440"/>
              </a:xfrm>
              <a:blipFill rotWithShape="1">
                <a:blip r:embed="rId3"/>
                <a:stretch>
                  <a:fillRect t="-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857</TotalTime>
  <Words>1244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Linear and Quadratic Functions</vt:lpstr>
      <vt:lpstr>Warm-Up: 10/14</vt:lpstr>
      <vt:lpstr>Polynomial Function</vt:lpstr>
      <vt:lpstr>Polynomial Examples</vt:lpstr>
      <vt:lpstr>Polynomial Examples</vt:lpstr>
      <vt:lpstr>Polynomial Degree</vt:lpstr>
      <vt:lpstr>Linear Function</vt:lpstr>
      <vt:lpstr>Writing Linear Equations</vt:lpstr>
      <vt:lpstr>Examples #1 and #2</vt:lpstr>
      <vt:lpstr>Quadratic Function</vt:lpstr>
      <vt:lpstr>Vertex Form</vt:lpstr>
      <vt:lpstr>Converting to Vertex Form</vt:lpstr>
      <vt:lpstr>f(x)=-3(x-1)^2-2</vt:lpstr>
      <vt:lpstr>Writing in General Form</vt:lpstr>
      <vt:lpstr>f(x)=3(x+1)^2+2</vt:lpstr>
      <vt:lpstr>Homework – Due 10/15</vt:lpstr>
      <vt:lpstr>Homework – Due 10/16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of Functions</dc:title>
  <dc:creator>Amanda</dc:creator>
  <cp:lastModifiedBy>Amanda</cp:lastModifiedBy>
  <cp:revision>49</cp:revision>
  <dcterms:created xsi:type="dcterms:W3CDTF">2014-10-06T22:02:44Z</dcterms:created>
  <dcterms:modified xsi:type="dcterms:W3CDTF">2014-10-14T18:47:50Z</dcterms:modified>
</cp:coreProperties>
</file>