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70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C6AF9-3D9B-47A1-ADDD-7B46F603C169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5D141-5313-443B-B430-61910DFB5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4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5D141-5313-443B-B430-61910DFB50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4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5D141-5313-443B-B430-61910DFB50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4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F0C70CF-B214-4DD6-A52F-5A4BF584ADD9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43DF6EB-61CD-48B6-A952-13264862666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70CF-B214-4DD6-A52F-5A4BF584ADD9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F6EB-61CD-48B6-A952-1326486266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70CF-B214-4DD6-A52F-5A4BF584ADD9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F6EB-61CD-48B6-A952-1326486266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0C70CF-B214-4DD6-A52F-5A4BF584ADD9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43DF6EB-61CD-48B6-A952-13264862666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F0C70CF-B214-4DD6-A52F-5A4BF584ADD9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43DF6EB-61CD-48B6-A952-13264862666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70CF-B214-4DD6-A52F-5A4BF584ADD9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F6EB-61CD-48B6-A952-1326486266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70CF-B214-4DD6-A52F-5A4BF584ADD9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F6EB-61CD-48B6-A952-13264862666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0C70CF-B214-4DD6-A52F-5A4BF584ADD9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3DF6EB-61CD-48B6-A952-1326486266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70CF-B214-4DD6-A52F-5A4BF584ADD9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F6EB-61CD-48B6-A952-1326486266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0C70CF-B214-4DD6-A52F-5A4BF584ADD9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43DF6EB-61CD-48B6-A952-13264862666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0C70CF-B214-4DD6-A52F-5A4BF584ADD9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3DF6EB-61CD-48B6-A952-13264862666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F0C70CF-B214-4DD6-A52F-5A4BF584ADD9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43DF6EB-61CD-48B6-A952-1326486266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Graph Transformations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629400" cy="1626078"/>
          </a:xfrm>
        </p:spPr>
        <p:txBody>
          <a:bodyPr>
            <a:noAutofit/>
          </a:bodyPr>
          <a:lstStyle/>
          <a:p>
            <a:pPr algn="ctr">
              <a:lnSpc>
                <a:spcPct val="134000"/>
              </a:lnSpc>
            </a:pPr>
            <a:r>
              <a:rPr lang="en-US" dirty="0" smtClean="0"/>
              <a:t>Horizontal Shifts </a:t>
            </a:r>
            <a:r>
              <a:rPr lang="en-US" dirty="0"/>
              <a:t>And Vertical </a:t>
            </a:r>
            <a:r>
              <a:rPr lang="en-US" dirty="0" smtClean="0"/>
              <a:t>Shifts</a:t>
            </a:r>
          </a:p>
          <a:p>
            <a:pPr algn="ctr">
              <a:lnSpc>
                <a:spcPct val="134000"/>
              </a:lnSpc>
            </a:pPr>
            <a:r>
              <a:rPr lang="en-US" dirty="0" smtClean="0"/>
              <a:t>Reflections over the X-Axis and Y-Axis</a:t>
            </a:r>
          </a:p>
          <a:p>
            <a:pPr algn="ctr">
              <a:lnSpc>
                <a:spcPct val="134000"/>
              </a:lnSpc>
            </a:pPr>
            <a:r>
              <a:rPr lang="en-US" dirty="0" smtClean="0"/>
              <a:t>Horizontally and Vertically Stretching and Shrinking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27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6156960" cy="914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Stretching and Shrinking Horizontally and Vertically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idx="2"/>
              </p:nvPr>
            </p:nvSpPr>
            <p:spPr>
              <a:xfrm>
                <a:off x="6324600" y="0"/>
                <a:ext cx="2362200" cy="5715000"/>
              </a:xfrm>
            </p:spPr>
            <p:txBody>
              <a:bodyPr>
                <a:normAutofit fontScale="85000" lnSpcReduction="10000"/>
              </a:bodyPr>
              <a:lstStyle/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800" b="1" u="sng" dirty="0" smtClean="0">
                    <a:solidFill>
                      <a:srgbClr val="FF0000"/>
                    </a:solidFill>
                  </a:rPr>
                  <a:t>Red:</a:t>
                </a:r>
                <a:endParaRPr lang="en-US" sz="2800" b="1" i="1" u="sng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𝑦</m:t>
                      </m:r>
                      <m:r>
                        <a:rPr lang="en-US" sz="2800" i="1" dirty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 dirty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 dirty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 dirty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 dirty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i="1" dirty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800" i="1" dirty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800" i="1" dirty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 smtClean="0"/>
              </a:p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800" b="1" u="sng" dirty="0" smtClean="0">
                    <a:solidFill>
                      <a:srgbClr val="0070C0"/>
                    </a:solidFill>
                  </a:rPr>
                  <a:t>Blue:</a:t>
                </a:r>
                <a:endParaRPr lang="en-US" sz="2800" b="1" i="1" u="sng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𝑦</m:t>
                      </m:r>
                      <m:r>
                        <a:rPr lang="en-US" sz="2800" i="1" dirty="0">
                          <a:latin typeface="Cambria Math"/>
                        </a:rPr>
                        <m:t>=(3</m:t>
                      </m:r>
                      <m:sSup>
                        <m:sSupPr>
                          <m:ctrlPr>
                            <a:rPr lang="en-US" sz="280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/>
                            </a:rPr>
                            <m:t>𝑥</m:t>
                          </m:r>
                          <m:r>
                            <a:rPr lang="en-US" sz="2800" i="1" dirty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800" i="1" dirty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 smtClean="0"/>
              </a:p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800" b="1" u="sng" dirty="0" smtClean="0">
                    <a:solidFill>
                      <a:srgbClr val="00B050"/>
                    </a:solidFill>
                  </a:rPr>
                  <a:t>Green: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𝑦</m:t>
                      </m:r>
                      <m:r>
                        <a:rPr lang="en-US" sz="28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80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 dirty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 smtClean="0"/>
              </a:p>
              <a:p>
                <a:pPr>
                  <a:lnSpc>
                    <a:spcPct val="120000"/>
                  </a:lnSpc>
                </a:pPr>
                <a:r>
                  <a:rPr lang="en-US" sz="2800" b="1" u="sng" dirty="0" smtClean="0">
                    <a:solidFill>
                      <a:srgbClr val="7030A0"/>
                    </a:solidFill>
                  </a:rPr>
                  <a:t>Purple:</a:t>
                </a:r>
                <a:endParaRPr lang="en-US" sz="2800" b="1" i="1" u="sng" dirty="0" smtClean="0">
                  <a:solidFill>
                    <a:srgbClr val="7030A0"/>
                  </a:solidFill>
                  <a:latin typeface="Cambria Math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𝑦</m:t>
                      </m:r>
                      <m:r>
                        <a:rPr lang="en-US" sz="2800" i="1" dirty="0">
                          <a:latin typeface="Cambria Math"/>
                        </a:rPr>
                        <m:t>=3</m:t>
                      </m:r>
                      <m:sSup>
                        <m:sSupPr>
                          <m:ctrlPr>
                            <a:rPr lang="en-US" sz="280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 dirty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6324600" y="0"/>
                <a:ext cx="2362200" cy="5715000"/>
              </a:xfrm>
              <a:blipFill rotWithShape="1">
                <a:blip r:embed="rId3"/>
                <a:stretch>
                  <a:fillRect l="-4134" t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86" r="11407"/>
          <a:stretch/>
        </p:blipFill>
        <p:spPr>
          <a:xfrm>
            <a:off x="228600" y="1981200"/>
            <a:ext cx="5783370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227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(−3</m:t>
                          </m:r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717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=−2</m:t>
                      </m:r>
                      <m:rad>
                        <m:radPr>
                          <m:degHide m:val="on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+5</m:t>
                          </m:r>
                        </m:e>
                      </m:rad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9874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+4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9123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Shifts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2"/>
              </p:nvPr>
            </p:nvSpPr>
            <p:spPr/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r>
                  <a:rPr lang="en-US" sz="3000" dirty="0" smtClean="0"/>
                  <a:t>A vertical transformation of the graph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𝑦</m:t>
                    </m:r>
                    <m:r>
                      <a:rPr lang="en-US" sz="3000" b="0" i="1" smtClean="0">
                        <a:latin typeface="Cambria Math"/>
                      </a:rPr>
                      <m:t>=</m:t>
                    </m:r>
                    <m:r>
                      <a:rPr lang="en-US" sz="3000" b="0" i="1" smtClean="0">
                        <a:latin typeface="Cambria Math"/>
                      </a:rPr>
                      <m:t>𝑓</m:t>
                    </m:r>
                    <m:r>
                      <a:rPr lang="en-US" sz="3000" b="0" i="1" smtClean="0">
                        <a:latin typeface="Cambria Math"/>
                      </a:rPr>
                      <m:t>(</m:t>
                    </m:r>
                    <m:r>
                      <a:rPr lang="en-US" sz="3000" b="0" i="1" smtClean="0">
                        <a:latin typeface="Cambria Math"/>
                      </a:rPr>
                      <m:t>𝑥</m:t>
                    </m:r>
                    <m:r>
                      <a:rPr lang="en-US" sz="3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000" dirty="0" smtClean="0"/>
                  <a:t> is a shift of the graph up or down in the coordinate plane.</a:t>
                </a:r>
                <a:endParaRPr lang="en-US" sz="30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blipFill rotWithShape="1">
                <a:blip r:embed="rId2"/>
                <a:stretch>
                  <a:fillRect l="-1159" t="-1560" r="-5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4"/>
              </p:nvPr>
            </p:nvSpPr>
            <p:spPr/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sz="3000" dirty="0"/>
                  <a:t>A </a:t>
                </a:r>
                <a:r>
                  <a:rPr lang="en-US" sz="3000" dirty="0" smtClean="0"/>
                  <a:t>horizontal transformation </a:t>
                </a:r>
                <a:r>
                  <a:rPr lang="en-US" sz="3000" dirty="0"/>
                  <a:t>of the graph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𝑦</m:t>
                    </m:r>
                    <m:r>
                      <a:rPr lang="en-US" sz="3000" i="1">
                        <a:latin typeface="Cambria Math"/>
                      </a:rPr>
                      <m:t>=</m:t>
                    </m:r>
                    <m:r>
                      <a:rPr lang="en-US" sz="3000" i="1">
                        <a:latin typeface="Cambria Math"/>
                      </a:rPr>
                      <m:t>𝑓</m:t>
                    </m:r>
                    <m:r>
                      <a:rPr lang="en-US" sz="3000" i="1">
                        <a:latin typeface="Cambria Math"/>
                      </a:rPr>
                      <m:t>(</m:t>
                    </m:r>
                    <m:r>
                      <a:rPr lang="en-US" sz="3000" i="1">
                        <a:latin typeface="Cambria Math"/>
                      </a:rPr>
                      <m:t>𝑥</m:t>
                    </m:r>
                    <m:r>
                      <a:rPr lang="en-US" sz="3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000" dirty="0"/>
                  <a:t> is a shift of the graph </a:t>
                </a:r>
                <a:r>
                  <a:rPr lang="en-US" sz="3000" dirty="0" smtClean="0"/>
                  <a:t>left </a:t>
                </a:r>
                <a:r>
                  <a:rPr lang="en-US" sz="3000" dirty="0"/>
                  <a:t>or </a:t>
                </a:r>
                <a:r>
                  <a:rPr lang="en-US" sz="3000" dirty="0" smtClean="0"/>
                  <a:t>right </a:t>
                </a:r>
                <a:r>
                  <a:rPr lang="en-US" sz="3000" dirty="0"/>
                  <a:t>in the coordinate plane.</a:t>
                </a:r>
              </a:p>
              <a:p>
                <a:endParaRPr lang="en-US" sz="3000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 rotWithShape="1">
                <a:blip r:embed="rId3"/>
                <a:stretch>
                  <a:fillRect l="-1159" t="-1560" r="-3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Vertical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Horizontal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45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900" dirty="0" smtClean="0"/>
              <a:t>Horizontal Transformations</a:t>
            </a:r>
            <a:endParaRPr lang="en-US" sz="3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2"/>
              </p:nvPr>
            </p:nvSpPr>
            <p:spPr/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lnSpcReduction="10000"/>
              </a:bodyPr>
              <a:lstStyle/>
              <a:p>
                <a:r>
                  <a:rPr lang="en-US" sz="2800" dirty="0" smtClean="0"/>
                  <a:t>A translation to the </a:t>
                </a:r>
                <a:r>
                  <a:rPr lang="en-US" sz="2800" b="1" dirty="0" smtClean="0"/>
                  <a:t>right</a:t>
                </a:r>
                <a:r>
                  <a:rPr lang="en-US" sz="2800" dirty="0" smtClean="0"/>
                  <a:t> by </a:t>
                </a:r>
                <a:r>
                  <a:rPr lang="en-US" sz="2800" i="1" dirty="0" smtClean="0"/>
                  <a:t>c</a:t>
                </a:r>
                <a:r>
                  <a:rPr lang="en-US" sz="2800" dirty="0" smtClean="0"/>
                  <a:t> units.</a:t>
                </a:r>
              </a:p>
              <a:p>
                <a:endParaRPr lang="en-US" dirty="0"/>
              </a:p>
              <a:p>
                <a:r>
                  <a:rPr lang="en-US" sz="2800" dirty="0" smtClean="0"/>
                  <a:t>Ex: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2600" dirty="0" smtClean="0"/>
                  <a:t>A horizontal translation right by 3 units.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blipFill rotWithShape="1">
                <a:blip r:embed="rId2"/>
                <a:stretch>
                  <a:fillRect l="-993" t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4"/>
              </p:nvPr>
            </p:nvSpPr>
            <p:spPr/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sz="2800" dirty="0" smtClean="0"/>
                  <a:t>A </a:t>
                </a:r>
                <a:r>
                  <a:rPr lang="en-US" sz="2800" dirty="0"/>
                  <a:t>translation to the </a:t>
                </a:r>
                <a:r>
                  <a:rPr lang="en-US" sz="2800" b="1" dirty="0" smtClean="0"/>
                  <a:t>left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by </a:t>
                </a:r>
                <a:r>
                  <a:rPr lang="en-US" sz="2800" i="1" dirty="0"/>
                  <a:t>c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units.</a:t>
                </a:r>
              </a:p>
              <a:p>
                <a:pPr marL="0" indent="0">
                  <a:buNone/>
                </a:pPr>
                <a:endParaRPr lang="en-US" sz="3600" dirty="0"/>
              </a:p>
              <a:p>
                <a:r>
                  <a:rPr lang="en-US" sz="2800" dirty="0" smtClean="0"/>
                  <a:t>Ex</a:t>
                </a:r>
                <a:r>
                  <a:rPr lang="en-US" sz="2800" dirty="0"/>
                  <a:t>: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sz="1800" dirty="0"/>
              </a:p>
              <a:p>
                <a:pPr marL="617220" lvl="2" indent="-342900">
                  <a:spcBef>
                    <a:spcPts val="600"/>
                  </a:spcBef>
                  <a:buSzPct val="70000"/>
                  <a:buFont typeface="Wingdings" panose="05000000000000000000" pitchFamily="2" charset="2"/>
                  <a:buChar char="Ø"/>
                </a:pPr>
                <a:r>
                  <a:rPr lang="en-US" sz="2600" dirty="0"/>
                  <a:t>A horizontal translation </a:t>
                </a:r>
                <a:r>
                  <a:rPr lang="en-US" sz="2600" dirty="0" smtClean="0"/>
                  <a:t>left </a:t>
                </a:r>
                <a:r>
                  <a:rPr lang="en-US" sz="2600" dirty="0"/>
                  <a:t>by </a:t>
                </a:r>
                <a:r>
                  <a:rPr lang="en-US" sz="2600" dirty="0" smtClean="0"/>
                  <a:t>2 </a:t>
                </a:r>
                <a:r>
                  <a:rPr lang="en-US" sz="2600" dirty="0"/>
                  <a:t>units.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 rotWithShape="1">
                <a:blip r:embed="rId3"/>
                <a:stretch>
                  <a:fillRect l="-993" t="-1248" r="-2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sz="quarter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>
                          <a:latin typeface="Cambria Math"/>
                        </a:rPr>
                        <m:t>𝑦</m:t>
                      </m:r>
                      <m:r>
                        <a:rPr lang="en-US" sz="3600" b="0" i="1">
                          <a:latin typeface="Cambria Math"/>
                        </a:rPr>
                        <m:t>=</m:t>
                      </m:r>
                      <m:r>
                        <a:rPr lang="en-US" sz="3600" b="0" i="1">
                          <a:latin typeface="Cambria Math"/>
                        </a:rPr>
                        <m:t>𝑓</m:t>
                      </m:r>
                      <m:r>
                        <a:rPr lang="en-US" sz="3600" b="0" i="1">
                          <a:latin typeface="Cambria Math"/>
                        </a:rPr>
                        <m:t>(</m:t>
                      </m:r>
                      <m:r>
                        <a:rPr lang="en-US" sz="3600" b="0" i="1">
                          <a:latin typeface="Cambria Math"/>
                        </a:rPr>
                        <m:t>𝑥</m:t>
                      </m:r>
                      <m:r>
                        <a:rPr lang="en-US" sz="3600" b="0" i="1">
                          <a:latin typeface="Cambria Math"/>
                        </a:rPr>
                        <m:t>−</m:t>
                      </m:r>
                      <m:r>
                        <a:rPr lang="en-US" sz="3600" b="0" i="1">
                          <a:latin typeface="Cambria Math"/>
                        </a:rPr>
                        <m:t>𝑐</m:t>
                      </m:r>
                      <m:r>
                        <a:rPr lang="en-US" sz="3600" b="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"/>
              </p:nvPr>
            </p:nvSpPr>
            <p:spPr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3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>
                          <a:latin typeface="Cambria Math"/>
                        </a:rPr>
                        <m:t>𝑦</m:t>
                      </m:r>
                      <m:r>
                        <a:rPr lang="en-US" sz="3600" b="0" i="1">
                          <a:latin typeface="Cambria Math"/>
                        </a:rPr>
                        <m:t>=</m:t>
                      </m:r>
                      <m:r>
                        <a:rPr lang="en-US" sz="3600" b="0" i="1">
                          <a:latin typeface="Cambria Math"/>
                        </a:rPr>
                        <m:t>𝑓</m:t>
                      </m:r>
                      <m:r>
                        <a:rPr lang="en-US" sz="3600" b="0" i="1">
                          <a:latin typeface="Cambria Math"/>
                        </a:rPr>
                        <m:t>(</m:t>
                      </m:r>
                      <m:r>
                        <a:rPr lang="en-US" sz="3600" b="0" i="1">
                          <a:latin typeface="Cambria Math"/>
                        </a:rPr>
                        <m:t>𝑥</m:t>
                      </m:r>
                      <m:r>
                        <a:rPr lang="en-US" sz="3600" b="0" i="1">
                          <a:latin typeface="Cambria Math"/>
                        </a:rPr>
                        <m:t>+</m:t>
                      </m:r>
                      <m:r>
                        <a:rPr lang="en-US" sz="3600" b="0" i="1">
                          <a:latin typeface="Cambria Math"/>
                        </a:rPr>
                        <m:t>𝑐</m:t>
                      </m:r>
                      <m:r>
                        <a:rPr lang="en-US" sz="3600" b="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594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Vertical Transformations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2"/>
              </p:nvPr>
            </p:nvSpPr>
            <p:spPr/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sz="2800" dirty="0" smtClean="0"/>
                  <a:t>A translation </a:t>
                </a:r>
                <a:r>
                  <a:rPr lang="en-US" sz="2800" b="1" dirty="0" smtClean="0"/>
                  <a:t>up</a:t>
                </a:r>
                <a:r>
                  <a:rPr lang="en-US" sz="2800" dirty="0" smtClean="0"/>
                  <a:t> by </a:t>
                </a:r>
                <a:r>
                  <a:rPr lang="en-US" sz="2800" i="1" dirty="0" smtClean="0"/>
                  <a:t>c</a:t>
                </a:r>
                <a:r>
                  <a:rPr lang="en-US" sz="2800" dirty="0" smtClean="0"/>
                  <a:t> units.</a:t>
                </a:r>
              </a:p>
              <a:p>
                <a:endParaRPr lang="en-US" dirty="0"/>
              </a:p>
              <a:p>
                <a:r>
                  <a:rPr lang="en-US" sz="2800" dirty="0" smtClean="0"/>
                  <a:t>Ex: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+4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2600" dirty="0" smtClean="0"/>
                  <a:t>A vertical translation up by 4 units.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blipFill rotWithShape="1">
                <a:blip r:embed="rId2"/>
                <a:stretch>
                  <a:fillRect l="-993" t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4"/>
              </p:nvPr>
            </p:nvSpPr>
            <p:spPr/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sz="2800" dirty="0" smtClean="0"/>
                  <a:t>A </a:t>
                </a:r>
                <a:r>
                  <a:rPr lang="en-US" sz="2800" dirty="0"/>
                  <a:t>translation </a:t>
                </a:r>
                <a:r>
                  <a:rPr lang="en-US" sz="2800" b="1" dirty="0" smtClean="0"/>
                  <a:t>down </a:t>
                </a:r>
                <a:r>
                  <a:rPr lang="en-US" sz="2800" dirty="0" smtClean="0"/>
                  <a:t>by </a:t>
                </a:r>
                <a:r>
                  <a:rPr lang="en-US" sz="2800" i="1" dirty="0"/>
                  <a:t>c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units.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sz="2800" dirty="0" smtClean="0"/>
                  <a:t>Ex</a:t>
                </a:r>
                <a:r>
                  <a:rPr lang="en-US" sz="2800" dirty="0"/>
                  <a:t>: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617220" lvl="2" indent="-342900">
                  <a:spcBef>
                    <a:spcPts val="600"/>
                  </a:spcBef>
                  <a:buSzPct val="70000"/>
                  <a:buFont typeface="Wingdings" panose="05000000000000000000" pitchFamily="2" charset="2"/>
                  <a:buChar char="Ø"/>
                </a:pPr>
                <a:r>
                  <a:rPr lang="en-US" sz="2600" dirty="0"/>
                  <a:t>A </a:t>
                </a:r>
                <a:r>
                  <a:rPr lang="en-US" sz="2600" dirty="0" smtClean="0"/>
                  <a:t>vertical </a:t>
                </a:r>
                <a:r>
                  <a:rPr lang="en-US" sz="2600" dirty="0"/>
                  <a:t>translation </a:t>
                </a:r>
                <a:r>
                  <a:rPr lang="en-US" sz="2600" dirty="0" smtClean="0"/>
                  <a:t>down </a:t>
                </a:r>
                <a:r>
                  <a:rPr lang="en-US" sz="2600" dirty="0"/>
                  <a:t>by 1</a:t>
                </a:r>
                <a:r>
                  <a:rPr lang="en-US" sz="2600" dirty="0" smtClean="0"/>
                  <a:t> unit.</a:t>
                </a:r>
                <a:endParaRPr lang="en-US" sz="26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 rotWithShape="1">
                <a:blip r:embed="rId3"/>
                <a:stretch>
                  <a:fillRect l="-993" t="-1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sz="quarter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𝑦</m:t>
                      </m:r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+</m:t>
                      </m:r>
                      <m:r>
                        <a:rPr lang="en-US" sz="36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"/>
              </p:nvPr>
            </p:nvSpPr>
            <p:spPr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3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𝑦</m:t>
                      </m:r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−</m:t>
                      </m:r>
                      <m:r>
                        <a:rPr lang="en-US" sz="3600" b="0" i="1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374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152400"/>
            <a:ext cx="6156960" cy="4572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Horizontal and Vertical Shifts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idx="2"/>
              </p:nvPr>
            </p:nvSpPr>
            <p:spPr>
              <a:xfrm>
                <a:off x="6324600" y="0"/>
                <a:ext cx="2362200" cy="5715000"/>
              </a:xfrm>
            </p:spPr>
            <p:txBody>
              <a:bodyPr>
                <a:normAutofit fontScale="92500" lnSpcReduction="20000"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b="1" u="sng" dirty="0" smtClean="0">
                    <a:solidFill>
                      <a:srgbClr val="FF0000"/>
                    </a:solidFill>
                  </a:rPr>
                  <a:t>Red:</a:t>
                </a:r>
                <a:endParaRPr lang="en-US" sz="2800" b="1" i="1" u="sng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𝑦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 smtClean="0"/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b="1" u="sng" dirty="0" smtClean="0">
                    <a:solidFill>
                      <a:srgbClr val="0070C0"/>
                    </a:solidFill>
                  </a:rPr>
                  <a:t>Blue:</a:t>
                </a:r>
                <a:endParaRPr lang="en-US" sz="2800" b="1" i="1" u="sng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𝑦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 smtClean="0"/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b="1" u="sng" dirty="0" smtClean="0">
                    <a:solidFill>
                      <a:srgbClr val="00B050"/>
                    </a:solidFill>
                  </a:rPr>
                  <a:t>Green: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𝑦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+4</m:t>
                      </m:r>
                    </m:oMath>
                  </m:oMathPara>
                </a14:m>
                <a:endParaRPr lang="en-US" sz="2800" dirty="0" smtClean="0"/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b="1" u="sng" dirty="0" smtClean="0">
                    <a:solidFill>
                      <a:srgbClr val="7030A0"/>
                    </a:solidFill>
                  </a:rPr>
                  <a:t>Purple:</a:t>
                </a:r>
                <a:endParaRPr lang="en-US" sz="2800" b="1" i="1" u="sng" dirty="0" smtClean="0">
                  <a:solidFill>
                    <a:srgbClr val="7030A0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𝑦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2800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6324600" y="0"/>
                <a:ext cx="2362200" cy="5715000"/>
              </a:xfrm>
              <a:blipFill rotWithShape="1">
                <a:blip r:embed="rId2"/>
                <a:stretch>
                  <a:fillRect l="-1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49" r="20381"/>
          <a:stretch/>
        </p:blipFill>
        <p:spPr>
          <a:xfrm>
            <a:off x="304800" y="855073"/>
            <a:ext cx="5582905" cy="5212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2036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Reflections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2"/>
              </p:nvPr>
            </p:nvSpPr>
            <p:spPr/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r>
                  <a:rPr lang="en-US" sz="3600" dirty="0" smtClean="0"/>
                  <a:t>A reflection of the graph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𝑦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r>
                      <a:rPr lang="en-US" sz="3600" i="1">
                        <a:latin typeface="Cambria Math"/>
                      </a:rPr>
                      <m:t>𝑓</m:t>
                    </m:r>
                    <m:r>
                      <a:rPr lang="en-US" sz="3600" i="1">
                        <a:latin typeface="Cambria Math"/>
                      </a:rPr>
                      <m:t>(</m:t>
                    </m:r>
                    <m:r>
                      <a:rPr lang="en-US" sz="3600" i="1">
                        <a:latin typeface="Cambria Math"/>
                      </a:rPr>
                      <m:t>𝑥</m:t>
                    </m:r>
                    <m:r>
                      <a:rPr lang="en-US" sz="3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600" dirty="0" smtClean="0"/>
                  <a:t> across the </a:t>
                </a:r>
                <a:r>
                  <a:rPr lang="en-US" sz="3600" b="1" dirty="0" smtClean="0"/>
                  <a:t>x </a:t>
                </a:r>
                <a:r>
                  <a:rPr lang="en-US" sz="3600" b="1" dirty="0"/>
                  <a:t>– </a:t>
                </a:r>
                <a:r>
                  <a:rPr lang="en-US" sz="3600" b="1" dirty="0" smtClean="0"/>
                  <a:t>axis</a:t>
                </a:r>
                <a:r>
                  <a:rPr lang="en-US" sz="3600" dirty="0" smtClean="0"/>
                  <a:t>.</a:t>
                </a:r>
                <a:endParaRPr lang="en-US" sz="3600" dirty="0"/>
              </a:p>
              <a:p>
                <a:endParaRPr lang="en-US" sz="3000" dirty="0" smtClean="0"/>
              </a:p>
              <a:p>
                <a:r>
                  <a:rPr lang="en-US" sz="3000" dirty="0" smtClean="0"/>
                  <a:t>Ex: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𝑦</m:t>
                    </m:r>
                    <m:r>
                      <a:rPr lang="en-US" sz="3000" b="0" i="1" smtClean="0">
                        <a:latin typeface="Cambria Math"/>
                      </a:rPr>
                      <m:t>=−</m:t>
                    </m:r>
                    <m:d>
                      <m:dPr>
                        <m:begChr m:val="|"/>
                        <m:endChr m:val="|"/>
                        <m:ctrlPr>
                          <a:rPr lang="en-US" sz="3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sz="3000" dirty="0" smtClean="0"/>
              </a:p>
              <a:p>
                <a:r>
                  <a:rPr lang="en-US" sz="3000" dirty="0" smtClean="0"/>
                  <a:t>Ex: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𝑦</m:t>
                    </m:r>
                    <m:r>
                      <a:rPr lang="en-US" sz="3000" i="1">
                        <a:latin typeface="Cambria Math"/>
                      </a:rPr>
                      <m:t>=−</m:t>
                    </m:r>
                    <m:d>
                      <m:dPr>
                        <m:begChr m:val="|"/>
                        <m:endChr m:val="|"/>
                        <m:ctrlPr>
                          <a:rPr lang="en-US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/>
                          </a:rPr>
                          <m:t>𝑥</m:t>
                        </m:r>
                        <m:r>
                          <a:rPr lang="en-US" sz="3000" b="0" i="1" smtClean="0">
                            <a:latin typeface="Cambria Math"/>
                          </a:rPr>
                          <m:t>−2</m:t>
                        </m:r>
                      </m:e>
                    </m:d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blipFill rotWithShape="1">
                <a:blip r:embed="rId2"/>
                <a:stretch>
                  <a:fillRect l="-1987" t="-2028" r="-7947" b="-4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4"/>
              </p:nvPr>
            </p:nvSpPr>
            <p:spPr/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sz="3600" dirty="0" smtClean="0"/>
                  <a:t>A reflection of the graph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𝑦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r>
                      <a:rPr lang="en-US" sz="3600" i="1">
                        <a:latin typeface="Cambria Math"/>
                      </a:rPr>
                      <m:t>𝑓</m:t>
                    </m:r>
                    <m:r>
                      <a:rPr lang="en-US" sz="3600" i="1">
                        <a:latin typeface="Cambria Math"/>
                      </a:rPr>
                      <m:t>(</m:t>
                    </m:r>
                    <m:r>
                      <a:rPr lang="en-US" sz="3600" i="1">
                        <a:latin typeface="Cambria Math"/>
                      </a:rPr>
                      <m:t>𝑥</m:t>
                    </m:r>
                    <m:r>
                      <a:rPr lang="en-US" sz="3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600" dirty="0"/>
                  <a:t> across the </a:t>
                </a:r>
                <a:r>
                  <a:rPr lang="en-US" sz="3600" b="1" dirty="0" smtClean="0"/>
                  <a:t>y – axis</a:t>
                </a:r>
                <a:r>
                  <a:rPr lang="en-US" sz="3600" dirty="0"/>
                  <a:t>.</a:t>
                </a:r>
              </a:p>
              <a:p>
                <a:endParaRPr lang="en-US" sz="3000" dirty="0" smtClean="0"/>
              </a:p>
              <a:p>
                <a:r>
                  <a:rPr lang="en-US" sz="3000" dirty="0"/>
                  <a:t>Ex: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𝑦</m:t>
                    </m:r>
                    <m:r>
                      <a:rPr lang="en-US" sz="3000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30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sz="3000" dirty="0" smtClean="0"/>
              </a:p>
              <a:p>
                <a:r>
                  <a:rPr lang="en-US" sz="3000" dirty="0"/>
                  <a:t>Ex: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𝑦</m:t>
                    </m:r>
                    <m:r>
                      <a:rPr lang="en-US" sz="3000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/>
                          </a:rPr>
                          <m:t>−</m:t>
                        </m:r>
                        <m:r>
                          <a:rPr lang="en-US" sz="30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000" b="0" i="1" smtClean="0">
                        <a:latin typeface="Cambria Math"/>
                      </a:rPr>
                      <m:t>+1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 rotWithShape="1">
                <a:blip r:embed="rId3"/>
                <a:stretch>
                  <a:fillRect l="-1987" t="-2028" r="-8113" b="-4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sz="quarter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latin typeface="Cambria Math"/>
                        </a:rPr>
                        <m:t>=−</m:t>
                      </m:r>
                      <m:r>
                        <a:rPr lang="en-US" sz="3200" b="0" i="1">
                          <a:latin typeface="Cambria Math"/>
                        </a:rPr>
                        <m:t>𝑓</m:t>
                      </m:r>
                      <m:r>
                        <a:rPr lang="en-US" sz="3200" b="0" i="1">
                          <a:latin typeface="Cambria Math"/>
                        </a:rPr>
                        <m:t>(</m:t>
                      </m:r>
                      <m:r>
                        <a:rPr lang="en-US" sz="3200" b="0" i="1">
                          <a:latin typeface="Cambria Math"/>
                        </a:rPr>
                        <m:t>𝑥</m:t>
                      </m:r>
                      <m:r>
                        <a:rPr lang="en-US" sz="3200" b="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"/>
              </p:nvPr>
            </p:nvSpPr>
            <p:spPr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/>
              <p:cNvSpPr>
                <a:spLocks noGrp="1"/>
              </p:cNvSpPr>
              <p:nvPr>
                <p:ph type="body" sz="quarter" idx="3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𝑦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latin typeface="Cambria Math"/>
                        </a:rPr>
                        <m:t>𝑓</m:t>
                      </m:r>
                      <m:r>
                        <a:rPr lang="en-US" sz="3200" b="0" i="1" smtClean="0">
                          <a:latin typeface="Cambria Math"/>
                        </a:rPr>
                        <m:t>(−</m:t>
                      </m:r>
                      <m:r>
                        <a:rPr lang="en-US" sz="3200" b="0" i="1">
                          <a:latin typeface="Cambria Math"/>
                        </a:rPr>
                        <m:t>𝑥</m:t>
                      </m:r>
                      <m:r>
                        <a:rPr lang="en-US" sz="3200" b="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527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6156960" cy="9144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Reflections over the X-Axis and Y-Axis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idx="2"/>
              </p:nvPr>
            </p:nvSpPr>
            <p:spPr>
              <a:xfrm>
                <a:off x="6324600" y="0"/>
                <a:ext cx="2362200" cy="5715000"/>
              </a:xfrm>
            </p:spPr>
            <p:txBody>
              <a:bodyPr>
                <a:normAutofit fontScale="92500" lnSpcReduction="10000"/>
              </a:bodyPr>
              <a:lstStyle/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b="1" u="sng" dirty="0" smtClean="0">
                    <a:solidFill>
                      <a:srgbClr val="FF0000"/>
                    </a:solidFill>
                  </a:rPr>
                  <a:t>Red:</a:t>
                </a:r>
                <a:endParaRPr lang="en-US" sz="2800" b="1" i="1" u="sng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𝑦</m:t>
                      </m:r>
                      <m:r>
                        <a:rPr lang="en-US" sz="2800" i="1">
                          <a:latin typeface="Cambria Math"/>
                        </a:rPr>
                        <m:t>=−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800" dirty="0" smtClean="0"/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b="1" u="sng" dirty="0" smtClean="0">
                    <a:solidFill>
                      <a:srgbClr val="0070C0"/>
                    </a:solidFill>
                  </a:rPr>
                  <a:t>Blue:</a:t>
                </a:r>
                <a:endParaRPr lang="en-US" sz="2800" b="1" i="1" u="sng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𝑦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800" dirty="0" smtClean="0"/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b="1" u="sng" dirty="0" smtClean="0">
                    <a:solidFill>
                      <a:srgbClr val="00B050"/>
                    </a:solidFill>
                  </a:rPr>
                  <a:t>Green: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𝑦</m:t>
                      </m:r>
                      <m:r>
                        <a:rPr lang="en-US" sz="2800" i="1" smtClean="0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US" sz="28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2800" b="1" u="sng" dirty="0" smtClean="0">
                    <a:solidFill>
                      <a:srgbClr val="7030A0"/>
                    </a:solidFill>
                  </a:rPr>
                  <a:t>Purple:</a:t>
                </a:r>
                <a:endParaRPr lang="en-US" sz="2800" b="1" i="1" u="sng" dirty="0" smtClean="0">
                  <a:solidFill>
                    <a:srgbClr val="7030A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𝑦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sz="2800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6324600" y="0"/>
                <a:ext cx="2362200" cy="5715000"/>
              </a:xfrm>
              <a:blipFill rotWithShape="1">
                <a:blip r:embed="rId3"/>
                <a:stretch>
                  <a:fillRect l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Placeholder 4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5582905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98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Vertical Stretch of Shrink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1"/>
              </p:nvPr>
            </p:nvSpPr>
            <p:spPr/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numCol="2"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𝑦</m:t>
                      </m:r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r>
                        <a:rPr lang="en-US" sz="4000" b="0" i="1" smtClean="0">
                          <a:latin typeface="Cambria Math"/>
                        </a:rPr>
                        <m:t>𝑐</m:t>
                      </m:r>
                      <m:r>
                        <a:rPr lang="en-US" sz="4000" b="0" i="1" smtClean="0">
                          <a:latin typeface="Cambria Math"/>
                        </a:rPr>
                        <m:t>∗</m:t>
                      </m:r>
                      <m:r>
                        <a:rPr lang="en-US" sz="4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𝑠𝑡𝑟𝑒𝑡𝑐h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𝑏𝑦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𝑓𝑎𝑐𝑡𝑜𝑟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𝑜𝑓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𝑐</m:t>
                            </m:r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𝑖𝑓</m:t>
                            </m:r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&gt;1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𝐴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𝑠h𝑟𝑖𝑛𝑘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𝑏𝑦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𝑓𝑎𝑐𝑡𝑜𝑟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𝑜𝑓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𝑐</m:t>
                            </m:r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𝑖𝑓</m:t>
                            </m:r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endParaRPr lang="en-US" sz="3200" dirty="0" smtClean="0"/>
              </a:p>
              <a:p>
                <a:endParaRPr lang="en-US" dirty="0" smtClean="0"/>
              </a:p>
              <a:p>
                <a:r>
                  <a:rPr lang="en-US" sz="2800" dirty="0" smtClean="0"/>
                  <a:t>Ex: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𝑦</m:t>
                    </m:r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lvl="1"/>
                <a:r>
                  <a:rPr lang="en-US" sz="2400" dirty="0" smtClean="0"/>
                  <a:t>Vertical shrink by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/>
                  <a:t>. </a:t>
                </a:r>
              </a:p>
              <a:p>
                <a:r>
                  <a:rPr lang="en-US" sz="2800" dirty="0" smtClean="0"/>
                  <a:t>Ex: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𝑦</m:t>
                    </m:r>
                    <m:r>
                      <a:rPr lang="en-US" sz="2800" i="1" dirty="0" smtClean="0">
                        <a:latin typeface="Cambria Math"/>
                      </a:rPr>
                      <m:t>=3</m:t>
                    </m:r>
                    <m:sSup>
                      <m:sSup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lvl="1"/>
                <a:r>
                  <a:rPr lang="en-US" sz="2400" dirty="0" smtClean="0"/>
                  <a:t>Vertical stretch by 3.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052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Horizontal Stretch of Shrink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1"/>
              </p:nvPr>
            </p:nvSpPr>
            <p:spPr/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numCol="2"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𝑦</m:t>
                      </m:r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r>
                        <a:rPr lang="en-US" sz="40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𝑠𝑡𝑟𝑒𝑡𝑐h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𝑏𝑦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𝑓𝑎𝑐𝑡𝑜𝑟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𝑜𝑓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𝑐</m:t>
                            </m:r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𝑖𝑓</m:t>
                            </m:r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&gt;1</m:t>
                            </m:r>
                          </m:e>
                          <m:e>
                            <m:r>
                              <a:rPr lang="en-US" sz="3200" i="1">
                                <a:latin typeface="Cambria Math"/>
                              </a:rPr>
                              <m:t>𝐴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𝑠h𝑟𝑖𝑛𝑘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𝑏𝑦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𝑓𝑎𝑐𝑡𝑜𝑟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𝑜𝑓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𝑐</m:t>
                            </m:r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𝑖𝑓</m:t>
                            </m:r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  <m:r>
                              <a:rPr lang="en-US" sz="3200" b="0" i="1" smtClean="0"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r>
                              <a:rPr lang="en-US" sz="32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endParaRPr lang="en-US" sz="3200" dirty="0" smtClean="0"/>
              </a:p>
              <a:p>
                <a:endParaRPr lang="en-US" dirty="0" smtClean="0"/>
              </a:p>
              <a:p>
                <a:r>
                  <a:rPr lang="en-US" sz="2800" dirty="0" smtClean="0"/>
                  <a:t>Ex: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𝑦</m:t>
                    </m:r>
                    <m:r>
                      <a:rPr lang="en-US" sz="280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 dirty="0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800" i="1" dirty="0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 dirty="0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800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28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lvl="1"/>
                <a:r>
                  <a:rPr lang="en-US" sz="2400" dirty="0" smtClean="0"/>
                  <a:t>Horizontal shrink by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/>
                  <a:t>. </a:t>
                </a:r>
              </a:p>
              <a:p>
                <a:r>
                  <a:rPr lang="en-US" sz="2800" dirty="0" smtClean="0"/>
                  <a:t>Ex: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𝑦</m:t>
                    </m:r>
                    <m:r>
                      <a:rPr lang="en-US" sz="2800" i="1" dirty="0" smtClean="0">
                        <a:latin typeface="Cambria Math"/>
                      </a:rPr>
                      <m:t>=(3</m:t>
                    </m:r>
                    <m:sSup>
                      <m:sSup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lvl="1"/>
                <a:r>
                  <a:rPr lang="en-US" sz="2400" dirty="0" smtClean="0"/>
                  <a:t>Horizontal stretch by 3.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25" b="-1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831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472</TotalTime>
  <Words>618</Words>
  <Application>Microsoft Office PowerPoint</Application>
  <PresentationFormat>On-screen Show (4:3)</PresentationFormat>
  <Paragraphs>96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Oriel</vt:lpstr>
      <vt:lpstr>Graph Transformations</vt:lpstr>
      <vt:lpstr>Shifts</vt:lpstr>
      <vt:lpstr>Horizontal Transformations</vt:lpstr>
      <vt:lpstr>Vertical Transformations</vt:lpstr>
      <vt:lpstr>Horizontal and Vertical Shifts</vt:lpstr>
      <vt:lpstr>Reflections</vt:lpstr>
      <vt:lpstr>Reflections over the X-Axis and Y-Axis</vt:lpstr>
      <vt:lpstr>Vertical Stretch of Shrink</vt:lpstr>
      <vt:lpstr>Horizontal Stretch of Shrink</vt:lpstr>
      <vt:lpstr>Stretching and Shrinking Horizontally and Vertically</vt:lpstr>
      <vt:lpstr>f(x)=〖(-3x)〗^2-1</vt:lpstr>
      <vt:lpstr>f(x)=-2√(x+5)</vt:lpstr>
      <vt:lpstr>f(x)=|-1/2 x|+4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 Transformations</dc:title>
  <dc:creator>Amanda</dc:creator>
  <cp:lastModifiedBy>Amanda</cp:lastModifiedBy>
  <cp:revision>20</cp:revision>
  <dcterms:created xsi:type="dcterms:W3CDTF">2014-09-29T23:53:38Z</dcterms:created>
  <dcterms:modified xsi:type="dcterms:W3CDTF">2014-10-01T18:56:19Z</dcterms:modified>
</cp:coreProperties>
</file>