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15849804488726E-2"/>
          <c:y val="4.6423555361768704E-2"/>
          <c:w val="0.94046346885210774"/>
          <c:h val="0.9175763420451922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diamond"/>
            <c:size val="9"/>
            <c:spPr>
              <a:ln w="57150"/>
            </c:spPr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-2</c:v>
                </c:pt>
                <c:pt idx="1">
                  <c:v>-1.5</c:v>
                </c:pt>
                <c:pt idx="2">
                  <c:v>-1</c:v>
                </c:pt>
                <c:pt idx="3">
                  <c:v>-0.5</c:v>
                </c:pt>
                <c:pt idx="4">
                  <c:v>0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2.5</c:v>
                </c:pt>
                <c:pt idx="10">
                  <c:v>3</c:v>
                </c:pt>
                <c:pt idx="11">
                  <c:v>3.4</c:v>
                </c:pt>
                <c:pt idx="13">
                  <c:v>9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-64</c:v>
                </c:pt>
                <c:pt idx="1">
                  <c:v>-10.71875</c:v>
                </c:pt>
                <c:pt idx="2">
                  <c:v>0</c:v>
                </c:pt>
                <c:pt idx="3">
                  <c:v>-3.90625</c:v>
                </c:pt>
                <c:pt idx="4">
                  <c:v>-8</c:v>
                </c:pt>
                <c:pt idx="5">
                  <c:v>-7.59375</c:v>
                </c:pt>
                <c:pt idx="6">
                  <c:v>-4</c:v>
                </c:pt>
                <c:pt idx="7">
                  <c:v>-0.78125</c:v>
                </c:pt>
                <c:pt idx="8">
                  <c:v>0</c:v>
                </c:pt>
                <c:pt idx="9">
                  <c:v>1.53125</c:v>
                </c:pt>
                <c:pt idx="10">
                  <c:v>16</c:v>
                </c:pt>
                <c:pt idx="11">
                  <c:v>53.123839999999994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291968"/>
        <c:axId val="42294272"/>
      </c:scatterChart>
      <c:valAx>
        <c:axId val="42291968"/>
        <c:scaling>
          <c:orientation val="minMax"/>
          <c:max val="5"/>
          <c:min val="-5"/>
        </c:scaling>
        <c:delete val="0"/>
        <c:axPos val="b"/>
        <c:majorGridlines/>
        <c:numFmt formatCode="General" sourceLinked="1"/>
        <c:majorTickMark val="out"/>
        <c:minorTickMark val="in"/>
        <c:tickLblPos val="nextTo"/>
        <c:crossAx val="42294272"/>
        <c:crosses val="autoZero"/>
        <c:crossBetween val="midCat"/>
        <c:majorUnit val="1"/>
        <c:minorUnit val="0.5"/>
      </c:valAx>
      <c:valAx>
        <c:axId val="42294272"/>
        <c:scaling>
          <c:orientation val="minMax"/>
          <c:min val="-70"/>
        </c:scaling>
        <c:delete val="0"/>
        <c:axPos val="l"/>
        <c:majorGridlines/>
        <c:numFmt formatCode="General" sourceLinked="1"/>
        <c:majorTickMark val="out"/>
        <c:minorTickMark val="in"/>
        <c:tickLblPos val="nextTo"/>
        <c:crossAx val="42291968"/>
        <c:crosses val="autoZero"/>
        <c:crossBetween val="midCat"/>
        <c:majorUnit val="2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0.0297</cdr:x>
      <cdr:y>0.04691</cdr:y>
    </cdr:from>
    <cdr:to>
      <cdr:x>0.96848</cdr:x>
      <cdr:y>0.96625</cdr:y>
    </cdr:to>
    <cdr:grpSp>
      <cdr:nvGrpSpPr>
        <cdr:cNvPr id="10" name="Group 9"/>
        <cdr:cNvGrpSpPr/>
      </cdr:nvGrpSpPr>
      <cdr:grpSpPr>
        <a:xfrm xmlns:a="http://schemas.openxmlformats.org/drawingml/2006/main">
          <a:off x="228600" y="235748"/>
          <a:ext cx="7225004" cy="4620669"/>
          <a:chOff x="221810" y="228600"/>
          <a:chExt cx="7010400" cy="4480560"/>
        </a:xfrm>
      </cdr:grpSpPr>
      <cdr:cxnSp macro="">
        <cdr:nvCxnSpPr>
          <cdr:cNvPr id="3" name="Straight Connector 2"/>
          <cdr:cNvCxnSpPr/>
        </cdr:nvCxnSpPr>
        <cdr:spPr>
          <a:xfrm xmlns:a="http://schemas.openxmlformats.org/drawingml/2006/main">
            <a:off x="221810" y="2467908"/>
            <a:ext cx="7010400" cy="0"/>
          </a:xfrm>
          <a:prstGeom xmlns:a="http://schemas.openxmlformats.org/drawingml/2006/main" prst="line">
            <a:avLst/>
          </a:prstGeom>
        </cdr:spPr>
        <cdr:style>
          <a:lnRef xmlns:a="http://schemas.openxmlformats.org/drawingml/2006/main" idx="2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1">
            <a:schemeClr val="dk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9" name="Straight Connector 8"/>
          <cdr:cNvCxnSpPr/>
        </cdr:nvCxnSpPr>
        <cdr:spPr>
          <a:xfrm xmlns:a="http://schemas.openxmlformats.org/drawingml/2006/main">
            <a:off x="3733800" y="228600"/>
            <a:ext cx="0" cy="4480560"/>
          </a:xfrm>
          <a:prstGeom xmlns:a="http://schemas.openxmlformats.org/drawingml/2006/main" prst="line">
            <a:avLst/>
          </a:prstGeom>
        </cdr:spPr>
        <cdr:style>
          <a:lnRef xmlns:a="http://schemas.openxmlformats.org/drawingml/2006/main" idx="2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1">
            <a:schemeClr val="dk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3A5A7A-45E2-44F4-BDFB-D29DCA3BF8C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B5C922-73F9-4F1B-A04F-13A895B59B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Section 2.3: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End Behavior of Polynomial Functions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lvl="1" algn="ctr" rtl="0">
                  <a:spcBef>
                    <a:spcPct val="0"/>
                  </a:spcBef>
                </a:pPr>
                <a:r>
                  <a:rPr lang="en-US" sz="4000" dirty="0" smtClean="0">
                    <a:solidFill>
                      <a:schemeClr val="tx2"/>
                    </a:solidFill>
                    <a:latin typeface="+mj-lt"/>
                  </a:rPr>
                  <a:t>Graph of: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32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3200" b="0" i="1" dirty="0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200" i="1" dirty="0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320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32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200" i="1" dirty="0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32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29136101"/>
              </p:ext>
            </p:extLst>
          </p:nvPr>
        </p:nvGraphicFramePr>
        <p:xfrm>
          <a:off x="533400" y="1295400"/>
          <a:ext cx="7696200" cy="502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5638800" y="365760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44240" y="365760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Polynomial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752600"/>
                <a:ext cx="7315200" cy="384048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u="sng" dirty="0" smtClean="0">
                    <a:latin typeface="Century Gothic" panose="020B0502020202020204" pitchFamily="34" charset="0"/>
                  </a:rPr>
                  <a:t>Definition:</a:t>
                </a:r>
                <a:r>
                  <a:rPr lang="en-US" dirty="0" smtClean="0">
                    <a:latin typeface="Century Gothic" panose="020B0502020202020204" pitchFamily="34" charset="0"/>
                  </a:rPr>
                  <a:t> </a:t>
                </a:r>
                <a:r>
                  <a:rPr lang="en-US" b="0" dirty="0" smtClean="0">
                    <a:latin typeface="Century Gothic" panose="020B0502020202020204" pitchFamily="34" charset="0"/>
                  </a:rPr>
                  <a:t>Let </a:t>
                </a:r>
                <a:r>
                  <a:rPr lang="en-US" b="0" i="1" dirty="0" smtClean="0">
                    <a:latin typeface="Century Gothic" panose="020B0502020202020204" pitchFamily="34" charset="0"/>
                  </a:rPr>
                  <a:t>n</a:t>
                </a:r>
                <a:r>
                  <a:rPr lang="en-US" b="0" dirty="0" smtClean="0">
                    <a:latin typeface="Century Gothic" panose="020B0502020202020204" pitchFamily="34" charset="0"/>
                  </a:rPr>
                  <a:t> be a nonnegative integer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 smtClean="0">
                    <a:latin typeface="Century Gothic" panose="020B0502020202020204" pitchFamily="34" charset="0"/>
                  </a:rPr>
                  <a:t>be real numbers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≠0.</m:t>
                    </m:r>
                  </m:oMath>
                </a14:m>
                <a:r>
                  <a:rPr lang="en-US" i="1" dirty="0" smtClean="0">
                    <a:latin typeface="Century Gothic" panose="020B0502020202020204" pitchFamily="34" charset="0"/>
                  </a:rPr>
                  <a:t> </a:t>
                </a:r>
                <a:r>
                  <a:rPr lang="en-US" dirty="0" smtClean="0">
                    <a:latin typeface="Century Gothic" panose="020B0502020202020204" pitchFamily="34" charset="0"/>
                  </a:rPr>
                  <a:t>The function given by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>
                  <a:latin typeface="Century Gothic" panose="020B0502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600" b="0" i="1" dirty="0" smtClean="0"/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pPr marL="0" indent="0">
                  <a:buNone/>
                </a:pPr>
                <a:r>
                  <a:rPr lang="en-US" dirty="0" smtClean="0"/>
                  <a:t>is a </a:t>
                </a:r>
                <a:r>
                  <a:rPr lang="en-US" b="1" dirty="0" smtClean="0"/>
                  <a:t>polynomial function of degree </a:t>
                </a:r>
                <a:r>
                  <a:rPr lang="en-US" b="1" i="1" dirty="0" smtClean="0"/>
                  <a:t>n. </a:t>
                </a:r>
                <a:r>
                  <a:rPr lang="en-US" dirty="0" smtClean="0"/>
                  <a:t>The </a:t>
                </a:r>
                <a:r>
                  <a:rPr lang="en-US" b="1" dirty="0" smtClean="0"/>
                  <a:t>leading coefficient </a:t>
                </a: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752600"/>
                <a:ext cx="7315200" cy="3840480"/>
              </a:xfrm>
              <a:blipFill rotWithShape="1">
                <a:blip r:embed="rId2"/>
                <a:stretch>
                  <a:fillRect l="-1080" b="-2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6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Even Degree</a:t>
            </a:r>
            <a:br>
              <a:rPr lang="en-US" sz="3600" dirty="0" smtClean="0"/>
            </a:br>
            <a:r>
              <a:rPr lang="en-US" sz="3600" dirty="0" smtClean="0"/>
              <a:t>Positive Coefficient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4154897202"/>
                  </p:ext>
                </p:extLst>
              </p:nvPr>
            </p:nvGraphicFramePr>
            <p:xfrm>
              <a:off x="2317750" y="5562600"/>
              <a:ext cx="4508500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250"/>
                    <a:gridCol w="2254250"/>
                  </a:tblGrid>
                  <a:tr h="10972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8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→+∞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→+∞, </m:t>
                                </m:r>
                              </m:oMath>
                            </m:oMathPara>
                          </a14:m>
                          <a:endParaRPr lang="en-US" sz="28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→+∞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4154897202"/>
                  </p:ext>
                </p:extLst>
              </p:nvPr>
            </p:nvGraphicFramePr>
            <p:xfrm>
              <a:off x="2317750" y="5562600"/>
              <a:ext cx="4508500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250"/>
                    <a:gridCol w="2254250"/>
                  </a:tblGrid>
                  <a:tr h="1097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556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000" t="-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35" name="Picture 11" descr="http://hotmath.com/hotmath_help/topics/end-behavior-of-a-function/image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657600" cy="3657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7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Even Degree</a:t>
            </a:r>
            <a:br>
              <a:rPr lang="en-US" sz="3600" dirty="0" smtClean="0"/>
            </a:br>
            <a:r>
              <a:rPr lang="en-US" sz="3600" dirty="0" smtClean="0"/>
              <a:t>negative Coefficient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693884580"/>
                  </p:ext>
                </p:extLst>
              </p:nvPr>
            </p:nvGraphicFramePr>
            <p:xfrm>
              <a:off x="2317750" y="5562600"/>
              <a:ext cx="4508500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250"/>
                    <a:gridCol w="2254250"/>
                  </a:tblGrid>
                  <a:tr h="10972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8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→+∞, </m:t>
                                </m:r>
                              </m:oMath>
                            </m:oMathPara>
                          </a14:m>
                          <a:endParaRPr lang="en-US" sz="28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693884580"/>
                  </p:ext>
                </p:extLst>
              </p:nvPr>
            </p:nvGraphicFramePr>
            <p:xfrm>
              <a:off x="2317750" y="5562600"/>
              <a:ext cx="4508500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250"/>
                    <a:gridCol w="2254250"/>
                  </a:tblGrid>
                  <a:tr h="1097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556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000" t="-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4098" name="Picture 2" descr="http://hotmath.com/hotmath_help/topics/end-behavior-of-a-function/image0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657600" cy="3657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8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Odd Degree</a:t>
            </a:r>
            <a:br>
              <a:rPr lang="en-US" sz="3600" dirty="0" smtClean="0"/>
            </a:br>
            <a:r>
              <a:rPr lang="en-US" sz="3600" dirty="0" smtClean="0"/>
              <a:t>Positive Coefficient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896233280"/>
                  </p:ext>
                </p:extLst>
              </p:nvPr>
            </p:nvGraphicFramePr>
            <p:xfrm>
              <a:off x="2317750" y="5562600"/>
              <a:ext cx="4508500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250"/>
                    <a:gridCol w="2254250"/>
                  </a:tblGrid>
                  <a:tr h="10972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8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→+∞, </m:t>
                                </m:r>
                              </m:oMath>
                            </m:oMathPara>
                          </a14:m>
                          <a:endParaRPr lang="en-US" sz="28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→+∞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896233280"/>
                  </p:ext>
                </p:extLst>
              </p:nvPr>
            </p:nvGraphicFramePr>
            <p:xfrm>
              <a:off x="2317750" y="5562600"/>
              <a:ext cx="4508500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250"/>
                    <a:gridCol w="2254250"/>
                  </a:tblGrid>
                  <a:tr h="1097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556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000" t="-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3074" name="Picture 2" descr="http://hotmath.com/hotmath_help/topics/end-behavior-of-a-function/image00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657600" cy="3657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Odd Degree</a:t>
            </a:r>
            <a:br>
              <a:rPr lang="en-US" sz="3600" dirty="0" smtClean="0"/>
            </a:br>
            <a:r>
              <a:rPr lang="en-US" sz="3600" dirty="0" smtClean="0"/>
              <a:t>Negative Coefficient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320682113"/>
                  </p:ext>
                </p:extLst>
              </p:nvPr>
            </p:nvGraphicFramePr>
            <p:xfrm>
              <a:off x="2317750" y="5562600"/>
              <a:ext cx="4508500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250"/>
                    <a:gridCol w="2254250"/>
                  </a:tblGrid>
                  <a:tr h="10972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8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→+∞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→+∞, </m:t>
                                </m:r>
                              </m:oMath>
                            </m:oMathPara>
                          </a14:m>
                          <a:endParaRPr lang="en-US" sz="28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320682113"/>
                  </p:ext>
                </p:extLst>
              </p:nvPr>
            </p:nvGraphicFramePr>
            <p:xfrm>
              <a:off x="2317750" y="5562600"/>
              <a:ext cx="4508500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250"/>
                    <a:gridCol w="2254250"/>
                  </a:tblGrid>
                  <a:tr h="1097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556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000" t="-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2050" name="Picture 2" descr="http://hotmath.com/hotmath_help/topics/end-behavior-of-a-function/image00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4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sz="6000" dirty="0" smtClean="0"/>
              <a:t>Summary: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135456886"/>
                  </p:ext>
                </p:extLst>
              </p:nvPr>
            </p:nvGraphicFramePr>
            <p:xfrm>
              <a:off x="685800" y="1371600"/>
              <a:ext cx="7772400" cy="411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43100"/>
                    <a:gridCol w="1943100"/>
                    <a:gridCol w="1943100"/>
                    <a:gridCol w="1943100"/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Degree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300" dirty="0" smtClean="0"/>
                            <a:t>Leading Coefficient</a:t>
                          </a:r>
                          <a:endParaRPr lang="en-US" sz="23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ea typeface="Cambria Math"/>
                                  </a:rPr>
                                  <m:t>→+∞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Even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Positive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→+∞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→+∞</m:t>
                                </m:r>
                              </m:oMath>
                            </m:oMathPara>
                          </a14:m>
                          <a:endParaRPr lang="en-US" sz="2400" b="0" dirty="0" smtClean="0">
                            <a:ea typeface="Cambria Math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Even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Negative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Odd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Positive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→+∞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Odd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Negative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→+∞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→−∞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135456886"/>
                  </p:ext>
                </p:extLst>
              </p:nvPr>
            </p:nvGraphicFramePr>
            <p:xfrm>
              <a:off x="685800" y="1371600"/>
              <a:ext cx="7772400" cy="411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43100"/>
                    <a:gridCol w="1943100"/>
                    <a:gridCol w="1943100"/>
                    <a:gridCol w="1943100"/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Degree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300" dirty="0" smtClean="0"/>
                            <a:t>Leading Coefficient</a:t>
                          </a:r>
                          <a:endParaRPr lang="en-US" sz="23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943" t="-3704" r="-10031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000" t="-3704" b="-4000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Even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Positive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943" t="-103704" r="-10031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000" t="-103704" b="-3000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Even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Negative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943" t="-203704" r="-10031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000" t="-203704" b="-2000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Odd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Positive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943" t="-303704" r="-10031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000" t="-303704" b="-1000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Odd</a:t>
                          </a:r>
                          <a:endParaRPr lang="en-US" sz="24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Negative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943" t="-403704" r="-1003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000" t="-40370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45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Local </a:t>
            </a:r>
            <a:r>
              <a:rPr lang="en-US" sz="3600" dirty="0" err="1" smtClean="0"/>
              <a:t>Extrema</a:t>
            </a:r>
            <a:r>
              <a:rPr lang="en-US" sz="3600" dirty="0" smtClean="0"/>
              <a:t> and Zeros of a Polynomial Function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2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A polynomial function of degree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3200" dirty="0" smtClean="0"/>
                  <a:t>…</a:t>
                </a:r>
                <a:endParaRPr lang="en-US" sz="3200" dirty="0"/>
              </a:p>
              <a:p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Has at most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sz="3200" i="1" dirty="0" smtClean="0"/>
                  <a:t> </a:t>
                </a:r>
                <a:r>
                  <a:rPr lang="en-US" sz="3200" dirty="0" smtClean="0"/>
                  <a:t>local </a:t>
                </a:r>
                <a:r>
                  <a:rPr lang="en-US" sz="3200" dirty="0" err="1" smtClean="0"/>
                  <a:t>extrema</a:t>
                </a:r>
                <a:r>
                  <a:rPr lang="en-US" sz="3200" dirty="0" smtClean="0"/>
                  <a:t>.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 smtClean="0"/>
                  <a:t>Example:</a:t>
                </a:r>
              </a:p>
              <a:p>
                <a:pPr marL="880110" lvl="1" indent="-514350">
                  <a:buFont typeface="+mj-lt"/>
                  <a:buAutoNum type="arabicPeriod"/>
                </a:pPr>
                <a:r>
                  <a:rPr lang="en-US" sz="29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9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9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9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9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9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sz="2900" dirty="0" smtClean="0"/>
              </a:p>
              <a:p>
                <a:pPr marL="1154430" lvl="2" indent="-514350">
                  <a:buFont typeface="+mj-lt"/>
                  <a:buAutoNum type="alphaLcParenR"/>
                </a:pPr>
                <a:r>
                  <a:rPr lang="en-US" sz="2600" dirty="0" smtClean="0"/>
                  <a:t>3 </a:t>
                </a:r>
                <a:r>
                  <a:rPr lang="en-US" sz="2600" dirty="0" err="1" smtClean="0"/>
                  <a:t>extrema</a:t>
                </a:r>
                <a:endParaRPr lang="en-US" sz="26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2649" t="-2028" r="-2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A polynomial function  </a:t>
                </a:r>
                <a:r>
                  <a:rPr lang="en-US" sz="3200" dirty="0"/>
                  <a:t>of degree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3200" i="1" dirty="0"/>
                  <a:t>…</a:t>
                </a:r>
                <a:endParaRPr lang="en-US" sz="3200" dirty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Has at most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3200" dirty="0" smtClean="0"/>
                  <a:t> zeros.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Example</a:t>
                </a:r>
                <a:r>
                  <a:rPr lang="en-US" sz="3200" dirty="0" smtClean="0"/>
                  <a:t>:</a:t>
                </a:r>
              </a:p>
              <a:p>
                <a:pPr marL="880110" lvl="1" indent="-514350">
                  <a:buFont typeface="+mj-lt"/>
                  <a:buAutoNum type="arabicPeriod"/>
                </a:pPr>
                <a:r>
                  <a:rPr lang="en-US" sz="2900" dirty="0" smtClean="0"/>
                  <a:t> </a:t>
                </a:r>
                <a14:m>
                  <m:oMath xmlns:m="http://schemas.openxmlformats.org/officeDocument/2006/math">
                    <m:r>
                      <a:rPr lang="en-US" sz="29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9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9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9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9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9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9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900" dirty="0" smtClean="0"/>
              </a:p>
              <a:p>
                <a:pPr marL="1154430" lvl="2" indent="-514350">
                  <a:buFont typeface="+mj-lt"/>
                  <a:buAutoNum type="alphaLcParenR"/>
                </a:pPr>
                <a:r>
                  <a:rPr lang="en-US" sz="2600" dirty="0" smtClean="0"/>
                  <a:t>3 zeros</a:t>
                </a:r>
              </a:p>
              <a:p>
                <a:pPr marL="1154430" lvl="2" indent="-514350">
                  <a:buFont typeface="+mj-lt"/>
                  <a:buAutoNum type="alphaLcParenR"/>
                </a:pPr>
                <a:endParaRPr lang="en-US" sz="26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2649"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Local </a:t>
            </a:r>
            <a:r>
              <a:rPr lang="en-US" sz="3200" dirty="0" err="1" smtClean="0"/>
              <a:t>Extrema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Zeros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40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Multiplicity of a Zero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3200" dirty="0" smtClean="0"/>
                  <a:t>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3200" dirty="0" smtClean="0"/>
                  <a:t> is a polynomial function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 err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200" i="1" dirty="0" err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i="1" dirty="0" err="1" smtClean="0">
                                <a:latin typeface="Cambria Math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en-US" sz="3200" i="1" dirty="0" smtClean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3200" dirty="0" smtClean="0"/>
                  <a:t> is a factor of f but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 err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200" i="1" dirty="0" err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i="1" dirty="0" err="1" smtClean="0">
                                <a:latin typeface="Cambria Math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en-US" sz="3200" i="1" dirty="0" smtClean="0">
                            <a:latin typeface="Cambria Math"/>
                          </a:rPr>
                          <m:t>𝑚</m:t>
                        </m:r>
                        <m:r>
                          <a:rPr lang="en-US" sz="3200" b="0" i="1" dirty="0" smtClean="0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3200" dirty="0" smtClean="0"/>
                  <a:t> is not, then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3200" dirty="0" smtClean="0"/>
                  <a:t> is a zero of </a:t>
                </a:r>
                <a:r>
                  <a:rPr lang="en-US" sz="3200" b="1" dirty="0" smtClean="0"/>
                  <a:t>multiplicity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</a:rPr>
                      <m:t>𝒎</m:t>
                    </m:r>
                  </m:oMath>
                </a14:m>
                <a:r>
                  <a:rPr lang="en-US" sz="3200" b="1" dirty="0" smtClean="0"/>
                  <a:t> </a:t>
                </a:r>
                <a:r>
                  <a:rPr lang="en-US" sz="3200" dirty="0" smtClean="0"/>
                  <a:t>of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3200" dirty="0" smtClean="0"/>
                  <a:t>.</a:t>
                </a:r>
              </a:p>
              <a:p>
                <a:pPr lvl="1"/>
                <a:r>
                  <a:rPr lang="en-US" sz="2800" dirty="0" smtClean="0"/>
                  <a:t>Odd: The graph crosses the axis 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,0)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lvl="1"/>
                <a:r>
                  <a:rPr lang="en-US" sz="2800" dirty="0" smtClean="0"/>
                  <a:t>Even: The graph kisses the axis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𝑐</m:t>
                    </m:r>
                    <m:r>
                      <a:rPr lang="en-US" sz="2800" i="1">
                        <a:latin typeface="Cambria Math"/>
                      </a:rPr>
                      <m:t>,0)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  <a:p>
                <a:endParaRPr lang="en-US" dirty="0" smtClean="0"/>
              </a:p>
              <a:p>
                <a:r>
                  <a:rPr lang="en-US" sz="3200" dirty="0" smtClean="0"/>
                  <a:t>Example:</a:t>
                </a:r>
              </a:p>
              <a:p>
                <a:pPr marL="822960" lvl="1" indent="-45720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 dirty="0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280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 dirty="0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/>
                      </a:rPr>
                      <m:t>=0</m:t>
                    </m:r>
                  </m:oMath>
                </a14:m>
                <a:endParaRPr lang="en-US" sz="2800" dirty="0" smtClean="0"/>
              </a:p>
              <a:p>
                <a:pPr marL="1097280" lvl="2" indent="-457200">
                  <a:buFont typeface="+mj-lt"/>
                  <a:buAutoNum type="alphaLcParenR"/>
                </a:pP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𝑥</m:t>
                    </m:r>
                    <m:r>
                      <a:rPr lang="en-US" sz="2400" i="1" dirty="0" smtClean="0">
                        <a:latin typeface="Cambria Math"/>
                      </a:rPr>
                      <m:t>=2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  <a:ea typeface="Cambria Math"/>
                      </a:rPr>
                      <m:t>multiplicity</m:t>
                    </m:r>
                    <m:r>
                      <a:rPr lang="en-US" sz="2400" b="0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  <a:ea typeface="Cambria Math"/>
                      </a:rPr>
                      <m:t>of</m:t>
                    </m:r>
                    <m:r>
                      <a:rPr lang="en-US" sz="2400" b="0" i="0" dirty="0" smtClean="0">
                        <a:latin typeface="Cambria Math"/>
                        <a:ea typeface="Cambria Math"/>
                      </a:rPr>
                      <m:t> 3→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  <a:ea typeface="Cambria Math"/>
                      </a:rPr>
                      <m:t>odd</m:t>
                    </m:r>
                    <m:r>
                      <a:rPr lang="en-US" sz="2400" b="0" i="0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  <a:ea typeface="Cambria Math"/>
                      </a:rPr>
                      <m:t>crosses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1097280" lvl="2" indent="-457200">
                  <a:buFont typeface="+mj-lt"/>
                  <a:buAutoNum type="alphaLcParenR"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𝑥</m:t>
                    </m:r>
                    <m:r>
                      <a:rPr lang="en-US" sz="2400" i="1" dirty="0">
                        <a:latin typeface="Cambria Math"/>
                      </a:rPr>
                      <m:t>=−1→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/>
                        <a:ea typeface="Cambria Math"/>
                      </a:rPr>
                      <m:t>multiplicity</m:t>
                    </m:r>
                    <m:r>
                      <a:rPr lang="en-US" sz="2400" i="0" dirty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/>
                        <a:ea typeface="Cambria Math"/>
                      </a:rPr>
                      <m:t>of</m:t>
                    </m:r>
                    <m:r>
                      <a:rPr lang="en-US" sz="2400" i="0" dirty="0">
                        <a:latin typeface="Cambria Math"/>
                        <a:ea typeface="Cambria Math"/>
                      </a:rPr>
                      <m:t> 2→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  <a:ea typeface="Cambria Math"/>
                      </a:rPr>
                      <m:t>even</m:t>
                    </m:r>
                    <m:r>
                      <a:rPr lang="en-US" sz="2400" i="0" dirty="0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  <a:ea typeface="Cambria Math"/>
                      </a:rPr>
                      <m:t>kisses</m:t>
                    </m:r>
                  </m:oMath>
                </a14:m>
                <a:endParaRPr lang="en-US" sz="2400" dirty="0"/>
              </a:p>
              <a:p>
                <a:pPr marL="1097280" lvl="2" indent="-45720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35" t="-2503" r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76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465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Section 2.3: End Behavior of Polynomial Functions</vt:lpstr>
      <vt:lpstr>Polynomial Function</vt:lpstr>
      <vt:lpstr>Even Degree Positive Coefficient</vt:lpstr>
      <vt:lpstr>Even Degree negative Coefficient</vt:lpstr>
      <vt:lpstr>Odd Degree Positive Coefficient</vt:lpstr>
      <vt:lpstr>Odd Degree Negative Coefficient</vt:lpstr>
      <vt:lpstr>Summary:</vt:lpstr>
      <vt:lpstr>Local Extrema and Zeros of a Polynomial Function</vt:lpstr>
      <vt:lpstr>Multiplicity of a Zero</vt:lpstr>
      <vt:lpstr>Graph of: 〖f(x)=(x-2)〗^3 (x+1)^2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2.3: End Behavior of Polynomial Functions</dc:title>
  <dc:creator>Amanda</dc:creator>
  <cp:lastModifiedBy>Amanda</cp:lastModifiedBy>
  <cp:revision>11</cp:revision>
  <dcterms:created xsi:type="dcterms:W3CDTF">2014-10-20T18:35:26Z</dcterms:created>
  <dcterms:modified xsi:type="dcterms:W3CDTF">2014-10-22T12:54:23Z</dcterms:modified>
</cp:coreProperties>
</file>