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61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5" r:id="rId11"/>
    <p:sldId id="273" r:id="rId12"/>
    <p:sldId id="276" r:id="rId13"/>
    <p:sldId id="277" r:id="rId14"/>
    <p:sldId id="278" r:id="rId15"/>
    <p:sldId id="280" r:id="rId16"/>
    <p:sldId id="281" r:id="rId17"/>
    <p:sldId id="271" r:id="rId18"/>
    <p:sldId id="285" r:id="rId19"/>
    <p:sldId id="282" r:id="rId20"/>
    <p:sldId id="283" r:id="rId21"/>
    <p:sldId id="286" r:id="rId22"/>
    <p:sldId id="287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60" r:id="rId36"/>
    <p:sldId id="265" r:id="rId37"/>
    <p:sldId id="304" r:id="rId38"/>
    <p:sldId id="305" r:id="rId39"/>
    <p:sldId id="306" r:id="rId40"/>
    <p:sldId id="30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.6 Part 1" id="{264880AE-0E03-493B-BF55-E4795CA412C8}">
          <p14:sldIdLst>
            <p14:sldId id="256"/>
            <p14:sldId id="261"/>
            <p14:sldId id="262"/>
            <p14:sldId id="263"/>
            <p14:sldId id="264"/>
            <p14:sldId id="267"/>
            <p14:sldId id="268"/>
            <p14:sldId id="269"/>
            <p14:sldId id="270"/>
          </p14:sldIdLst>
        </p14:section>
        <p14:section name="2.6 Part Two" id="{916E1403-2B22-4043-8504-B028F5179F68}">
          <p14:sldIdLst>
            <p14:sldId id="275"/>
            <p14:sldId id="273"/>
            <p14:sldId id="276"/>
            <p14:sldId id="277"/>
            <p14:sldId id="278"/>
            <p14:sldId id="280"/>
            <p14:sldId id="281"/>
            <p14:sldId id="271"/>
          </p14:sldIdLst>
        </p14:section>
        <p14:section name="2.6 Part 3" id="{D08BC934-CD3A-44D5-B9DC-B511983D74DD}">
          <p14:sldIdLst>
            <p14:sldId id="285"/>
            <p14:sldId id="282"/>
            <p14:sldId id="283"/>
            <p14:sldId id="286"/>
            <p14:sldId id="287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A few more things" id="{3AE3202C-DF0F-4B7B-B383-62533FEB51EE}">
          <p14:sldIdLst>
            <p14:sldId id="300"/>
            <p14:sldId id="301"/>
            <p14:sldId id="302"/>
            <p14:sldId id="260"/>
            <p14:sldId id="265"/>
            <p14:sldId id="304"/>
            <p14:sldId id="305"/>
            <p14:sldId id="306"/>
            <p14:sldId id="30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024B3-6BDF-4A1F-BDC9-BABAC3F1F672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447BC-2EE5-4403-B9DE-84B888FE1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3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447BC-2EE5-4403-B9DE-84B888FE14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3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D534B8-68B5-4C4D-B96A-1F35021D9FFF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5EAACF-9129-466B-8282-3C77116243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Finding Complex Zeros of Polynomial Functions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Section 2.6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061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Finding Complex Zeros of Polynomial Functions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Section 2.6: Part Two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3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Given A Complex Zero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Using the given zero, find all of the zeros and write a linear factorization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b="0" dirty="0" smtClean="0"/>
              </a:p>
              <a:p>
                <a:pPr marL="27432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−4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 is a zero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+2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−16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+32</m:t>
                    </m:r>
                  </m:oMath>
                </a14:m>
                <a:endParaRPr lang="en-US" sz="2400" dirty="0" smtClean="0"/>
              </a:p>
              <a:p>
                <a:pPr marL="27432" indent="0" algn="ctr">
                  <a:buNone/>
                </a:pPr>
                <a:endParaRPr lang="en-US" sz="2400" dirty="0" smtClean="0"/>
              </a:p>
              <a:p>
                <a:pPr marL="370332" indent="-342900"/>
                <a:r>
                  <a:rPr lang="en-US" dirty="0" smtClean="0"/>
                  <a:t>Thus,</a:t>
                </a:r>
              </a:p>
              <a:p>
                <a:pPr marL="393192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=−4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484632" indent="-457200">
                  <a:lnSpc>
                    <a:spcPct val="150000"/>
                  </a:lnSpc>
                </a:pPr>
                <a:r>
                  <a:rPr lang="en-US" dirty="0" smtClean="0"/>
                  <a:t>How did I get this?</a:t>
                </a:r>
                <a:endParaRPr lang="en-US" b="0" dirty="0" smtClean="0"/>
              </a:p>
              <a:p>
                <a:pPr marL="393192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−16</m:t>
                          </m:r>
                        </m:e>
                      </m:rad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 marL="393192" lvl="1" indent="0" algn="ctr">
                  <a:lnSpc>
                    <a:spcPct val="150000"/>
                  </a:lnSpc>
                  <a:buNone/>
                </a:pPr>
                <a:r>
                  <a:rPr lang="en-US" sz="2800" b="0" dirty="0" smtClean="0"/>
                  <a:t>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=4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as well.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65" t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Synthetic Division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43000"/>
                <a:ext cx="7467600" cy="5486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Do synthetic division of: </a:t>
                </a:r>
              </a:p>
              <a:p>
                <a:pPr marL="0" indent="0" algn="ctr">
                  <a:buNone/>
                </a:pPr>
                <a:r>
                  <a:rPr lang="en-US" sz="2600" dirty="0" smtClean="0"/>
                  <a:t>using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−4</m:t>
                    </m:r>
                    <m:r>
                      <a:rPr lang="en-US" sz="26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4</m:t>
                    </m:r>
                    <m:r>
                      <a:rPr lang="en-US" sz="26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73152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+2=0→−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=−2→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=2</m:t>
                      </m:r>
                    </m:oMath>
                  </m:oMathPara>
                </a14:m>
                <a:endParaRPr lang="en-US" sz="24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sz="3000" dirty="0" smtClean="0"/>
                  <a:t>Thus my zeros are: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, 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𝐚𝐧𝐝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43000"/>
                <a:ext cx="7467600" cy="5486400"/>
              </a:xfrm>
              <a:blipFill rotWithShape="1">
                <a:blip r:embed="rId2"/>
                <a:stretch>
                  <a:fillRect l="-570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464408"/>
                  </p:ext>
                </p:extLst>
              </p:nvPr>
            </p:nvGraphicFramePr>
            <p:xfrm>
              <a:off x="685800" y="2209800"/>
              <a:ext cx="7040880" cy="289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0160"/>
                    <a:gridCol w="1280160"/>
                    <a:gridCol w="1280160"/>
                    <a:gridCol w="1920240"/>
                    <a:gridCol w="128016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−8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−16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32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2+4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−8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16464408"/>
                  </p:ext>
                </p:extLst>
              </p:nvPr>
            </p:nvGraphicFramePr>
            <p:xfrm>
              <a:off x="685800" y="2209800"/>
              <a:ext cx="7040880" cy="289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0160"/>
                    <a:gridCol w="1280160"/>
                    <a:gridCol w="1280160"/>
                    <a:gridCol w="1920240"/>
                    <a:gridCol w="128016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76" t="-1053" r="-45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476" t="-1053" r="-35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476" t="-1053" r="-250000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17" t="-1053" r="-6666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50476" t="-1053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76" t="-101053" r="-4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476" t="-101053" r="-3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476" t="-101053" r="-25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17" t="-101053" r="-6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50476" t="-101053" b="-3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76" t="-201053" r="-4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476" t="-201053" r="-3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476" t="-201053" r="-25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17" t="-201053" r="-666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50476" t="-201053" b="-2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76" t="-301053" r="-45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476" t="-301053" r="-35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476" t="-301053" r="-25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17" t="-301053" r="-666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476" t="-401053" r="-3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476" t="-401053" r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317" t="-401053" r="-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7373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Given A Complex Zero</a:t>
            </a:r>
            <a:endParaRPr lang="en-US" sz="4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Using the given zero, find all of the zeros and write a linear factorization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.</a:t>
                </a:r>
                <a:endParaRPr lang="en-US" sz="2800" b="0" dirty="0" smtClean="0"/>
              </a:p>
              <a:p>
                <a:pPr marL="27432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1−2</m:t>
                    </m:r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 smtClean="0"/>
                  <a:t> is a zero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+17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</a:rPr>
                      <m:t>+14</m:t>
                    </m:r>
                    <m:r>
                      <a:rPr lang="en-US" sz="2400" b="0" i="1" dirty="0" smtClean="0">
                        <a:latin typeface="Cambria Math"/>
                      </a:rPr>
                      <m:t>𝑥</m:t>
                    </m:r>
                    <m:r>
                      <a:rPr lang="en-US" sz="2400" b="0" i="1" dirty="0" smtClean="0">
                        <a:latin typeface="Cambria Math"/>
                      </a:rPr>
                      <m:t>+65</m:t>
                    </m:r>
                  </m:oMath>
                </a14:m>
                <a:endParaRPr lang="en-US" sz="2400" dirty="0" smtClean="0"/>
              </a:p>
              <a:p>
                <a:pPr marL="27432" indent="0" algn="ctr">
                  <a:buNone/>
                </a:pPr>
                <a:endParaRPr lang="en-US" sz="2400" dirty="0" smtClean="0"/>
              </a:p>
              <a:p>
                <a:pPr marL="370332" indent="-342900"/>
                <a:r>
                  <a:rPr lang="en-US" dirty="0" smtClean="0"/>
                  <a:t>Thus,</a:t>
                </a:r>
              </a:p>
              <a:p>
                <a:pPr marL="393192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=1−2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marL="484632" indent="-457200">
                  <a:lnSpc>
                    <a:spcPct val="150000"/>
                  </a:lnSpc>
                </a:pPr>
                <a:r>
                  <a:rPr lang="en-US" dirty="0" smtClean="0"/>
                  <a:t>The complex conjugate must also be a zero.</a:t>
                </a:r>
                <a:endParaRPr lang="en-US" b="0" dirty="0" smtClean="0"/>
              </a:p>
              <a:p>
                <a:pPr marL="393192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=1+2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𝑖</m:t>
                      </m:r>
                    </m:oMath>
                  </m:oMathPara>
                </a14:m>
                <a:endParaRPr lang="en-US" sz="2800" b="0" dirty="0" smtClean="0">
                  <a:ea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65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94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Synthetic Division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143000"/>
                <a:ext cx="8458200" cy="5486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sz="2600" dirty="0" smtClean="0"/>
                  <a:t>Do synthetic division of: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using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1−2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1+2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731520" lvl="2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+8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+13=0→</m:t>
                    </m:r>
                  </m:oMath>
                </a14:m>
                <a:r>
                  <a:rPr lang="en-US" sz="2400" dirty="0" smtClean="0"/>
                  <a:t> Use the Quadratic Formula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143000"/>
                <a:ext cx="8458200" cy="5486400"/>
              </a:xfrm>
              <a:blipFill rotWithShape="1">
                <a:blip r:embed="rId2"/>
                <a:stretch>
                  <a:fillRect l="-359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217813"/>
                  </p:ext>
                </p:extLst>
              </p:nvPr>
            </p:nvGraphicFramePr>
            <p:xfrm>
              <a:off x="381000" y="2438400"/>
              <a:ext cx="8046720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/>
                    <a:gridCol w="1005840"/>
                    <a:gridCol w="1188720"/>
                    <a:gridCol w="1828800"/>
                    <a:gridCol w="1828800"/>
                    <a:gridCol w="100584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1−2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17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65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4−8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−12−16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−27−26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−65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1+2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4−8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5−16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−13−26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i="1" dirty="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4+8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8+16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13+26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217813"/>
                  </p:ext>
                </p:extLst>
              </p:nvPr>
            </p:nvGraphicFramePr>
            <p:xfrm>
              <a:off x="381000" y="2438400"/>
              <a:ext cx="8046720" cy="2865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/>
                    <a:gridCol w="1005840"/>
                    <a:gridCol w="1188720"/>
                    <a:gridCol w="1828800"/>
                    <a:gridCol w="1828800"/>
                    <a:gridCol w="100584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r="-576923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8788" r="-581818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128" r="-392308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333" r="-155000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5333" r="-55000" b="-4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00606" b="-418947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100000" r="-576923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8788" t="-100000" r="-581818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128" t="-100000" r="-392308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333" t="-100000" r="-155000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5333" t="-100000" r="-55000" b="-31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00606" t="-100000" b="-318947"/>
                          </a:stretch>
                        </a:blipFill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211111" r="-576923" b="-2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8788" t="-211111" r="-581818" b="-2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128" t="-211111" r="-392308" b="-2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333" t="-211111" r="-155000" b="-2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5333" t="-211111" r="-55000" b="-23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00606" t="-211111" b="-236667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294737" r="-576923" b="-1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8788" t="-294737" r="-581818" b="-1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128" t="-294737" r="-392308" b="-1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333" t="-294737" r="-155000" b="-1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85333" t="-294737" r="-55000" b="-1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18788" t="-394737" r="-581818" b="-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128" t="-394737" r="-392308" b="-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85333" t="-394737" r="-155000" b="-2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</a:t>
                          </a:r>
                          <a:endParaRPr lang="en-US" sz="2800" dirty="0"/>
                        </a:p>
                      </a:txBody>
                      <a:tcPr anchor="ctr">
                        <a:lnL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69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Find the other two Zeros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+13=0</m:t>
                      </m:r>
                    </m:oMath>
                  </m:oMathPara>
                </a14:m>
                <a:endParaRPr lang="en-US" dirty="0"/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𝟒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𝟖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𝟏𝟑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411480" indent="-342900"/>
                <a:r>
                  <a:rPr lang="en-US" dirty="0"/>
                  <a:t>Use the quadratic formula</a:t>
                </a:r>
                <a:r>
                  <a:rPr lang="en-US" dirty="0" smtClean="0"/>
                  <a:t>:</a:t>
                </a:r>
                <a:endParaRPr lang="en-US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−(8)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8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64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208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144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12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6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Linear Factorization: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620000" cy="487375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dirty="0" smtClean="0"/>
                  <a:t>My zeros are: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𝒊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 smtClean="0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𝒊</m:t>
                    </m:r>
                    <m:r>
                      <a:rPr lang="en-US" sz="2400" b="1" i="1" smtClean="0">
                        <a:latin typeface="Cambria Math"/>
                      </a:rPr>
                      <m:t>,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</a:t>
                </a:r>
                <a:r>
                  <a:rPr lang="en-US" sz="2400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𝒊</m:t>
                    </m:r>
                  </m:oMath>
                </a14:m>
                <a:r>
                  <a:rPr lang="en-US" sz="2400" b="1" i="1" dirty="0" smtClean="0">
                    <a:solidFill>
                      <a:schemeClr val="tx1"/>
                    </a:solidFill>
                    <a:latin typeface="Cambria Math"/>
                  </a:rPr>
                  <a:t>.</a:t>
                </a: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endParaRPr lang="en-US" sz="2400" b="1" dirty="0">
                  <a:latin typeface="Cambria Math"/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To write a linear factorization, write each zero set equal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1" indent="0" algn="ctr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−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𝒊</m:t>
                    </m:r>
                    <m:r>
                      <a:rPr lang="en-US" sz="2400" b="1" i="1" smtClean="0">
                        <a:latin typeface="Cambria Math"/>
                      </a:rPr>
                      <m:t>     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</a:rPr>
                      <m:t>+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𝒊</m:t>
                    </m:r>
                    <m:r>
                      <a:rPr lang="en-US" sz="2400" b="1" i="1" smtClean="0">
                        <a:latin typeface="Cambria Math"/>
                      </a:rPr>
                      <m:t>     </m:t>
                    </m:r>
                    <m:r>
                      <a:rPr lang="en-US" sz="2400" b="1" i="1" smtClean="0"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</a:rPr>
                      <m:t>=−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𝒊</m:t>
                    </m:r>
                  </m:oMath>
                </a14:m>
                <a:r>
                  <a:rPr lang="en-US" sz="2400" b="1" i="1" dirty="0">
                    <a:latin typeface="Cambria Math"/>
                  </a:rPr>
                  <a:t>.</a:t>
                </a: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−(1−2</m:t>
                      </m:r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))(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1+2</m:t>
                          </m:r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−1−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)(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0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endParaRPr lang="en-US" sz="2400" i="1" dirty="0">
                  <a:latin typeface="Cambria Math"/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620000" cy="4873752"/>
              </a:xfrm>
              <a:blipFill rotWithShape="1">
                <a:blip r:embed="rId2"/>
                <a:stretch>
                  <a:fillRect l="-159" r="-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20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Homework: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543800" cy="487375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800" dirty="0" smtClean="0"/>
                  <a:t>P. 225</a:t>
                </a:r>
              </a:p>
              <a:p>
                <a:pPr marL="457200" lvl="1" indent="-220663"/>
                <a:r>
                  <a:rPr lang="en-US" sz="4400" dirty="0" smtClean="0"/>
                  <a:t>#17 – 22 – Use Calculator!</a:t>
                </a:r>
              </a:p>
              <a:p>
                <a:pPr marL="457200" lvl="1" indent="-220663"/>
                <a:r>
                  <a:rPr lang="en-US" sz="4400" dirty="0" smtClean="0"/>
                  <a:t>#23 – 32</a:t>
                </a:r>
              </a:p>
              <a:p>
                <a:pPr marL="457200" lvl="1" indent="-220663"/>
                <a:r>
                  <a:rPr lang="en-US" sz="4400" dirty="0" smtClean="0"/>
                  <a:t>#34 – 38 (Even)</a:t>
                </a:r>
              </a:p>
              <a:p>
                <a:pPr marL="693738" lvl="2" indent="-236538"/>
                <a:r>
                  <a:rPr lang="en-US" sz="3300" dirty="0" smtClean="0"/>
                  <a:t>Directions: Find a zero, use synthetic division to bring it down to a quadratic. Factor if possible, if it can’t be leave as quadratic.</a:t>
                </a:r>
              </a:p>
              <a:p>
                <a:pPr marL="920750" lvl="3" indent="-182563"/>
                <a:r>
                  <a:rPr lang="en-US" sz="3000" dirty="0" smtClean="0"/>
                  <a:t>Ex: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</a:rPr>
                      <m:t>+1)(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+3</m:t>
                    </m:r>
                    <m:r>
                      <a:rPr lang="en-US" sz="3000" b="0" i="1" smtClean="0">
                        <a:latin typeface="Cambria Math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</a:rPr>
                      <m:t>−5)</m:t>
                    </m:r>
                  </m:oMath>
                </a14:m>
                <a:endParaRPr lang="en-US" sz="3000" dirty="0" smtClean="0"/>
              </a:p>
              <a:p>
                <a:pPr marL="920750" lvl="3" indent="-182563"/>
                <a:r>
                  <a:rPr lang="en-US" sz="3000" dirty="0" smtClean="0"/>
                  <a:t>Ex: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(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+1)(</m:t>
                    </m:r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/>
                      </a:rPr>
                      <m:t>+3</m:t>
                    </m:r>
                    <m:r>
                      <a:rPr lang="en-US" sz="3000" i="1">
                        <a:latin typeface="Cambria Math"/>
                      </a:rPr>
                      <m:t>𝑥</m:t>
                    </m:r>
                    <m:r>
                      <a:rPr lang="en-US" sz="3000" i="1">
                        <a:latin typeface="Cambria Math"/>
                      </a:rPr>
                      <m:t>−4)→</m:t>
                    </m:r>
                    <m:d>
                      <m:d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+4</m:t>
                        </m:r>
                      </m:e>
                    </m:d>
                    <m:r>
                      <a:rPr lang="en-US" sz="3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en-US" sz="3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543800" cy="4873752"/>
              </a:xfrm>
              <a:blipFill rotWithShape="1">
                <a:blip r:embed="rId2"/>
                <a:stretch>
                  <a:fillRect l="-1047"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80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Finding Complex Zeros of Polynomial Functions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dirty="0" smtClean="0"/>
              <a:t>Section 2.6: Part Three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52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Try This </a:t>
            </a:r>
            <a:r>
              <a:rPr lang="en-US" sz="4000" dirty="0"/>
              <a:t>O</a:t>
            </a:r>
            <a:r>
              <a:rPr lang="en-US" sz="4000" dirty="0" smtClean="0"/>
              <a:t>ne: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indent="0">
                  <a:buNone/>
                </a:pPr>
                <a:r>
                  <a:rPr lang="en-US" sz="2800" dirty="0" smtClean="0"/>
                  <a:t>Using the given zero, find all of the zeros and write a linear factorization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</a:t>
                </a: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27432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a zero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1" dirty="0" smtClean="0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50</m:t>
                    </m:r>
                    <m:r>
                      <a:rPr lang="en-US" sz="2800" i="1" dirty="0">
                        <a:latin typeface="Cambria Math"/>
                      </a:rPr>
                      <m:t>𝑥</m:t>
                    </m:r>
                    <m:r>
                      <a:rPr lang="en-US" sz="2800" i="1" dirty="0">
                        <a:latin typeface="Cambria Math"/>
                      </a:rPr>
                      <m:t>+75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370332" indent="-342900"/>
                <a:r>
                  <a:rPr lang="en-US" dirty="0"/>
                  <a:t>Thus,</a:t>
                </a:r>
              </a:p>
              <a:p>
                <a:pPr marL="393192" lvl="1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=5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and</m:t>
                      </m:r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=−5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US" sz="28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465" t="-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5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Using the Rational Zero Theorem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41782" indent="-514350">
                  <a:buFont typeface="+mj-lt"/>
                  <a:buAutoNum type="arabicPeriod"/>
                </a:pPr>
                <a:r>
                  <a:rPr lang="en-US" sz="33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3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3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+4</m:t>
                    </m:r>
                    <m:r>
                      <a:rPr lang="en-US" sz="33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3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−5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−5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±5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±1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and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±5</m:t>
                      </m:r>
                    </m:oMath>
                  </m:oMathPara>
                </a14:m>
                <a:endParaRPr lang="en-US" sz="2800" dirty="0"/>
              </a:p>
              <a:p>
                <a:pPr marL="370332" indent="-342900"/>
                <a:r>
                  <a:rPr lang="en-US" dirty="0"/>
                  <a:t>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is a zero using synthetic division.</a:t>
                </a:r>
              </a:p>
              <a:p>
                <a:pPr marL="27432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488205"/>
                  </p:ext>
                </p:extLst>
              </p:nvPr>
            </p:nvGraphicFramePr>
            <p:xfrm>
              <a:off x="1143000" y="3657600"/>
              <a:ext cx="6097985" cy="29318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73296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732964">
                    <a:tc gridSpan="5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4488205"/>
                  </p:ext>
                </p:extLst>
              </p:nvPr>
            </p:nvGraphicFramePr>
            <p:xfrm>
              <a:off x="1143000" y="3657600"/>
              <a:ext cx="6097985" cy="293185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19597"/>
                    <a:gridCol w="1219597"/>
                    <a:gridCol w="1219597"/>
                    <a:gridCol w="1219597"/>
                    <a:gridCol w="1219597"/>
                  </a:tblGrid>
                  <a:tr h="7329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" r="-400000" b="-3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00" r="-300000" b="-3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00" r="-200000" b="-3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00" r="-100000" b="-30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00" b="-300833"/>
                          </a:stretch>
                        </a:blipFill>
                      </a:tcPr>
                    </a:tc>
                  </a:tr>
                  <a:tr h="732964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" t="-49793" r="-400000" b="-49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00" t="-99174" r="-300000" b="-198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00" t="-99174" r="-200000" b="-198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00" t="-99174" r="-100000" b="-1983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00" t="-99174" b="-198347"/>
                          </a:stretch>
                        </a:blipFill>
                      </a:tcPr>
                    </a:tc>
                  </a:tr>
                  <a:tr h="732964">
                    <a:tc vMerge="1"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00" t="-200833" r="-3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00" t="-200833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00" t="-200833" r="-1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00" t="-200833" b="-100000"/>
                          </a:stretch>
                        </a:blipFill>
                      </a:tcPr>
                    </a:tc>
                  </a:tr>
                  <a:tr h="732964">
                    <a:tc gridSpan="5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" t="-3008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085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Synthetic Division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143000"/>
                <a:ext cx="7696200" cy="5486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r>
                  <a:rPr lang="en-US" sz="2600" dirty="0" smtClean="0"/>
                  <a:t>Do synthetic division of: </a:t>
                </a:r>
              </a:p>
              <a:p>
                <a:pPr marL="0" indent="0" algn="ctr">
                  <a:buNone/>
                </a:pPr>
                <a:r>
                  <a:rPr lang="en-US" sz="2600" dirty="0" smtClean="0"/>
                  <a:t> using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5</m:t>
                    </m:r>
                    <m:r>
                      <a:rPr lang="en-US" sz="26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−5</m:t>
                    </m:r>
                    <m:r>
                      <a:rPr lang="en-US" sz="26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600" dirty="0" smtClean="0"/>
                  <a:t>.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731520" lvl="2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2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+3=0→2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=−3→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=−3/2</m:t>
                      </m:r>
                    </m:oMath>
                  </m:oMathPara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3000" dirty="0" smtClean="0"/>
                  <a:t>Thus my zeros are: </a:t>
                </a:r>
                <a14:m>
                  <m:oMath xmlns:m="http://schemas.openxmlformats.org/officeDocument/2006/math"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, −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3000" b="1" i="0" smtClean="0">
                        <a:solidFill>
                          <a:srgbClr val="FF0000"/>
                        </a:solidFill>
                        <a:latin typeface="Cambria Math"/>
                      </a:rPr>
                      <m:t>𝐚𝐧𝐝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143000"/>
                <a:ext cx="7696200" cy="5486400"/>
              </a:xfrm>
              <a:blipFill rotWithShape="1">
                <a:blip r:embed="rId2"/>
                <a:stretch>
                  <a:fillRect l="-552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944368"/>
                  </p:ext>
                </p:extLst>
              </p:nvPr>
            </p:nvGraphicFramePr>
            <p:xfrm>
              <a:off x="494071" y="2209800"/>
              <a:ext cx="7315200" cy="289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0160"/>
                    <a:gridCol w="1280160"/>
                    <a:gridCol w="1554480"/>
                    <a:gridCol w="1920240"/>
                    <a:gridCol w="128016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50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75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+50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75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−5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3+10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15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−10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−15</m:t>
                                </m:r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6944368"/>
                  </p:ext>
                </p:extLst>
              </p:nvPr>
            </p:nvGraphicFramePr>
            <p:xfrm>
              <a:off x="494071" y="2209800"/>
              <a:ext cx="7315200" cy="2895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80160"/>
                    <a:gridCol w="1280160"/>
                    <a:gridCol w="1554480"/>
                    <a:gridCol w="1920240"/>
                    <a:gridCol w="128016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53" r="-47190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1053" r="-37190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4706" t="-1053" r="-206275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14286" t="-1053" r="-66984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71429" t="-1053" r="-476" b="-4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01053" r="-47190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101053" r="-37190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4706" t="-101053" r="-20627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14286" t="-101053" r="-6698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71429" t="-101053" r="-476" b="-3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01053" r="-4719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201053" r="-37190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4706" t="-201053" r="-206275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14286" t="-201053" r="-6698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71429" t="-201053" r="-476" b="-200000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301053" r="-4719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301053" r="-37190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4706" t="-301053" r="-2062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14286" t="-301053" r="-6698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000" t="-401053" r="-37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64706" t="-401053" r="-2062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14286" t="-401053" r="-66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1608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Linear Factorization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6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…(</m:t>
                      </m:r>
                      <m:r>
                        <a:rPr lang="en-US" sz="3600" b="0" i="1" smtClean="0">
                          <a:latin typeface="Cambria Math"/>
                        </a:rPr>
                        <m:t>𝑥</m:t>
                      </m:r>
                      <m:r>
                        <a:rPr lang="en-US" sz="3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3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600" dirty="0" smtClean="0"/>
              </a:p>
              <a:p>
                <a:endParaRPr lang="en-US" sz="3600" dirty="0"/>
              </a:p>
              <a:p>
                <a:pPr marL="0" indent="0" algn="ctr">
                  <a:buNone/>
                </a:pPr>
                <a:r>
                  <a:rPr lang="en-US" sz="40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𝑎</m:t>
                    </m:r>
                    <m:r>
                      <a:rPr lang="en-US" sz="4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000" dirty="0" smtClean="0"/>
                  <a:t>is the leading coefficient of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𝑓</m:t>
                    </m:r>
                    <m:r>
                      <a:rPr lang="en-US" sz="4000" i="1" dirty="0" smtClean="0">
                        <a:latin typeface="Cambria Math"/>
                      </a:rPr>
                      <m:t>(</m:t>
                    </m:r>
                    <m:r>
                      <a:rPr lang="en-US" sz="4000" i="1" dirty="0" smtClean="0">
                        <a:latin typeface="Cambria Math"/>
                      </a:rPr>
                      <m:t>𝑥</m:t>
                    </m:r>
                    <m:r>
                      <a:rPr lang="en-US" sz="40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4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dirty="0" smtClean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 dirty="0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4000" i="1" dirty="0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 smtClean="0"/>
                  <a:t> are the complex zeros of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𝑓</m:t>
                    </m:r>
                    <m:r>
                      <a:rPr lang="en-US" sz="4000" i="1" dirty="0" smtClean="0">
                        <a:latin typeface="Cambria Math"/>
                      </a:rPr>
                      <m:t>(</m:t>
                    </m:r>
                    <m:r>
                      <a:rPr lang="en-US" sz="4000" i="1" dirty="0" smtClean="0">
                        <a:latin typeface="Cambria Math"/>
                      </a:rPr>
                      <m:t>𝑥</m:t>
                    </m:r>
                    <m:r>
                      <a:rPr lang="en-US" sz="40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4000" dirty="0" smtClean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r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048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Linear Factorization: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600200"/>
                <a:ext cx="7620000" cy="487375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dirty="0" smtClean="0"/>
                  <a:t>My zeros are: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, −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𝐚𝐧𝐝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 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latin typeface="Cambria Math"/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To write a linear factorization, write each zero set equal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lvl="1" indent="0" algn="ctr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 smtClean="0">
                          <a:latin typeface="Cambria Math"/>
                        </a:rPr>
                        <m:t>𝒊</m:t>
                      </m:r>
                      <m:r>
                        <a:rPr lang="en-US" sz="2400" b="1" i="1" smtClean="0">
                          <a:latin typeface="Cambria Math"/>
                        </a:rPr>
                        <m:t>       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r>
                        <a:rPr lang="en-US" sz="2400" b="1" i="1" smtClean="0">
                          <a:latin typeface="Cambria Math"/>
                        </a:rPr>
                        <m:t>𝟓</m:t>
                      </m:r>
                      <m:r>
                        <a:rPr lang="en-US" sz="2400" b="1" i="1">
                          <a:latin typeface="Cambria Math"/>
                        </a:rPr>
                        <m:t>𝒊</m:t>
                      </m:r>
                      <m:r>
                        <a:rPr lang="en-US" sz="2400" b="1" i="1" smtClean="0">
                          <a:latin typeface="Cambria Math"/>
                        </a:rPr>
                        <m:t>       </m:t>
                      </m:r>
                      <m:r>
                        <a:rPr lang="en-US" sz="2400" b="1" i="1" smtClean="0">
                          <a:latin typeface="Cambria Math"/>
                        </a:rPr>
                        <m:t>𝒙</m:t>
                      </m:r>
                      <m:r>
                        <a:rPr lang="en-US" sz="24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i="1" dirty="0">
                  <a:latin typeface="Cambria Math"/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−(5</m:t>
                      </m:r>
                      <m:r>
                        <a:rPr lang="en-US" sz="2800" b="0" i="1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sz="28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800" b="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)(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:endParaRPr lang="en-US" sz="20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endParaRPr lang="en-US" sz="2400" dirty="0">
                  <a:solidFill>
                    <a:srgbClr val="FF0000"/>
                  </a:solidFill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endParaRPr lang="en-US" sz="2400" i="1" dirty="0">
                  <a:latin typeface="Cambria Math"/>
                </a:endParaRPr>
              </a:p>
              <a:p>
                <a:pPr marL="274320" lvl="1">
                  <a:spcBef>
                    <a:spcPts val="600"/>
                  </a:spcBef>
                  <a:buSzPct val="70000"/>
                  <a:buFont typeface="Wingdings"/>
                  <a:buChar char="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600200"/>
                <a:ext cx="7620000" cy="4873752"/>
              </a:xfrm>
              <a:blipFill rotWithShape="1">
                <a:blip r:embed="rId2"/>
                <a:stretch>
                  <a:fillRect l="-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19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Autofit/>
          </a:bodyPr>
          <a:lstStyle/>
          <a:p>
            <a:r>
              <a:rPr lang="en-US" sz="4400" dirty="0" smtClean="0"/>
              <a:t>Finding a Polynomial Given Zeros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Write a polynomial function in standard form with real coefficients whose zeros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8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=1+2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800" b="0" dirty="0" smtClean="0"/>
              </a:p>
              <a:p>
                <a:pPr lvl="2"/>
                <a:r>
                  <a:rPr lang="en-US" sz="2400" dirty="0" smtClean="0"/>
                  <a:t>Conjugate: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=1−2</m:t>
                    </m:r>
                    <m:r>
                      <a:rPr lang="en-US" sz="24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2400" b="0" dirty="0" smtClean="0"/>
              </a:p>
              <a:p>
                <a:pPr lvl="2"/>
                <a:endParaRPr lang="en-US" sz="2400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1−2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  <a:blipFill rotWithShape="1">
                <a:blip r:embed="rId2"/>
                <a:stretch>
                  <a:fillRect l="-232" t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13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Standard Form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295400"/>
                <a:ext cx="7848600" cy="54102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 smtClean="0"/>
              </a:p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Break it up: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−1−2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−1+2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−1+2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−1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−1+2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−1+2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</a:rPr>
                      <m:t>𝑖𝑥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+1−2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𝑖𝑥</m:t>
                    </m:r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𝑖</m:t>
                    </m:r>
                    <m:r>
                      <a:rPr lang="en-US" sz="2800" b="0" i="1" smtClean="0">
                        <a:latin typeface="Cambria Math"/>
                      </a:rPr>
                      <m:t>−4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+5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lvl="1" indent="0">
                  <a:lnSpc>
                    <a:spcPct val="12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−1)(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−2</m:t>
                      </m:r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000" i="1">
                          <a:solidFill>
                            <a:schemeClr val="tx1"/>
                          </a:solidFill>
                          <a:latin typeface="Cambria Math"/>
                        </a:rPr>
                        <m:t>+5)</m:t>
                      </m:r>
                    </m:oMath>
                  </m:oMathPara>
                </a14:m>
                <a:endParaRPr lang="en-US" sz="3000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0" lvl="1" indent="0">
                  <a:lnSpc>
                    <a:spcPct val="12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+5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3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en-US" sz="3000" dirty="0">
                  <a:solidFill>
                    <a:schemeClr val="tx1"/>
                  </a:solidFill>
                </a:endParaRPr>
              </a:p>
              <a:p>
                <a:pPr marL="0" lvl="1" indent="0">
                  <a:lnSpc>
                    <a:spcPct val="12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+7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US" sz="3000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295400"/>
                <a:ext cx="7848600" cy="5410200"/>
              </a:xfrm>
              <a:blipFill rotWithShape="1">
                <a:blip r:embed="rId2"/>
                <a:stretch>
                  <a:fillRect l="-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362200" y="3505200"/>
            <a:ext cx="3886200" cy="381000"/>
            <a:chOff x="2362200" y="3505200"/>
            <a:chExt cx="3886200" cy="3810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362200" y="3505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5791200" y="3505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267200" y="3505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953000" y="3505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356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Autofit/>
          </a:bodyPr>
          <a:lstStyle/>
          <a:p>
            <a:r>
              <a:rPr lang="en-US" sz="4400" dirty="0" smtClean="0"/>
              <a:t>Finding a Polynomial Given Zeros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Write a polynomial function in standard form with real coefficients whose zeros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=2</m:t>
                    </m:r>
                  </m:oMath>
                </a14:m>
                <a:endParaRPr lang="en-US" sz="32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latin typeface="Cambria Math"/>
                      </a:rPr>
                      <m:t>=3</m:t>
                    </m:r>
                  </m:oMath>
                </a14:m>
                <a:endParaRPr lang="en-US" sz="3200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3200" b="0" dirty="0" smtClean="0"/>
              </a:p>
              <a:p>
                <a:pPr lvl="2"/>
                <a:r>
                  <a:rPr lang="en-US" sz="2800" dirty="0" smtClean="0"/>
                  <a:t>Conjugate: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=−</m:t>
                    </m:r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2800" b="0" dirty="0" smtClean="0"/>
              </a:p>
              <a:p>
                <a:pPr lvl="2"/>
                <a:endParaRPr lang="en-US" sz="2400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  <a:blipFill rotWithShape="1">
                <a:blip r:embed="rId2"/>
                <a:stretch>
                  <a:fillRect l="-232" t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9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Standard Form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228600" y="2362200"/>
                <a:ext cx="3657600" cy="38862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1"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Break it up: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−3</m:t>
                        </m:r>
                      </m:e>
                    </m:d>
                  </m:oMath>
                </a14:m>
                <a:endParaRPr lang="en-US" sz="2800" dirty="0" smtClean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−2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800" b="0" dirty="0" smtClean="0"/>
                  <a:t>6</a:t>
                </a: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−5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+6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𝑖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𝑖𝑥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𝑖𝑥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b="0" dirty="0" smtClean="0"/>
              </a:p>
              <a:p>
                <a:pPr lvl="1">
                  <a:lnSpc>
                    <a:spcPct val="12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+1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120000"/>
                  </a:lnSpc>
                </a:pP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228600" y="2362200"/>
                <a:ext cx="3657600" cy="3886200"/>
              </a:xfrm>
              <a:blipFill rotWithShape="1">
                <a:blip r:embed="rId2"/>
                <a:stretch>
                  <a:fillRect t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038600" y="2362200"/>
                <a:ext cx="4023360" cy="38862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lvl="1" indent="0"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+7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038600" y="2362200"/>
                <a:ext cx="4023360" cy="388620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</m:t>
                          </m:r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b="0" i="1">
                          <a:latin typeface="Cambria Math"/>
                        </a:rPr>
                        <m:t>+</m:t>
                      </m:r>
                      <m:r>
                        <a:rPr lang="en-US" sz="3200" b="0" i="1">
                          <a:latin typeface="Cambria Math"/>
                        </a:rPr>
                        <m:t>𝑖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788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Autofit/>
          </a:bodyPr>
          <a:lstStyle/>
          <a:p>
            <a:r>
              <a:rPr lang="en-US" sz="4400" dirty="0" smtClean="0"/>
              <a:t>Finding a Polynomial Given Zeros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Write a polynomial function in standard form with real coefficients whose zeros and their multiplicities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=−1</m:t>
                    </m:r>
                  </m:oMath>
                </a14:m>
                <a:r>
                  <a:rPr lang="en-US" sz="2800" b="0" dirty="0" smtClean="0"/>
                  <a:t> (multiplicity 3)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sz="2800" b="0" dirty="0" smtClean="0"/>
                  <a:t> (multiplicity 1)</a:t>
                </a:r>
                <a:endParaRPr lang="en-US" sz="2400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320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  <a:blipFill rotWithShape="1">
                <a:blip r:embed="rId2"/>
                <a:stretch>
                  <a:fillRect l="-232" t="-747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6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Standard Form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228600" y="2362200"/>
                <a:ext cx="7772400" cy="4343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1">
                <a:normAutofit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Break it up:</a:t>
                </a:r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+1)(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+1)(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600" dirty="0" smtClean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+2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+1)(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+1)</m:t>
                      </m:r>
                    </m:oMath>
                  </m:oMathPara>
                </a14:m>
                <a:endParaRPr lang="en-US" sz="2600" b="0" dirty="0" smtClean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+2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+1</m:t>
                      </m:r>
                      <m:r>
                        <a:rPr lang="en-US" sz="2600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2600" dirty="0" smtClean="0">
                  <a:solidFill>
                    <a:srgbClr val="FF0000"/>
                  </a:solidFill>
                </a:endParaRPr>
              </a:p>
              <a:p>
                <a:pPr marL="0" lvl="1" indent="0" algn="ctr">
                  <a:lnSpc>
                    <a:spcPct val="12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 marL="0" lvl="1" indent="0" algn="ctr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r>
                  <a:rPr lang="en-US" sz="2600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+3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+1)(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600" i="1">
                        <a:solidFill>
                          <a:schemeClr val="tx1"/>
                        </a:solidFill>
                        <a:latin typeface="Cambria Math"/>
                      </a:rPr>
                      <m:t>−3)</m:t>
                    </m:r>
                  </m:oMath>
                </a14:m>
                <a:endParaRPr lang="en-US" sz="2600" dirty="0">
                  <a:solidFill>
                    <a:schemeClr val="tx1"/>
                  </a:solidFill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−9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−9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i="1">
                          <a:solidFill>
                            <a:schemeClr val="tx1"/>
                          </a:solidFill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−8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228600" y="2362200"/>
                <a:ext cx="7772400" cy="4343400"/>
              </a:xfrm>
              <a:blipFill rotWithShape="1">
                <a:blip r:embed="rId2"/>
                <a:stretch>
                  <a:fillRect l="-235" t="-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</p:spPr>
            <p:txBody>
              <a:bodyPr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en-US" sz="32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853381" y="5562600"/>
            <a:ext cx="1423219" cy="381000"/>
            <a:chOff x="1853381" y="5562600"/>
            <a:chExt cx="1423219" cy="381000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853381" y="55626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819400" y="55626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28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49362"/>
          </a:xfrm>
        </p:spPr>
        <p:txBody>
          <a:bodyPr>
            <a:noAutofit/>
          </a:bodyPr>
          <a:lstStyle/>
          <a:p>
            <a:r>
              <a:rPr lang="en-US" sz="4400" dirty="0" smtClean="0"/>
              <a:t>Finding a Polynomial Given Zeros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Write a polynomial function in standard form with real coefficients whose zeros and their multiplicities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n-US" sz="2800" b="0" dirty="0" smtClean="0"/>
                  <a:t> (multiplicity of 2)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=3+</m:t>
                    </m:r>
                    <m:r>
                      <a:rPr lang="en-US" sz="2800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800" b="0" dirty="0" smtClean="0"/>
                  <a:t> (multiplicity of 1)</a:t>
                </a:r>
              </a:p>
              <a:p>
                <a:pPr lvl="2"/>
                <a:r>
                  <a:rPr lang="en-US" sz="2800" dirty="0" smtClean="0"/>
                  <a:t>Conjugate: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𝑥</m:t>
                    </m:r>
                    <m:r>
                      <a:rPr lang="en-US" sz="2800" i="1" dirty="0" smtClean="0">
                        <a:latin typeface="Cambria Math"/>
                      </a:rPr>
                      <m:t>=3−</m:t>
                    </m:r>
                    <m:r>
                      <a:rPr lang="en-US" sz="28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2800" b="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3+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3−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 smtClean="0"/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−3−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−3+</m:t>
                      </m:r>
                      <m:r>
                        <a:rPr lang="en-US" sz="3200" b="0" i="1" smtClean="0">
                          <a:latin typeface="Cambria Math"/>
                        </a:rPr>
                        <m:t>𝑖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28600" y="1600200"/>
                <a:ext cx="7848600" cy="4873752"/>
              </a:xfrm>
              <a:blipFill rotWithShape="1">
                <a:blip r:embed="rId2"/>
                <a:stretch>
                  <a:fillRect l="-232" t="-747" r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4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Find the other two Zeros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+5=0</m:t>
                      </m:r>
                    </m:oMath>
                  </m:oMathPara>
                </a14:m>
                <a:endParaRPr lang="en-US" dirty="0"/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𝟓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411480" indent="-342900"/>
                <a:r>
                  <a:rPr lang="en-US" dirty="0"/>
                  <a:t>Use the quadratic formula</a:t>
                </a:r>
                <a:r>
                  <a:rPr lang="en-US" dirty="0" smtClean="0"/>
                  <a:t>:</a:t>
                </a:r>
                <a:endParaRPr lang="en-US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𝟗</m:t>
                              </m:r>
                            </m:e>
                          </m:rad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28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Standard Form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228600" y="2362200"/>
                <a:ext cx="7772400" cy="4343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1">
                <a:normAutofit/>
              </a:bodyPr>
              <a:lstStyle/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(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−2)(</m:t>
                      </m:r>
                      <m:r>
                        <a:rPr lang="en-US" sz="2600" b="0" i="1" smtClean="0"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latin typeface="Cambria Math"/>
                        </a:rPr>
                        <m:t>−2)</m:t>
                      </m:r>
                    </m:oMath>
                  </m:oMathPara>
                </a14:m>
                <a:endParaRPr lang="en-US" sz="2600" dirty="0" smtClean="0"/>
              </a:p>
              <a:p>
                <a:pPr marL="36576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800" dirty="0" smtClean="0">
                  <a:solidFill>
                    <a:srgbClr val="FF0000"/>
                  </a:solidFill>
                </a:endParaRPr>
              </a:p>
              <a:p>
                <a:pPr marL="365760" lvl="1" indent="0">
                  <a:lnSpc>
                    <a:spcPct val="150000"/>
                  </a:lnSpc>
                  <a:buNone/>
                </a:pPr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−3−</m:t>
                          </m:r>
                          <m:r>
                            <a:rPr lang="en-US" sz="32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−3+</m:t>
                      </m:r>
                      <m:r>
                        <a:rPr lang="en-US" sz="3200" i="1">
                          <a:latin typeface="Cambria Math"/>
                        </a:rPr>
                        <m:t>𝑖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−3+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−3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−3+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−3+</m:t>
                      </m:r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+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i="1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−3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+9−3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𝑥𝑖</m:t>
                      </m:r>
                      <m:r>
                        <a:rPr lang="en-US" sz="2800" b="0" i="1" smtClean="0">
                          <a:latin typeface="Cambria Math"/>
                        </a:rPr>
                        <m:t>+3</m:t>
                      </m:r>
                      <m:r>
                        <a:rPr lang="en-US" sz="2800" b="0" i="1" smtClean="0">
                          <a:latin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6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24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+10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400" dirty="0" smtClean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400" dirty="0" smtClean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400" dirty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228600" y="2362200"/>
                <a:ext cx="7772400" cy="4343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</p:spPr>
            <p:txBody>
              <a:bodyPr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−3−</m:t>
                          </m:r>
                          <m:r>
                            <a:rPr lang="en-US" sz="3200" b="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b="0" i="1">
                          <a:latin typeface="Cambria Math"/>
                        </a:rPr>
                        <m:t>(</m:t>
                      </m:r>
                      <m:r>
                        <a:rPr lang="en-US" sz="3200" b="0" i="1">
                          <a:latin typeface="Cambria Math"/>
                        </a:rPr>
                        <m:t>𝑥</m:t>
                      </m:r>
                      <m:r>
                        <a:rPr lang="en-US" sz="3200" b="0" i="1">
                          <a:latin typeface="Cambria Math"/>
                        </a:rPr>
                        <m:t>−3+</m:t>
                      </m:r>
                      <m:r>
                        <a:rPr lang="en-US" sz="3200" b="0" i="1">
                          <a:latin typeface="Cambria Math"/>
                        </a:rPr>
                        <m:t>𝑖</m:t>
                      </m:r>
                      <m:r>
                        <a:rPr lang="en-US" sz="32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549013" y="5249197"/>
            <a:ext cx="4038600" cy="381000"/>
            <a:chOff x="2590800" y="5029200"/>
            <a:chExt cx="4038600" cy="3810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590800" y="5029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6172200" y="5029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724400" y="5029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486400" y="5029200"/>
              <a:ext cx="457200" cy="3810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92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Standard Form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228600" y="2362200"/>
                <a:ext cx="7848600" cy="43434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1">
                <a:normAutofit fontScale="77500" lnSpcReduction="20000"/>
              </a:bodyPr>
              <a:lstStyle/>
              <a:p>
                <a:pPr marL="0" lvl="1" indent="0">
                  <a:lnSpc>
                    <a:spcPct val="30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1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1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100" i="1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3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100" i="1">
                              <a:latin typeface="Cambria Math"/>
                            </a:rPr>
                            <m:t>(</m:t>
                          </m:r>
                          <m:r>
                            <a:rPr lang="en-US" sz="31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1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100" i="1">
                          <a:latin typeface="Cambria Math"/>
                        </a:rPr>
                        <m:t>−6</m:t>
                      </m:r>
                      <m:r>
                        <a:rPr lang="en-US" sz="3100" i="1">
                          <a:latin typeface="Cambria Math"/>
                        </a:rPr>
                        <m:t>𝑥</m:t>
                      </m:r>
                      <m:r>
                        <a:rPr lang="en-US" sz="3100" i="1">
                          <a:latin typeface="Cambria Math"/>
                        </a:rPr>
                        <m:t>+10)−4</m:t>
                      </m:r>
                      <m:r>
                        <a:rPr lang="en-US" sz="31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3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100" i="1">
                              <a:latin typeface="Cambria Math"/>
                            </a:rPr>
                            <m:t>(</m:t>
                          </m:r>
                          <m:r>
                            <a:rPr lang="en-US" sz="31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1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100" i="1">
                          <a:latin typeface="Cambria Math"/>
                        </a:rPr>
                        <m:t>−6</m:t>
                      </m:r>
                      <m:r>
                        <a:rPr lang="en-US" sz="3100" i="1">
                          <a:latin typeface="Cambria Math"/>
                        </a:rPr>
                        <m:t>𝑥</m:t>
                      </m:r>
                      <m:r>
                        <a:rPr lang="en-US" sz="3100" i="1">
                          <a:latin typeface="Cambria Math"/>
                        </a:rPr>
                        <m:t>+10)+4</m:t>
                      </m:r>
                      <m:sSup>
                        <m:sSupPr>
                          <m:ctrlPr>
                            <a:rPr lang="en-US" sz="31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100" i="1">
                              <a:latin typeface="Cambria Math"/>
                            </a:rPr>
                            <m:t>(</m:t>
                          </m:r>
                          <m:r>
                            <a:rPr lang="en-US" sz="31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1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100" i="1">
                          <a:latin typeface="Cambria Math"/>
                        </a:rPr>
                        <m:t>−6</m:t>
                      </m:r>
                      <m:r>
                        <a:rPr lang="en-US" sz="3100" i="1">
                          <a:latin typeface="Cambria Math"/>
                        </a:rPr>
                        <m:t>𝑥</m:t>
                      </m:r>
                      <m:r>
                        <a:rPr lang="en-US" sz="3100" i="1">
                          <a:latin typeface="Cambria Math"/>
                        </a:rPr>
                        <m:t>+10)</m:t>
                      </m:r>
                    </m:oMath>
                  </m:oMathPara>
                </a14:m>
                <a:endParaRPr lang="en-US" sz="3100" dirty="0"/>
              </a:p>
              <a:p>
                <a:pPr marL="0" lvl="1" indent="0">
                  <a:lnSpc>
                    <a:spcPct val="30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</a:rPr>
                        <m:t>10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+24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−40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−24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+40</m:t>
                      </m:r>
                    </m:oMath>
                  </m:oMathPara>
                </a14:m>
                <a:endParaRPr lang="en-US" sz="3200" dirty="0"/>
              </a:p>
              <a:p>
                <a:pPr marL="0" lvl="1" indent="0">
                  <a:lnSpc>
                    <a:spcPct val="300000"/>
                  </a:lnSpc>
                  <a:spcBef>
                    <a:spcPts val="600"/>
                  </a:spcBef>
                  <a:buSzPct val="7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46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10</m:t>
                      </m:r>
                      <m:sSup>
                        <m:sSupPr>
                          <m:ctrlP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6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38</m:t>
                      </m:r>
                      <m:sSup>
                        <m:sSupPr>
                          <m:ctrlP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−64</m:t>
                      </m:r>
                      <m:r>
                        <a:rPr lang="en-US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600" i="1">
                          <a:solidFill>
                            <a:srgbClr val="FF0000"/>
                          </a:solidFill>
                          <a:latin typeface="Cambria Math"/>
                        </a:rPr>
                        <m:t>+40</m:t>
                      </m:r>
                    </m:oMath>
                  </m:oMathPara>
                </a14:m>
                <a:endParaRPr lang="en-US" sz="4600" dirty="0">
                  <a:solidFill>
                    <a:srgbClr val="FF0000"/>
                  </a:solidFill>
                </a:endParaRPr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400" dirty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400" dirty="0" smtClean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400" dirty="0" smtClean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400" dirty="0"/>
              </a:p>
              <a:p>
                <a:pPr marL="0" lvl="1" indent="0">
                  <a:lnSpc>
                    <a:spcPct val="150000"/>
                  </a:lnSpc>
                  <a:spcBef>
                    <a:spcPts val="600"/>
                  </a:spcBef>
                  <a:buSzPct val="70000"/>
                  <a:buNone/>
                </a:pPr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228600" y="2362200"/>
                <a:ext cx="7848600" cy="4343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</p:spPr>
            <p:txBody>
              <a:bodyPr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3200" b="0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200" b="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/>
                            </a:rPr>
                            <m:t>𝑥</m:t>
                          </m:r>
                          <m:r>
                            <a:rPr lang="en-US" sz="3200" i="1">
                              <a:latin typeface="Cambria Math"/>
                            </a:rPr>
                            <m:t>−3−</m:t>
                          </m:r>
                          <m:r>
                            <a:rPr lang="en-US" sz="3200" b="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3200" b="0" i="1">
                          <a:latin typeface="Cambria Math"/>
                        </a:rPr>
                        <m:t>(</m:t>
                      </m:r>
                      <m:r>
                        <a:rPr lang="en-US" sz="3200" b="0" i="1">
                          <a:latin typeface="Cambria Math"/>
                        </a:rPr>
                        <m:t>𝑥</m:t>
                      </m:r>
                      <m:r>
                        <a:rPr lang="en-US" sz="3200" b="0" i="1">
                          <a:latin typeface="Cambria Math"/>
                        </a:rPr>
                        <m:t>−3+</m:t>
                      </m:r>
                      <m:r>
                        <a:rPr lang="en-US" sz="3200" b="0" i="1">
                          <a:latin typeface="Cambria Math"/>
                        </a:rPr>
                        <m:t>𝑖</m:t>
                      </m:r>
                      <m:r>
                        <a:rPr lang="en-US" sz="3200" b="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"/>
              </p:nvPr>
            </p:nvSpPr>
            <p:spPr>
              <a:xfrm>
                <a:off x="228600" y="1569720"/>
                <a:ext cx="7848600" cy="65836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2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 few more things from 2.5 and 2.6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5400" dirty="0" smtClean="0"/>
                  <a:t>Solving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32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447800"/>
                <a:ext cx="7620000" cy="50292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already know about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i="1" dirty="0" smtClean="0">
                        <a:latin typeface="Cambria Math"/>
                      </a:rPr>
                      <m:t>=4.</m:t>
                    </m:r>
                  </m:oMath>
                </a14:m>
                <a:endParaRPr lang="en-US" dirty="0" smtClean="0"/>
              </a:p>
              <a:p>
                <a:pPr marL="914400" lvl="1" indent="-1762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𝑖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e>
                    </m:rad>
                  </m:oMath>
                </a14:m>
                <a:endParaRPr lang="en-US" sz="2800" dirty="0"/>
              </a:p>
              <a:p>
                <a:pPr marL="914400" lvl="1" indent="-1762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=−1</m:t>
                    </m:r>
                  </m:oMath>
                </a14:m>
                <a:endParaRPr lang="en-US" sz="2800" dirty="0"/>
              </a:p>
              <a:p>
                <a:pPr marL="914400" lvl="1" indent="-1762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 dirty="0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or</m:t>
                    </m:r>
                    <m:r>
                      <a:rPr lang="en-US" sz="2800" i="1" dirty="0">
                        <a:latin typeface="Cambria Math"/>
                      </a:rPr>
                      <m:t>−</m:t>
                    </m:r>
                    <m:r>
                      <a:rPr lang="en-US" sz="2800" i="1" dirty="0">
                        <a:latin typeface="Cambria Math"/>
                      </a:rPr>
                      <m:t>𝑖</m:t>
                    </m:r>
                  </m:oMath>
                </a14:m>
                <a:endParaRPr lang="en-US" sz="2800" dirty="0"/>
              </a:p>
              <a:p>
                <a:pPr marL="914400" lvl="1" indent="-1762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800" dirty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dirty="0">
                        <a:latin typeface="Cambria Math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dirty="0" smtClean="0"/>
                  <a:t>So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Do: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𝑦𝑦</m:t>
                    </m:r>
                  </m:oMath>
                </a14:m>
                <a:r>
                  <a:rPr lang="en-US" dirty="0" smtClean="0"/>
                  <a:t>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𝑦𝑦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𝑦𝑦</m:t>
                        </m:r>
                      </m:sup>
                    </m:sSup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: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𝑦𝑦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=.25→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2400" b="0" dirty="0" smtClean="0">
                  <a:solidFill>
                    <a:schemeClr val="tx1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𝑦𝑦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=.50→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𝑦𝑦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=.75→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447800"/>
                <a:ext cx="7620000" cy="5029200"/>
              </a:xfrm>
              <a:blipFill rotWithShape="1">
                <a:blip r:embed="rId3"/>
                <a:stretch>
                  <a:fillRect l="-239" t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5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5400" dirty="0" smtClean="0"/>
                  <a:t>Solving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5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432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447800"/>
                <a:ext cx="7620000" cy="48768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US" dirty="0" smtClean="0"/>
                  <a:t>So 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100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?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latin typeface="Cambria Math"/>
                          </a:rPr>
                          <m:t>100</m:t>
                        </m:r>
                      </m:num>
                      <m:den>
                        <m:r>
                          <a:rPr lang="en-US" sz="2200" i="1" dirty="0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latin typeface="Cambria Math"/>
                      </a:rPr>
                      <m:t>=25</m:t>
                    </m:r>
                  </m:oMath>
                </a14:m>
                <a:r>
                  <a:rPr lang="en-US" sz="2200" dirty="0" smtClean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100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35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endParaRPr lang="en-US" dirty="0" smtClean="0"/>
              </a:p>
              <a:p>
                <a:pPr marL="625475" lvl="2" indent="-285750">
                  <a:spcBef>
                    <a:spcPts val="600"/>
                  </a:spcBef>
                  <a:buSzPct val="70000"/>
                  <a:buFont typeface="Wingdings 2" panose="05020102010507070707" pitchFamily="18" charset="2"/>
                  <a:buChar char=""/>
                  <a:tabLst>
                    <a:tab pos="574675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en-US" sz="2200" i="1" dirty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b="0" i="1" dirty="0" smtClean="0">
                        <a:latin typeface="Cambria Math"/>
                      </a:rPr>
                      <m:t>8.75</m:t>
                    </m:r>
                  </m:oMath>
                </a14:m>
                <a:r>
                  <a:rPr lang="en-US" sz="2200" dirty="0" smtClean="0"/>
                  <a:t>.</a:t>
                </a:r>
              </a:p>
              <a:p>
                <a:pPr marL="625475" lvl="2" indent="-285750">
                  <a:spcBef>
                    <a:spcPts val="600"/>
                  </a:spcBef>
                  <a:buSzPct val="70000"/>
                  <a:buFont typeface="Wingdings 2" panose="05020102010507070707" pitchFamily="18" charset="2"/>
                  <a:buChar char=""/>
                  <a:tabLst>
                    <a:tab pos="574675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US" sz="2200" b="0" i="1" smtClean="0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e>
                    </m:rad>
                    <m:r>
                      <a:rPr lang="en-US" sz="22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200">
                        <a:solidFill>
                          <a:srgbClr val="FF0000"/>
                        </a:solidFill>
                        <a:latin typeface="Cambria Math"/>
                      </a:rPr>
                      <m:t>or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2200" dirty="0" smtClean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122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?</m:t>
                    </m:r>
                  </m:oMath>
                </a14:m>
                <a:endParaRPr lang="en-US" dirty="0"/>
              </a:p>
              <a:p>
                <a:pPr marL="650875" lvl="2" indent="-285750">
                  <a:spcBef>
                    <a:spcPts val="600"/>
                  </a:spcBef>
                  <a:buSzPct val="70000"/>
                  <a:buFont typeface="Wingdings 2" panose="05020102010507070707" pitchFamily="18" charset="2"/>
                  <a:buChar char="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latin typeface="Cambria Math"/>
                          </a:rPr>
                          <m:t>122</m:t>
                        </m:r>
                      </m:num>
                      <m:den>
                        <m:r>
                          <a:rPr lang="en-US" sz="2200" i="1" dirty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200" i="1" dirty="0">
                        <a:latin typeface="Cambria Math"/>
                      </a:rPr>
                      <m:t>=</m:t>
                    </m:r>
                    <m:r>
                      <a:rPr lang="en-US" sz="2200" b="0" i="1" dirty="0" smtClean="0">
                        <a:latin typeface="Cambria Math"/>
                      </a:rPr>
                      <m:t>30</m:t>
                    </m:r>
                    <m:r>
                      <a:rPr lang="en-US" sz="2200" i="1" dirty="0">
                        <a:latin typeface="Cambria Math"/>
                      </a:rPr>
                      <m:t>.5</m:t>
                    </m:r>
                  </m:oMath>
                </a14:m>
                <a:r>
                  <a:rPr lang="en-US" sz="2200" dirty="0"/>
                  <a:t>. </a:t>
                </a:r>
                <a:endParaRPr lang="en-US" sz="2200" dirty="0" smtClean="0"/>
              </a:p>
              <a:p>
                <a:pPr marL="650875" lvl="2" indent="-285750">
                  <a:spcBef>
                    <a:spcPts val="600"/>
                  </a:spcBef>
                  <a:buSzPct val="70000"/>
                  <a:buFont typeface="Wingdings 2" panose="05020102010507070707" pitchFamily="18" charset="2"/>
                  <a:buChar char="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latin typeface="Cambria Math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sz="2200" i="1"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30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∗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2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30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2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200" i="1">
                        <a:latin typeface="Cambria Math"/>
                      </a:rPr>
                      <m:t>=</m:t>
                    </m:r>
                    <m:r>
                      <a:rPr lang="en-US" sz="2200" i="1" dirty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447800"/>
                <a:ext cx="7620000" cy="4876800"/>
              </a:xfrm>
              <a:blipFill rotWithShape="1">
                <a:blip r:embed="rId3"/>
                <a:stretch>
                  <a:fillRect l="-239" t="-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4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Complex Solutions of Quadratic Equations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sz="3200" dirty="0" smtClean="0"/>
                  <a:t>Quadratic Formula: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𝑥</m:t>
                    </m:r>
                    <m:r>
                      <a:rPr lang="en-US" sz="32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i="1" smtClean="0">
                            <a:latin typeface="Cambria Math"/>
                          </a:rPr>
                          <m:t>−</m:t>
                        </m:r>
                        <m:r>
                          <a:rPr lang="en-US" sz="3200" i="1" smtClean="0">
                            <a:latin typeface="Cambria Math"/>
                          </a:rPr>
                          <m:t>𝑏</m:t>
                        </m:r>
                        <m:r>
                          <a:rPr lang="en-US" sz="3200" i="1" smtClean="0">
                            <a:latin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320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320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i="1" smtClean="0">
                                <a:latin typeface="Cambria Math"/>
                              </a:rPr>
                              <m:t>−4</m:t>
                            </m:r>
                            <m:r>
                              <a:rPr lang="en-US" sz="3200" i="1" smtClean="0">
                                <a:latin typeface="Cambria Math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sz="3200" i="1" smtClean="0">
                            <a:latin typeface="Cambria Math"/>
                          </a:rPr>
                          <m:t>2</m:t>
                        </m:r>
                        <m:r>
                          <a:rPr lang="en-US" sz="320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r>
                  <a:rPr lang="en-US" sz="3200" dirty="0" smtClean="0"/>
                  <a:t>Looking at the discriminant: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32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200" i="1">
                          <a:latin typeface="Cambria Math"/>
                        </a:rPr>
                        <m:t>−4</m:t>
                      </m:r>
                      <m:r>
                        <a:rPr lang="en-US" sz="3200" i="1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3200" dirty="0" smtClean="0"/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𝑎𝑐</m:t>
                    </m:r>
                    <m:r>
                      <a:rPr lang="en-US" sz="2800" b="0" i="0" smtClean="0">
                        <a:latin typeface="Cambria Math"/>
                      </a:rPr>
                      <m:t>&gt;0</m:t>
                    </m:r>
                  </m:oMath>
                </a14:m>
                <a:endParaRPr lang="en-US" sz="2800" b="0" dirty="0" smtClean="0"/>
              </a:p>
              <a:p>
                <a:pPr marL="109728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</a:t>
                </a:r>
                <a:r>
                  <a:rPr lang="en-US" sz="2400" b="0" dirty="0" smtClean="0"/>
                  <a:t>here are 2 distinct </a:t>
                </a:r>
                <a:r>
                  <a:rPr lang="en-US" sz="2400" b="1" dirty="0" smtClean="0"/>
                  <a:t>real</a:t>
                </a:r>
                <a:r>
                  <a:rPr lang="en-US" sz="2400" b="0" dirty="0" smtClean="0"/>
                  <a:t> solutions.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𝑎𝑐</m:t>
                    </m:r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1600" dirty="0" smtClean="0"/>
                  <a:t> </a:t>
                </a:r>
              </a:p>
              <a:p>
                <a:pPr marL="1097280" lvl="2" indent="-4572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There is one repeated</a:t>
                </a:r>
                <a:r>
                  <a:rPr lang="en-US" sz="2400" b="1" dirty="0" smtClean="0"/>
                  <a:t> real </a:t>
                </a:r>
                <a:r>
                  <a:rPr lang="en-US" sz="2400" dirty="0" smtClean="0"/>
                  <a:t>solution.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800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𝑎𝑐</m:t>
                    </m:r>
                    <m:r>
                      <a:rPr lang="en-US" sz="2800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sz="1600" dirty="0" smtClean="0"/>
              </a:p>
              <a:p>
                <a:pPr marL="1097280" lvl="2" indent="-4572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There is a </a:t>
                </a:r>
                <a:r>
                  <a:rPr lang="en-US" sz="2100" b="1" dirty="0" smtClean="0"/>
                  <a:t>complex conjugate pair </a:t>
                </a:r>
                <a:r>
                  <a:rPr lang="en-US" sz="2100" dirty="0" smtClean="0"/>
                  <a:t>of solutions.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1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Examples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447800"/>
                <a:ext cx="7467600" cy="51816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−4</m:t>
                      </m:r>
                      <m:r>
                        <a:rPr lang="en-US" i="1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=4−4=0</m:t>
                      </m:r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sz="1800" dirty="0" smtClean="0"/>
                  <a:t>Thus, there is one repeated real zero. </a:t>
                </a:r>
                <a:endParaRPr lang="en-US" sz="1800" dirty="0"/>
              </a:p>
              <a:p>
                <a:pPr lvl="1"/>
                <a:endParaRPr lang="en-US" sz="1800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+7</m:t>
                    </m:r>
                  </m:oMath>
                </a14:m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−4</m:t>
                      </m:r>
                      <m:r>
                        <a:rPr lang="en-US" sz="2400" i="1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7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=4−28=−24</m:t>
                      </m:r>
                    </m:oMath>
                  </m:oMathPara>
                </a14:m>
                <a:endParaRPr lang="en-US" sz="2400" b="0" dirty="0" smtClean="0"/>
              </a:p>
              <a:p>
                <a:pPr lvl="1"/>
                <a:r>
                  <a:rPr lang="en-US" sz="1800" dirty="0" smtClean="0"/>
                  <a:t>Thus, there are two complex zeros.</a:t>
                </a:r>
              </a:p>
              <a:p>
                <a:pPr lvl="1"/>
                <a:endParaRPr lang="en-US" sz="1800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−5</m:t>
                    </m:r>
                  </m:oMath>
                </a14:m>
                <a:endParaRPr lang="en-US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−4</m:t>
                      </m:r>
                      <m:r>
                        <a:rPr lang="en-US" sz="2400" i="1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−4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=9+20=29</m:t>
                      </m:r>
                    </m:oMath>
                  </m:oMathPara>
                </a14:m>
                <a:endParaRPr lang="en-US" sz="2400" dirty="0"/>
              </a:p>
              <a:p>
                <a:pPr lvl="1"/>
                <a:r>
                  <a:rPr lang="en-US" sz="1800" dirty="0"/>
                  <a:t>Thus, there are two </a:t>
                </a:r>
                <a:r>
                  <a:rPr lang="en-US" sz="1800" dirty="0" smtClean="0"/>
                  <a:t>real </a:t>
                </a:r>
                <a:r>
                  <a:rPr lang="en-US" sz="1800" dirty="0"/>
                  <a:t>zeros.</a:t>
                </a:r>
              </a:p>
              <a:p>
                <a:pPr lvl="1"/>
                <a:endParaRPr lang="en-US" dirty="0"/>
              </a:p>
              <a:p>
                <a:endParaRPr lang="en-US" sz="1600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447800"/>
                <a:ext cx="7467600" cy="5181600"/>
              </a:xfrm>
              <a:blipFill rotWithShape="1">
                <a:blip r:embed="rId2"/>
                <a:stretch>
                  <a:fillRect l="-325" b="-1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06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Solutions to P. 218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numCol="2">
                <a:noAutofit/>
              </a:bodyPr>
              <a:lstStyle/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"/>
                </a:pPr>
                <a:r>
                  <a:rPr lang="en-US" sz="4000" b="1" dirty="0"/>
                  <a:t>#</a:t>
                </a:r>
                <a:r>
                  <a:rPr lang="en-US" sz="4000" b="1" dirty="0" smtClean="0"/>
                  <a:t>2.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5−7</m:t>
                    </m:r>
                    <m:r>
                      <a:rPr lang="en-US" sz="40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4000" dirty="0" smtClean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"/>
                </a:pPr>
                <a:r>
                  <a:rPr lang="en-US" sz="4000" b="1" dirty="0" smtClean="0"/>
                  <a:t>#4.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5−8</m:t>
                    </m:r>
                    <m:r>
                      <a:rPr lang="en-US" sz="40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4000" dirty="0" smtClean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"/>
                </a:pPr>
                <a:r>
                  <a:rPr lang="en-US" sz="4000" b="1" dirty="0" smtClean="0"/>
                  <a:t>#6.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−2+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"/>
                </a:pPr>
                <a:endParaRPr lang="en-US" sz="1200" dirty="0" smtClean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"/>
                </a:pPr>
                <a:r>
                  <a:rPr lang="en-US" sz="4000" b="1" dirty="0" smtClean="0"/>
                  <a:t>#26.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−2−2</m:t>
                    </m:r>
                    <m:r>
                      <a:rPr lang="en-US" sz="40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4000" dirty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"/>
                </a:pPr>
                <a:r>
                  <a:rPr lang="en-US" sz="4000" b="1" dirty="0" smtClean="0"/>
                  <a:t>#46.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3800" b="0" i="1" smtClean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800" b="0" i="1" smtClean="0">
                                <a:latin typeface="Cambria Math"/>
                              </a:rPr>
                              <m:t>23</m:t>
                            </m:r>
                          </m:e>
                        </m:rad>
                      </m:num>
                      <m:den>
                        <m:r>
                          <a:rPr lang="en-US" sz="38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38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3800" dirty="0" smtClean="0"/>
              </a:p>
              <a:p>
                <a:pPr>
                  <a:lnSpc>
                    <a:spcPct val="200000"/>
                  </a:lnSpc>
                  <a:buFont typeface="Wingdings" panose="05000000000000000000" pitchFamily="2" charset="2"/>
                  <a:buChar char=""/>
                </a:pPr>
                <a:r>
                  <a:rPr lang="en-US" sz="4000" b="1" dirty="0" smtClean="0"/>
                  <a:t>#48.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2</m:t>
                    </m:r>
                    <m:r>
                      <a:rPr lang="en-US" sz="4000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15</m:t>
                        </m:r>
                      </m:e>
                    </m:rad>
                    <m:r>
                      <a:rPr lang="en-US" sz="4000" i="1">
                        <a:latin typeface="Cambria Math"/>
                      </a:rPr>
                      <m:t>𝑖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60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Solutions to P.225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#18: 3 complex zeros – all are real.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#20: 4 complex zeros – 2 real zeros.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#22: 5 complex zeros – 1 real zero.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#24: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=3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43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#26: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=−2, 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±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701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Solutions to P.225 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/>
                  <a:t>#30: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</a:rPr>
                      <m:t>=±4</m:t>
                    </m:r>
                    <m:r>
                      <a:rPr lang="en-US" sz="3200" i="1" dirty="0">
                        <a:latin typeface="Cambria Math"/>
                      </a:rPr>
                      <m:t>𝑖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#32: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𝑥</m:t>
                    </m:r>
                    <m:r>
                      <a:rPr lang="en-US" sz="3200" i="1" dirty="0">
                        <a:latin typeface="Cambria Math"/>
                      </a:rPr>
                      <m:t>=1±</m:t>
                    </m:r>
                    <m:rad>
                      <m:radPr>
                        <m:degHide m:val="on"/>
                        <m:ctrlPr>
                          <a:rPr lang="en-US" sz="3200" i="1" dirty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 dirty="0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200" i="1" dirty="0" smtClean="0">
                        <a:latin typeface="Cambria Math"/>
                      </a:rPr>
                      <m:t>𝑖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#34: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−2)(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+3)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#36: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−1)(3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+2)</m:t>
                    </m:r>
                  </m:oMath>
                </a14:m>
                <a:endParaRPr lang="en-US" sz="3200" dirty="0"/>
              </a:p>
              <a:p>
                <a:pPr>
                  <a:lnSpc>
                    <a:spcPct val="150000"/>
                  </a:lnSpc>
                </a:pPr>
                <a:r>
                  <a:rPr lang="en-US" sz="3200" dirty="0"/>
                  <a:t>#38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−3)(</m:t>
                    </m:r>
                    <m:r>
                      <a:rPr lang="en-US" sz="3200" i="1">
                        <a:latin typeface="Cambria Math"/>
                      </a:rPr>
                      <m:t>𝑥</m:t>
                    </m:r>
                    <m:r>
                      <a:rPr lang="en-US" sz="3200" i="1">
                        <a:latin typeface="Cambria Math"/>
                      </a:rPr>
                      <m:t>+4)(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/>
                      </a:rPr>
                      <m:t>+1)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96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Using the Rational Zero Theorem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541782" indent="-514350">
                  <a:buFont typeface="+mj-lt"/>
                  <a:buAutoNum type="arabicPeriod"/>
                </a:pPr>
                <a:r>
                  <a:rPr lang="en-US" sz="33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20</m:t>
                        </m:r>
                        <m:r>
                          <a:rPr lang="en-US" sz="32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−148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+269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−106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−195</m:t>
                    </m:r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−195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±3,±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15,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39,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65,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195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i="1">
                          <a:latin typeface="Cambria Math"/>
                        </a:rPr>
                        <m:t>1,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±3,±5,±13,±15,±39,±65,±19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5,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195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195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 marL="0" indent="0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,±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39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2" t="-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650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Test</a:t>
            </a:r>
            <a:endParaRPr lang="en-US" sz="5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4800" y="1371600"/>
                <a:ext cx="7772400" cy="5334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Autofit/>
              </a:bodyPr>
              <a:lstStyle/>
              <a:p>
                <a:r>
                  <a:rPr lang="en-US" dirty="0" smtClean="0"/>
                  <a:t>Section 2.5: Complex Numbers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/>
                  <a:t>Addition, Subtraction, Multiplication and Division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/>
                  <a:t>Complex Conjugate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Computing: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Simplifying Radicals</a:t>
                </a:r>
                <a:endParaRPr lang="en-US" sz="2200" dirty="0">
                  <a:solidFill>
                    <a:schemeClr val="tx1"/>
                  </a:solidFill>
                </a:endParaRPr>
              </a:p>
              <a:p>
                <a:pPr lvl="1"/>
                <a:endParaRPr lang="en-US" sz="2400" dirty="0" smtClean="0"/>
              </a:p>
              <a:p>
                <a:r>
                  <a:rPr lang="en-US" dirty="0" smtClean="0"/>
                  <a:t>Section 2.6: Finding Zeros of Polynomial Functions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/>
                  <a:t>Use calculator to find zeros (Also, quadratic formula)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/>
                  <a:t>Find zeros given a single zero of: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0+</m:t>
                    </m:r>
                    <m:r>
                      <a:rPr lang="en-US" sz="2200" b="0" i="1" smtClean="0">
                        <a:latin typeface="Cambria Math"/>
                      </a:rPr>
                      <m:t>𝑏𝑖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𝑜𝑟</m:t>
                    </m:r>
                    <m:r>
                      <a:rPr lang="en-US" sz="2200" b="0" i="1" smtClean="0">
                        <a:latin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</a:rPr>
                      <m:t>𝑎</m:t>
                    </m:r>
                    <m:r>
                      <a:rPr lang="en-US" sz="2200" b="0" i="1" smtClean="0">
                        <a:latin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</a:rPr>
                      <m:t>𝑏𝑖</m:t>
                    </m:r>
                  </m:oMath>
                </a14:m>
                <a:endParaRPr lang="en-US" sz="2200" dirty="0" smtClean="0"/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/>
                  <a:t>Given a set of zeros find the standard form.</a:t>
                </a:r>
              </a:p>
              <a:p>
                <a:pPr marL="822960" lvl="1" indent="-457200">
                  <a:buFont typeface="+mj-lt"/>
                  <a:buAutoNum type="arabicPeriod"/>
                </a:pPr>
                <a:r>
                  <a:rPr lang="en-US" sz="2200" dirty="0" smtClean="0"/>
                  <a:t>Given a set of zeros and their multiplicity, find the standard form.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4800" y="1371600"/>
                <a:ext cx="7772400" cy="5334000"/>
              </a:xfrm>
              <a:blipFill rotWithShape="1">
                <a:blip r:embed="rId3"/>
                <a:stretch>
                  <a:fillRect l="-156" t="-683" b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3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Calculator to find Zeros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=5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=−3/5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 synthetic division: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3" t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4796742"/>
                  </p:ext>
                </p:extLst>
              </p:nvPr>
            </p:nvGraphicFramePr>
            <p:xfrm>
              <a:off x="685800" y="2584626"/>
              <a:ext cx="7132320" cy="38118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/>
                    <a:gridCol w="1188720"/>
                    <a:gridCol w="1188720"/>
                    <a:gridCol w="1188720"/>
                    <a:gridCol w="1188720"/>
                    <a:gridCol w="118872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−148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269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−106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−195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−240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145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195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dirty="0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320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200" i="1" dirty="0" smtClean="0"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3200" i="1" dirty="0" smtClean="0"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−48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−12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−39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20</a:t>
                          </a:r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−60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65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94796742"/>
                  </p:ext>
                </p:extLst>
              </p:nvPr>
            </p:nvGraphicFramePr>
            <p:xfrm>
              <a:off x="685800" y="2584626"/>
              <a:ext cx="7132320" cy="38118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/>
                    <a:gridCol w="1188720"/>
                    <a:gridCol w="1188720"/>
                    <a:gridCol w="1188720"/>
                    <a:gridCol w="1188720"/>
                    <a:gridCol w="118872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1053" r="-500000" b="-5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1053" r="-400000" b="-5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1053" r="-300000" b="-5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1053" r="-200000" b="-5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1053" r="-100000" b="-5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13" t="-1053" b="-558947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101053" r="-500000" b="-4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101053" r="-400000" b="-4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101053" r="-300000" b="-4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101053" r="-200000" b="-4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101053" r="-100000" b="-45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13" t="-101053" b="-458947"/>
                          </a:stretch>
                        </a:blipFill>
                      </a:tcPr>
                    </a:tc>
                  </a:tr>
                  <a:tr h="10076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115758" r="-500000" b="-16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115758" r="-400000" b="-16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115758" r="-300000" b="-16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115758" r="-200000" b="-16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115758" r="-100000" b="-16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13" t="-115758" b="-164242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374737" r="-500000" b="-18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374737" r="-400000" b="-18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374737" r="-300000" b="-18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374737" r="-200000" b="-18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374737" r="-100000" b="-18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20</a:t>
                          </a:r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257714" r="-300000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257714" r="-200000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257714" r="-100000" b="-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01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Find the other two Zeros</a:t>
            </a:r>
            <a:endParaRPr 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20</m:t>
                      </m:r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−60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i="1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𝟐𝟎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𝟔𝟎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𝟔𝟓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411480" indent="-342900"/>
                <a:r>
                  <a:rPr lang="en-US" dirty="0"/>
                  <a:t>Use the quadratic formula</a:t>
                </a:r>
                <a:r>
                  <a:rPr lang="en-US" dirty="0" smtClean="0"/>
                  <a:t>:</a:t>
                </a:r>
                <a:endParaRPr lang="en-US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−60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65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20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3600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5200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600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40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8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Using the Rational Zero Theorem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4873752"/>
              </a:xfrm>
            </p:spPr>
            <p:txBody>
              <a:bodyPr>
                <a:normAutofit/>
              </a:bodyPr>
              <a:lstStyle/>
              <a:p>
                <a:pPr marL="27432" indent="0">
                  <a:buNone/>
                </a:pPr>
                <a:r>
                  <a:rPr lang="en-US" sz="3300" dirty="0" smtClean="0"/>
                  <a:t>Try this one:</a:t>
                </a:r>
              </a:p>
              <a:p>
                <a:pPr marL="2743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3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30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300" b="0" i="1" dirty="0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3300" b="0" i="1" dirty="0" smtClean="0">
                          <a:latin typeface="Cambria Math"/>
                        </a:rPr>
                        <m:t>−</m:t>
                      </m:r>
                      <m:r>
                        <a:rPr lang="en-US" sz="3300" i="1" dirty="0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33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30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300" b="0" i="1" dirty="0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300" b="0" i="1" dirty="0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US" sz="33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300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3300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300" b="0" i="1" dirty="0" smtClean="0">
                          <a:latin typeface="Cambria Math"/>
                        </a:rPr>
                        <m:t>+2</m:t>
                      </m:r>
                      <m:r>
                        <a:rPr lang="en-US" sz="3300" b="0" i="1" dirty="0" smtClean="0">
                          <a:latin typeface="Cambria Math"/>
                        </a:rPr>
                        <m:t>𝑥</m:t>
                      </m:r>
                      <m:r>
                        <a:rPr lang="en-US" sz="3300" b="0" i="1" dirty="0" smtClean="0">
                          <a:latin typeface="Cambria Math"/>
                        </a:rPr>
                        <m:t>−60</m:t>
                      </m:r>
                    </m:oMath>
                  </m:oMathPara>
                </a14:m>
                <a:endParaRPr lang="en-US" sz="3300" b="0" dirty="0" smtClean="0"/>
              </a:p>
              <a:p>
                <a:pPr marL="27432" indent="0">
                  <a:buNone/>
                </a:pPr>
                <a:endParaRPr lang="en-US" dirty="0" smtClean="0"/>
              </a:p>
              <a:p>
                <a:pPr marL="2743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2743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i="1">
                              <a:latin typeface="Cambria Math"/>
                            </a:rPr>
                            <m:t>1,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4,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5,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15,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20,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30,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2743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i="1">
                          <a:latin typeface="Cambria Math"/>
                        </a:rPr>
                        <m:t>1,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±2,±3,±4,±5,±6,±10,±12,±15,±20,±30,±60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4873752"/>
              </a:xfrm>
              <a:blipFill rotWithShape="1">
                <a:blip r:embed="rId2"/>
                <a:stretch>
                  <a:fillRect l="-1760" t="-1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39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 Calculator to find Zeros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−2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=3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Use  synthetic division: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63" t="-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517653"/>
                  </p:ext>
                </p:extLst>
              </p:nvPr>
            </p:nvGraphicFramePr>
            <p:xfrm>
              <a:off x="685800" y="2584626"/>
              <a:ext cx="7132320" cy="3383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/>
                    <a:gridCol w="1188720"/>
                    <a:gridCol w="1188720"/>
                    <a:gridCol w="1188720"/>
                    <a:gridCol w="1188720"/>
                    <a:gridCol w="1188720"/>
                  </a:tblGrid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−60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−30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/>
                                    <a:ea typeface="Cambria Math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−6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50517653"/>
                  </p:ext>
                </p:extLst>
              </p:nvPr>
            </p:nvGraphicFramePr>
            <p:xfrm>
              <a:off x="685800" y="2584626"/>
              <a:ext cx="7132320" cy="33832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88720"/>
                    <a:gridCol w="1188720"/>
                    <a:gridCol w="1188720"/>
                    <a:gridCol w="1188720"/>
                    <a:gridCol w="1188720"/>
                    <a:gridCol w="1188720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1053" r="-500000" b="-4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1053" r="-400000" b="-4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1053" r="-300000" b="-4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1053" r="-200000" b="-4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1053" r="-100000" b="-4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13" t="-1053" b="-48421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101053" r="-500000" b="-3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101053" r="-400000" b="-3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101053" r="-300000" b="-3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101053" r="-200000" b="-3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101053" r="-100000" b="-3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13" t="-101053" b="-38421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201053" r="-500000" b="-2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201053" r="-400000" b="-2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201053" r="-300000" b="-2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201053" r="-200000" b="-2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201053" r="-100000" b="-2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0513" t="-201053" b="-28421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13" t="-301053" r="-500000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100513" t="-301053" r="-400000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301053" r="-300000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301053" r="-200000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301053" r="-100000" b="-184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smtClean="0"/>
                            <a:t>1</a:t>
                          </a:r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13" t="-217714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13" t="-217714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400513" t="-217714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/>
                        </a:p>
                        <a:p>
                          <a:pPr algn="ctr"/>
                          <a:endParaRPr lang="en-US" sz="3200" dirty="0"/>
                        </a:p>
                      </a:txBody>
                      <a:tcPr anchor="ctr">
                        <a:lnL w="381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751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Find the other two Zeros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"/>
              </p:nvPr>
            </p:nvSpPr>
            <p:spPr/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+10=0</m:t>
                      </m:r>
                    </m:oMath>
                  </m:oMathPara>
                </a14:m>
                <a:endParaRPr lang="en-US" dirty="0"/>
              </a:p>
              <a:p>
                <a:pPr marL="6858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𝒂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</m:t>
                    </m:r>
                    <m:r>
                      <a:rPr lang="en-US" b="1" i="1" smtClean="0">
                        <a:latin typeface="Cambria Math"/>
                      </a:rPr>
                      <m:t>, </m:t>
                    </m:r>
                    <m:r>
                      <a:rPr lang="en-US" b="1" i="1">
                        <a:latin typeface="Cambria Math"/>
                      </a:rPr>
                      <m:t>𝒃</m:t>
                    </m:r>
                    <m:r>
                      <a:rPr lang="en-US" b="1" i="1">
                        <a:latin typeface="Cambria Math"/>
                      </a:rPr>
                      <m:t>=−</m:t>
                    </m:r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𝒄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𝟏𝟎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411480" indent="-342900"/>
                <a:r>
                  <a:rPr lang="en-US" dirty="0"/>
                  <a:t>Use the quadratic formula</a:t>
                </a:r>
                <a:r>
                  <a:rPr lang="en-US" dirty="0" smtClean="0"/>
                  <a:t>:</a:t>
                </a:r>
                <a:endParaRPr lang="en-US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𝑥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i="1" smtClean="0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/>
                                </a:rPr>
                                <m:t>−4</m:t>
                              </m:r>
                              <m:r>
                                <a:rPr lang="en-US" i="1" smtClean="0">
                                  <a:latin typeface="Cambria Math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 smtClean="0"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(−2)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−4(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10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40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36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 marL="68580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±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𝒊</m:t>
                      </m:r>
                    </m:oMath>
                  </m:oMathPara>
                </a14:m>
                <a:endParaRPr lang="en-US" b="1" i="1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7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2429</TotalTime>
  <Words>3577</Words>
  <Application>Microsoft Office PowerPoint</Application>
  <PresentationFormat>On-screen Show (4:3)</PresentationFormat>
  <Paragraphs>463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Oriel</vt:lpstr>
      <vt:lpstr>Finding Complex Zeros of Polynomial Functions</vt:lpstr>
      <vt:lpstr>Using the Rational Zero Theorem</vt:lpstr>
      <vt:lpstr>Find the other two Zeros</vt:lpstr>
      <vt:lpstr>Using the Rational Zero Theorem</vt:lpstr>
      <vt:lpstr>Use Calculator to find Zeros</vt:lpstr>
      <vt:lpstr>Find the other two Zeros</vt:lpstr>
      <vt:lpstr>Using the Rational Zero Theorem</vt:lpstr>
      <vt:lpstr>Use Calculator to find Zeros</vt:lpstr>
      <vt:lpstr>Find the other two Zeros</vt:lpstr>
      <vt:lpstr>Finding Complex Zeros of Polynomial Functions</vt:lpstr>
      <vt:lpstr>Given A Complex Zero</vt:lpstr>
      <vt:lpstr>Synthetic Division</vt:lpstr>
      <vt:lpstr>Given A Complex Zero</vt:lpstr>
      <vt:lpstr>Synthetic Division</vt:lpstr>
      <vt:lpstr>Find the other two Zeros</vt:lpstr>
      <vt:lpstr>Linear Factorization:</vt:lpstr>
      <vt:lpstr>Homework:</vt:lpstr>
      <vt:lpstr>Finding Complex Zeros of Polynomial Functions</vt:lpstr>
      <vt:lpstr>Try This One:</vt:lpstr>
      <vt:lpstr>Synthetic Division</vt:lpstr>
      <vt:lpstr>Linear Factorization</vt:lpstr>
      <vt:lpstr>Linear Factorization:</vt:lpstr>
      <vt:lpstr>Finding a Polynomial Given Zeros</vt:lpstr>
      <vt:lpstr>Standard Form</vt:lpstr>
      <vt:lpstr>Finding a Polynomial Given Zeros</vt:lpstr>
      <vt:lpstr>Standard Form</vt:lpstr>
      <vt:lpstr>Finding a Polynomial Given Zeros</vt:lpstr>
      <vt:lpstr>Standard Form</vt:lpstr>
      <vt:lpstr>Finding a Polynomial Given Zeros</vt:lpstr>
      <vt:lpstr>Standard Form</vt:lpstr>
      <vt:lpstr>Standard Form</vt:lpstr>
      <vt:lpstr>A few more things from 2.5 and 2.6</vt:lpstr>
      <vt:lpstr>Solving for i^n</vt:lpstr>
      <vt:lpstr>Solving for i^n</vt:lpstr>
      <vt:lpstr>Complex Solutions of Quadratic Equations</vt:lpstr>
      <vt:lpstr>Examples</vt:lpstr>
      <vt:lpstr>Solutions to P. 218</vt:lpstr>
      <vt:lpstr>Solutions to P.225 </vt:lpstr>
      <vt:lpstr>Solutions to P.225 </vt:lpstr>
      <vt:lpstr>Test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– Up</dc:title>
  <dc:creator>Amanda</dc:creator>
  <cp:lastModifiedBy>Amanda</cp:lastModifiedBy>
  <cp:revision>55</cp:revision>
  <dcterms:created xsi:type="dcterms:W3CDTF">2014-11-05T23:30:08Z</dcterms:created>
  <dcterms:modified xsi:type="dcterms:W3CDTF">2014-11-12T00:46:47Z</dcterms:modified>
</cp:coreProperties>
</file>