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6" r:id="rId3"/>
    <p:sldId id="258" r:id="rId4"/>
    <p:sldId id="273" r:id="rId5"/>
    <p:sldId id="271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72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0ADDAE-5A7A-4A7D-BA9C-11A754FCA9C3}" type="datetimeFigureOut">
              <a:rPr lang="en-US" smtClean="0"/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53CD15-7F8E-4056-9039-9276C347C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04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53CD15-7F8E-4056-9039-9276C347CB8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69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943E03DF-016B-40E2-B650-8FF41FDDB1C6}" type="datetimeFigureOut">
              <a:rPr lang="en-US" smtClean="0"/>
              <a:t>11/5/2014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D03FEA9-E821-4923-9496-371A06CB69C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Agenda – Tentative 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1" y="2323652"/>
            <a:ext cx="6858000" cy="3657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smtClean="0"/>
              <a:t>11/5: Section 2.5</a:t>
            </a:r>
          </a:p>
          <a:p>
            <a:r>
              <a:rPr lang="en-US" sz="2800" dirty="0" smtClean="0"/>
              <a:t>11/6 – 11/7: Section 2.6 </a:t>
            </a:r>
          </a:p>
          <a:p>
            <a:r>
              <a:rPr lang="en-US" sz="2800" dirty="0" smtClean="0"/>
              <a:t>11/10: Review 2.6</a:t>
            </a:r>
          </a:p>
          <a:p>
            <a:r>
              <a:rPr lang="en-US" sz="2800" dirty="0" smtClean="0"/>
              <a:t>11/11: Finish Section 2.6</a:t>
            </a:r>
          </a:p>
          <a:p>
            <a:r>
              <a:rPr lang="en-US" sz="2800" dirty="0" smtClean="0"/>
              <a:t>11/12: Pass the Problem Activity</a:t>
            </a:r>
          </a:p>
          <a:p>
            <a:r>
              <a:rPr lang="en-US" sz="2800" dirty="0" smtClean="0"/>
              <a:t>11/13: Review 2.5 and 2.6</a:t>
            </a:r>
          </a:p>
          <a:p>
            <a:r>
              <a:rPr lang="en-US" sz="2800" dirty="0" smtClean="0"/>
              <a:t>11/14: Test on 2.5–2.6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398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Raising to a Power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1" y="1524000"/>
                <a:ext cx="6858000" cy="48768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Autofit/>
              </a:bodyPr>
              <a:lstStyle/>
              <a:p>
                <a:pPr marL="68580" indent="0" algn="ctr">
                  <a:buNone/>
                </a:pPr>
                <a:r>
                  <a:rPr lang="en-US" dirty="0" smtClean="0"/>
                  <a:t>Now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when you already have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pPr marL="68580" indent="0">
                  <a:buNone/>
                </a:pPr>
                <a:r>
                  <a:rPr lang="en-US" sz="2900" b="1" u="sng" dirty="0" smtClean="0"/>
                  <a:t>Ex:</a:t>
                </a:r>
                <a:r>
                  <a:rPr lang="en-US" sz="2900" b="1" dirty="0" smtClean="0"/>
                  <a:t>	   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/>
                      </a:rPr>
                      <m:t>𝑧</m:t>
                    </m:r>
                    <m:r>
                      <a:rPr lang="en-US" sz="29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9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9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9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9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9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9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900" i="1" dirty="0" smtClean="0"/>
                  <a:t> </a:t>
                </a:r>
                <a:r>
                  <a:rPr lang="en-US" sz="2900" dirty="0" smtClean="0"/>
                  <a:t>and</a:t>
                </a:r>
                <a:r>
                  <a:rPr lang="en-US" sz="2900" i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9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900" i="1" dirty="0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29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900" b="0" i="1" dirty="0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900" b="0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9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dirty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900" b="0" i="1" dirty="0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900" b="0" i="1" dirty="0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900" b="0" i="1" dirty="0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900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dirty="0" smtClean="0">
                        <a:latin typeface="Cambria Math"/>
                      </a:rPr>
                      <m:t>𝑖</m:t>
                    </m:r>
                  </m:oMath>
                </a14:m>
                <a:endParaRPr lang="en-US" sz="2900" i="1" dirty="0" smtClean="0">
                  <a:latin typeface="Cambria Math"/>
                </a:endParaRPr>
              </a:p>
              <a:p>
                <a:pPr marL="68580" indent="0" algn="ctr">
                  <a:lnSpc>
                    <a:spcPct val="14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 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68580" indent="0" algn="ctr">
                  <a:lnSpc>
                    <a:spcPct val="14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9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68580" indent="0" algn="ctr">
                  <a:lnSpc>
                    <a:spcPct val="14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+0</m:t>
                      </m:r>
                      <m:r>
                        <a:rPr lang="en-US" b="0" i="1" smtClean="0"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1" i="0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:endParaRPr lang="en-US" sz="2900" b="1" dirty="0" smtClean="0">
                  <a:solidFill>
                    <a:srgbClr val="FF0000"/>
                  </a:solidFill>
                </a:endParaRPr>
              </a:p>
              <a:p>
                <a:pPr marL="68580" indent="0">
                  <a:buNone/>
                </a:pPr>
                <a:endParaRPr lang="en-US" sz="2800" dirty="0"/>
              </a:p>
              <a:p>
                <a:pPr marL="6858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1" y="1524000"/>
                <a:ext cx="6858000" cy="4876800"/>
              </a:xfrm>
              <a:blipFill rotWithShape="1">
                <a:blip r:embed="rId2"/>
                <a:stretch>
                  <a:fillRect l="-798" t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3581400" y="4267200"/>
            <a:ext cx="533400" cy="7620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4419600" y="4267200"/>
            <a:ext cx="533400" cy="762000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182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Complex Conjugate:</a:t>
            </a:r>
            <a:r>
              <a:rPr lang="en-US" sz="2200" dirty="0" smtClean="0"/>
              <a:t> </a:t>
            </a:r>
            <a:r>
              <a:rPr lang="en-US" sz="2700" dirty="0" smtClean="0"/>
              <a:t>#29, 31</a:t>
            </a:r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600200"/>
                <a:ext cx="7772400" cy="48006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62500" lnSpcReduction="20000"/>
              </a:bodyPr>
              <a:lstStyle/>
              <a:p>
                <a:r>
                  <a:rPr lang="en-US" sz="3200" dirty="0" smtClean="0"/>
                  <a:t>The </a:t>
                </a:r>
                <a:r>
                  <a:rPr lang="en-US" sz="3200" b="1" dirty="0" smtClean="0"/>
                  <a:t>complex conjugate</a:t>
                </a:r>
                <a:r>
                  <a:rPr lang="en-US" sz="3200" dirty="0" smtClean="0"/>
                  <a:t> of the complex number: </a:t>
                </a:r>
              </a:p>
              <a:p>
                <a:pPr marL="68580" indent="0" algn="ctr">
                  <a:lnSpc>
                    <a:spcPct val="17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3800" i="1" dirty="0" smtClean="0">
                        <a:latin typeface="Cambria Math"/>
                      </a:rPr>
                      <m:t>𝑧</m:t>
                    </m:r>
                    <m:r>
                      <a:rPr lang="en-US" sz="3800" i="1" dirty="0" smtClean="0">
                        <a:latin typeface="Cambria Math"/>
                      </a:rPr>
                      <m:t>=</m:t>
                    </m:r>
                    <m:r>
                      <a:rPr lang="en-US" sz="3800" i="1" dirty="0" err="1" smtClean="0">
                        <a:latin typeface="Cambria Math"/>
                      </a:rPr>
                      <m:t>𝑎</m:t>
                    </m:r>
                    <m:r>
                      <a:rPr lang="en-US" sz="3800" i="1" dirty="0" err="1" smtClean="0">
                        <a:latin typeface="Cambria Math"/>
                      </a:rPr>
                      <m:t>+</m:t>
                    </m:r>
                    <m:r>
                      <a:rPr lang="en-US" sz="3800" i="1" dirty="0" err="1" smtClean="0">
                        <a:latin typeface="Cambria Math"/>
                      </a:rPr>
                      <m:t>𝑏𝑖</m:t>
                    </m:r>
                    <m:r>
                      <a:rPr lang="en-US" sz="3800" i="1" dirty="0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3800" dirty="0" smtClean="0"/>
                  <a:t>is </a:t>
                </a:r>
                <a14:m>
                  <m:oMath xmlns:m="http://schemas.openxmlformats.org/officeDocument/2006/math">
                    <m:r>
                      <a:rPr lang="en-US" sz="3800" i="1" dirty="0" smtClean="0">
                        <a:latin typeface="Cambria Math"/>
                      </a:rPr>
                      <m:t>𝑧</m:t>
                    </m:r>
                    <m:r>
                      <a:rPr lang="en-US" sz="3800" i="1" dirty="0" smtClean="0">
                        <a:latin typeface="Cambria Math"/>
                      </a:rPr>
                      <m:t>=</m:t>
                    </m:r>
                    <m:r>
                      <a:rPr lang="en-US" sz="3800" i="1" dirty="0" smtClean="0">
                        <a:latin typeface="Cambria Math"/>
                      </a:rPr>
                      <m:t>𝑎</m:t>
                    </m:r>
                    <m:r>
                      <a:rPr lang="en-US" sz="3800" i="1" dirty="0" smtClean="0">
                        <a:latin typeface="Cambria Math"/>
                      </a:rPr>
                      <m:t>−</m:t>
                    </m:r>
                    <m:r>
                      <a:rPr lang="en-US" sz="3800" i="1" dirty="0" smtClean="0">
                        <a:latin typeface="Cambria Math"/>
                      </a:rPr>
                      <m:t>𝑏𝑖</m:t>
                    </m:r>
                  </m:oMath>
                </a14:m>
                <a:endParaRPr lang="en-US" sz="3800" dirty="0" smtClean="0"/>
              </a:p>
              <a:p>
                <a:pPr marL="68580" indent="0" algn="ctr">
                  <a:lnSpc>
                    <a:spcPct val="120000"/>
                  </a:lnSpc>
                  <a:buNone/>
                </a:pPr>
                <a:endParaRPr lang="en-US" sz="1400" dirty="0" smtClean="0"/>
              </a:p>
              <a:p>
                <a:r>
                  <a:rPr lang="en-US" sz="3200" dirty="0" smtClean="0"/>
                  <a:t>Use the complex conjugate to rationalize the denominator of rational functions:</a:t>
                </a: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700" b="0" i="1" smtClean="0">
                          <a:latin typeface="Cambria Math"/>
                        </a:rPr>
                        <m:t>𝑧</m:t>
                      </m:r>
                      <m:r>
                        <a:rPr lang="en-US" sz="37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7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7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7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37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700" b="0" i="1" smtClean="0">
                              <a:latin typeface="Cambria Math"/>
                            </a:rPr>
                            <m:t>𝑏𝑖</m:t>
                          </m:r>
                        </m:den>
                      </m:f>
                      <m:r>
                        <a:rPr lang="en-US" sz="37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7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7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7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37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3700" b="0" i="1" smtClean="0">
                              <a:latin typeface="Cambria Math"/>
                            </a:rPr>
                            <m:t>𝑏𝑖</m:t>
                          </m:r>
                        </m:den>
                      </m:f>
                      <m:r>
                        <a:rPr lang="en-US" sz="3700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37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𝑏𝑖</m:t>
                          </m:r>
                        </m:num>
                        <m:den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𝑏𝑖</m:t>
                          </m:r>
                        </m:den>
                      </m:f>
                    </m:oMath>
                  </m:oMathPara>
                </a14:m>
                <a:endParaRPr lang="en-US" sz="3700" b="0" i="1" dirty="0" smtClean="0">
                  <a:latin typeface="Cambria Math"/>
                  <a:ea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7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𝑏𝑖</m:t>
                          </m:r>
                        </m:num>
                        <m:den>
                          <m:sSup>
                            <m:sSupPr>
                              <m:ctrlP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𝑎𝑏𝑖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𝑎𝑏𝑖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3700" b="0" i="1" smtClean="0">
                                      <a:latin typeface="Cambria Math"/>
                                      <a:ea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3700" b="0" i="1" smtClean="0">
                                      <a:latin typeface="Cambria Math"/>
                                      <a:ea typeface="Cambria Math"/>
                                    </a:rPr>
                                    <m:t>𝑏𝑖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7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sz="37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𝑏𝑖</m:t>
                          </m:r>
                        </m:num>
                        <m:den>
                          <m:sSup>
                            <m:sSupPr>
                              <m:ctrlP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700" b="0" i="1" dirty="0" smtClean="0">
                  <a:latin typeface="Cambria Math"/>
                  <a:ea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7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</m:num>
                        <m:den>
                          <m:sSup>
                            <m:sSupPr>
                              <m:ctrlP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700" b="0" i="1" smtClean="0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37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𝑏</m:t>
                          </m:r>
                        </m:num>
                        <m:den>
                          <m:sSup>
                            <m:sSupPr>
                              <m:ctrlP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3700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en-US" sz="37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3700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US" sz="37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600200"/>
                <a:ext cx="7772400" cy="4800600"/>
              </a:xfrm>
              <a:blipFill rotWithShape="1">
                <a:blip r:embed="rId2"/>
                <a:stretch>
                  <a:fillRect t="-1772" r="-11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V="1">
            <a:off x="3124200" y="4990407"/>
            <a:ext cx="365760" cy="1828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962400" y="4990407"/>
            <a:ext cx="365760" cy="1828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0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533400"/>
            <a:ext cx="7024744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Dividing Complex Numbers </a:t>
            </a:r>
            <a:r>
              <a:rPr lang="en-US" sz="2400" dirty="0" smtClean="0"/>
              <a:t>33, 35, 37 and 39</a:t>
            </a:r>
            <a:endParaRPr 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295400" y="1676400"/>
                <a:ext cx="2743200" cy="914400"/>
              </a:xfr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295400" y="1676400"/>
                <a:ext cx="2743200" cy="9144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041721" y="2667000"/>
                <a:ext cx="3419856" cy="3810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68580" indent="0">
                  <a:lnSpc>
                    <a:spcPct val="150000"/>
                  </a:lnSpc>
                  <a:buNone/>
                </a:pPr>
                <a:r>
                  <a:rPr lang="en-US" sz="1400" dirty="0" smtClean="0">
                    <a:solidFill>
                      <a:schemeClr val="tx1"/>
                    </a:solidFill>
                    <a:latin typeface="Cambria Math"/>
                  </a:rPr>
                  <a:t>Write the expression in standard form.</a:t>
                </a:r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16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3−</m:t>
                          </m:r>
                          <m:r>
                            <a:rPr lang="en-US" sz="1600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den>
                      </m:f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3+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3+</m:t>
                          </m:r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1600" i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3+</m:t>
                              </m:r>
                              <m:r>
                                <a:rPr lang="en-US" sz="16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num>
                        <m:den>
                          <m:sSup>
                            <m:sSup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600" b="0" i="1" smtClean="0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6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16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1600" b="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6+2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9−</m:t>
                          </m:r>
                          <m:d>
                            <m:dPr>
                              <m:ctrlPr>
                                <a:rPr lang="en-US" sz="16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1600" b="0" i="1" dirty="0" smtClean="0"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6+2</m:t>
                          </m:r>
                          <m:r>
                            <a:rPr lang="en-US" sz="1600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US" sz="1600" b="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sz="16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𝟓</m:t>
                          </m:r>
                        </m:den>
                      </m:f>
                      <m:r>
                        <a:rPr lang="en-US" sz="1600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sz="1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41721" y="2667000"/>
                <a:ext cx="3419856" cy="38100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 Placeholder 4"/>
              <p:cNvSpPr>
                <a:spLocks noGrp="1"/>
              </p:cNvSpPr>
              <p:nvPr>
                <p:ph type="body" sz="quarter" idx="3"/>
              </p:nvPr>
            </p:nvSpPr>
            <p:spPr>
              <a:xfrm>
                <a:off x="4895126" y="1676400"/>
                <a:ext cx="2743200" cy="914400"/>
              </a:xfrm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𝟓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+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𝟐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𝟑</m:t>
                          </m:r>
                          <m:r>
                            <a:rPr lang="en-US" b="1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𝒊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3"/>
              </p:nvPr>
            </p:nvSpPr>
            <p:spPr>
              <a:xfrm>
                <a:off x="4895126" y="1676400"/>
                <a:ext cx="2743200" cy="914400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152" y="2667000"/>
                <a:ext cx="3419856" cy="3810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55000" lnSpcReduction="20000"/>
              </a:bodyPr>
              <a:lstStyle/>
              <a:p>
                <a:pPr marL="68580" indent="0">
                  <a:lnSpc>
                    <a:spcPct val="150000"/>
                  </a:lnSpc>
                  <a:buNone/>
                </a:pPr>
                <a:r>
                  <a:rPr lang="en-US" sz="2500" dirty="0">
                    <a:solidFill>
                      <a:schemeClr val="tx1"/>
                    </a:solidFill>
                    <a:latin typeface="Cambria Math"/>
                  </a:rPr>
                  <a:t>Write the expression in standard form</a:t>
                </a:r>
                <a:r>
                  <a:rPr lang="en-US" sz="2500" dirty="0" smtClean="0">
                    <a:solidFill>
                      <a:schemeClr val="tx1"/>
                    </a:solidFill>
                    <a:latin typeface="Cambria Math"/>
                  </a:rPr>
                  <a:t>.</a:t>
                </a:r>
                <a:endParaRPr lang="en-US" sz="25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5+</m:t>
                          </m:r>
                          <m: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2−3</m:t>
                          </m:r>
                          <m: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den>
                      </m:f>
                      <m:r>
                        <a:rPr lang="en-US" sz="2700" i="1">
                          <a:solidFill>
                            <a:schemeClr val="tx1"/>
                          </a:solidFill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sz="2700" i="1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2+3</m:t>
                          </m:r>
                          <m: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2+3</m:t>
                          </m:r>
                          <m:r>
                            <a:rPr lang="en-US" sz="2700" b="0" i="1" smtClean="0">
                              <a:solidFill>
                                <a:schemeClr val="tx1"/>
                              </a:solidFill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sz="2700" b="1" dirty="0" smtClean="0">
                  <a:solidFill>
                    <a:schemeClr val="tx1"/>
                  </a:solidFill>
                  <a:latin typeface="Cambria Math"/>
                  <a:ea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/>
                            </a:rPr>
                            <m:t>5</m:t>
                          </m:r>
                          <m:d>
                            <m:dPr>
                              <m:ctrlPr>
                                <a:rPr lang="en-US" sz="27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700" b="0" i="1" smtClean="0">
                                  <a:latin typeface="Cambria Math"/>
                                </a:rPr>
                                <m:t>2+3</m:t>
                              </m:r>
                              <m:r>
                                <a:rPr lang="en-US" sz="27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sz="27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7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700" b="0" i="1" smtClean="0">
                              <a:latin typeface="Cambria Math"/>
                            </a:rPr>
                            <m:t>(2+3</m:t>
                          </m:r>
                          <m:r>
                            <a:rPr lang="en-US" sz="27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700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sSup>
                            <m:sSupPr>
                              <m:ctrlPr>
                                <a:rPr lang="en-US" sz="27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7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700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7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700" i="1"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700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700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sz="2700" b="0" i="1" smtClean="0">
                                      <a:latin typeface="Cambria Math"/>
                                    </a:rPr>
                                    <m:t>3</m:t>
                                  </m:r>
                                  <m:r>
                                    <a:rPr lang="en-US" sz="2700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7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2700" dirty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/>
                            </a:rPr>
                            <m:t>10+15</m:t>
                          </m:r>
                          <m:r>
                            <a:rPr lang="en-US" sz="27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700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sz="2700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sz="2700" b="0" i="1" smtClean="0">
                              <a:latin typeface="Cambria Math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sz="27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700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sz="27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sz="27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700" i="1">
                              <a:latin typeface="Cambria Math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700" i="1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700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sz="2700" b="0" i="1" smtClean="0">
                                  <a:latin typeface="Cambria Math"/>
                                </a:rPr>
                                <m:t>9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700" dirty="0" smtClean="0"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7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2700" i="1">
                              <a:latin typeface="Cambria Math"/>
                            </a:rPr>
                            <m:t>+</m:t>
                          </m:r>
                          <m:r>
                            <a:rPr lang="en-US" sz="2700" b="0" i="1" smtClean="0">
                              <a:latin typeface="Cambria Math"/>
                            </a:rPr>
                            <m:t>17</m:t>
                          </m:r>
                          <m:r>
                            <a:rPr lang="en-US" sz="2700" i="1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sz="2700" b="0" i="1" smtClean="0">
                              <a:latin typeface="Cambria Math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2700" dirty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7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7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sz="27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𝟏𝟑</m:t>
                          </m:r>
                        </m:den>
                      </m:f>
                      <m:r>
                        <a:rPr lang="en-US" sz="2700" b="1" i="1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2700" b="1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7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𝟏𝟕</m:t>
                          </m:r>
                        </m:num>
                        <m:den>
                          <m:r>
                            <a:rPr lang="en-US" sz="2700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𝟏𝟑</m:t>
                          </m:r>
                        </m:den>
                      </m:f>
                      <m:r>
                        <a:rPr lang="en-US" sz="2700" b="1" i="1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sz="2700" b="1" dirty="0">
                  <a:solidFill>
                    <a:srgbClr val="FF0000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152" y="2667000"/>
                <a:ext cx="3419856" cy="3810000"/>
              </a:xfr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1" name="Group 30"/>
          <p:cNvGrpSpPr/>
          <p:nvPr/>
        </p:nvGrpSpPr>
        <p:grpSpPr>
          <a:xfrm>
            <a:off x="2438400" y="4678680"/>
            <a:ext cx="491490" cy="182880"/>
            <a:chOff x="2438400" y="4575810"/>
            <a:chExt cx="524256" cy="182880"/>
          </a:xfrm>
        </p:grpSpPr>
        <p:sp>
          <p:nvSpPr>
            <p:cNvPr id="11" name="Plus 10"/>
            <p:cNvSpPr/>
            <p:nvPr/>
          </p:nvSpPr>
          <p:spPr>
            <a:xfrm>
              <a:off x="2438400" y="4575810"/>
              <a:ext cx="228600" cy="182880"/>
            </a:xfrm>
            <a:prstGeom prst="mathPlus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Plus 11"/>
            <p:cNvSpPr/>
            <p:nvPr/>
          </p:nvSpPr>
          <p:spPr>
            <a:xfrm>
              <a:off x="2767584" y="4575810"/>
              <a:ext cx="195072" cy="182880"/>
            </a:xfrm>
            <a:prstGeom prst="mathPlus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6072188" y="4792980"/>
            <a:ext cx="457200" cy="182880"/>
            <a:chOff x="6065520" y="4632960"/>
            <a:chExt cx="463868" cy="182880"/>
          </a:xfrm>
        </p:grpSpPr>
        <p:sp>
          <p:nvSpPr>
            <p:cNvPr id="13" name="Plus 12"/>
            <p:cNvSpPr/>
            <p:nvPr/>
          </p:nvSpPr>
          <p:spPr>
            <a:xfrm>
              <a:off x="6065520" y="4632960"/>
              <a:ext cx="182880" cy="182880"/>
            </a:xfrm>
            <a:prstGeom prst="mathPlus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Plus 13"/>
            <p:cNvSpPr/>
            <p:nvPr/>
          </p:nvSpPr>
          <p:spPr>
            <a:xfrm>
              <a:off x="6346508" y="4632960"/>
              <a:ext cx="182880" cy="182880"/>
            </a:xfrm>
            <a:prstGeom prst="mathPlus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486400" y="3576638"/>
            <a:ext cx="579120" cy="152400"/>
            <a:chOff x="5434012" y="3352800"/>
            <a:chExt cx="579120" cy="152400"/>
          </a:xfrm>
        </p:grpSpPr>
        <p:sp>
          <p:nvSpPr>
            <p:cNvPr id="15" name="Curved Down Arrow 14"/>
            <p:cNvSpPr/>
            <p:nvPr/>
          </p:nvSpPr>
          <p:spPr>
            <a:xfrm>
              <a:off x="5486400" y="3429000"/>
              <a:ext cx="182880" cy="76200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Curved Down Arrow 15"/>
            <p:cNvSpPr/>
            <p:nvPr/>
          </p:nvSpPr>
          <p:spPr>
            <a:xfrm>
              <a:off x="5434012" y="3352800"/>
              <a:ext cx="579120" cy="152400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477000" y="3581400"/>
            <a:ext cx="585216" cy="152400"/>
            <a:chOff x="6477000" y="3357562"/>
            <a:chExt cx="585216" cy="152400"/>
          </a:xfrm>
        </p:grpSpPr>
        <p:sp>
          <p:nvSpPr>
            <p:cNvPr id="20" name="Curved Down Arrow 19"/>
            <p:cNvSpPr/>
            <p:nvPr/>
          </p:nvSpPr>
          <p:spPr>
            <a:xfrm>
              <a:off x="6529388" y="3438524"/>
              <a:ext cx="155448" cy="71438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" name="Curved Down Arrow 20"/>
            <p:cNvSpPr/>
            <p:nvPr/>
          </p:nvSpPr>
          <p:spPr>
            <a:xfrm>
              <a:off x="6477000" y="3357562"/>
              <a:ext cx="585216" cy="152400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2369820" y="3467100"/>
            <a:ext cx="594360" cy="152400"/>
            <a:chOff x="2389968" y="3369717"/>
            <a:chExt cx="594360" cy="152400"/>
          </a:xfrm>
        </p:grpSpPr>
        <p:sp>
          <p:nvSpPr>
            <p:cNvPr id="25" name="Curved Down Arrow 24"/>
            <p:cNvSpPr/>
            <p:nvPr/>
          </p:nvSpPr>
          <p:spPr>
            <a:xfrm>
              <a:off x="2438400" y="3445917"/>
              <a:ext cx="182880" cy="76200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" name="Curved Down Arrow 25"/>
            <p:cNvSpPr/>
            <p:nvPr/>
          </p:nvSpPr>
          <p:spPr>
            <a:xfrm>
              <a:off x="2389968" y="3369717"/>
              <a:ext cx="594360" cy="152400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90842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04800"/>
            <a:ext cx="7024744" cy="1143000"/>
          </a:xfrm>
        </p:spPr>
        <p:txBody>
          <a:bodyPr>
            <a:noAutofit/>
          </a:bodyPr>
          <a:lstStyle/>
          <a:p>
            <a:r>
              <a:rPr lang="en-US" dirty="0"/>
              <a:t>Dividing 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2" y="1447800"/>
                <a:ext cx="6777317" cy="4953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85000" lnSpcReduction="10000"/>
              </a:bodyPr>
              <a:lstStyle/>
              <a:p>
                <a:pPr marL="6858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2+</m:t>
                                  </m:r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/>
                            </a:rPr>
                            <m:t>(−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6858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(2+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)(2+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 (−</m:t>
                          </m:r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</a:rPr>
                            <m:t>)</m:t>
                          </m:r>
                          <m:r>
                            <m:rPr>
                              <m:nor/>
                            </m:rPr>
                            <a:rPr lang="en-US" dirty="0"/>
                            <m:t> 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(4+2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)(−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6858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4+4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</m:d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(3+4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)(−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−4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6858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4−3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∙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−3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1−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e>
                          </m: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4−4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−3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𝑖</m:t>
                          </m:r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+3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𝑖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1−(−1)</m:t>
                          </m:r>
                        </m:den>
                      </m:f>
                    </m:oMath>
                  </m:oMathPara>
                </a14:m>
                <a:endParaRPr lang="en-US" b="0" dirty="0" smtClean="0"/>
              </a:p>
              <a:p>
                <a:pPr marL="68580" indent="0">
                  <a:lnSpc>
                    <a:spcPct val="16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4−7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+3(−1)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1−7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6858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2" y="1447800"/>
                <a:ext cx="6777317" cy="49530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/>
          <p:cNvGrpSpPr/>
          <p:nvPr/>
        </p:nvGrpSpPr>
        <p:grpSpPr>
          <a:xfrm>
            <a:off x="4388612" y="4424362"/>
            <a:ext cx="713232" cy="152400"/>
            <a:chOff x="4374960" y="4500562"/>
            <a:chExt cx="713232" cy="152400"/>
          </a:xfrm>
        </p:grpSpPr>
        <p:sp>
          <p:nvSpPr>
            <p:cNvPr id="8" name="Curved Down Arrow 7"/>
            <p:cNvSpPr/>
            <p:nvPr/>
          </p:nvSpPr>
          <p:spPr>
            <a:xfrm>
              <a:off x="4420172" y="4581524"/>
              <a:ext cx="246888" cy="71438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" name="Curved Down Arrow 8"/>
            <p:cNvSpPr/>
            <p:nvPr/>
          </p:nvSpPr>
          <p:spPr>
            <a:xfrm>
              <a:off x="4374960" y="4500562"/>
              <a:ext cx="713232" cy="152400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142363" y="4419600"/>
            <a:ext cx="685800" cy="152400"/>
            <a:chOff x="3200400" y="4497387"/>
            <a:chExt cx="685800" cy="152400"/>
          </a:xfrm>
        </p:grpSpPr>
        <p:sp>
          <p:nvSpPr>
            <p:cNvPr id="5" name="Curved Down Arrow 4"/>
            <p:cNvSpPr/>
            <p:nvPr/>
          </p:nvSpPr>
          <p:spPr>
            <a:xfrm>
              <a:off x="3252788" y="4572000"/>
              <a:ext cx="201168" cy="76200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Curved Down Arrow 10"/>
            <p:cNvSpPr/>
            <p:nvPr/>
          </p:nvSpPr>
          <p:spPr>
            <a:xfrm>
              <a:off x="3200400" y="4497387"/>
              <a:ext cx="685800" cy="152400"/>
            </a:xfrm>
            <a:prstGeom prst="curvedDownArrow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5096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Solving a Quadratic </a:t>
            </a:r>
            <a:r>
              <a:rPr lang="en-US" dirty="0" smtClean="0"/>
              <a:t>Equation: </a:t>
            </a:r>
            <a:r>
              <a:rPr lang="en-US" sz="2200" dirty="0" smtClean="0"/>
              <a:t>45, 46 and 48</a:t>
            </a:r>
            <a:endParaRPr lang="en-US" sz="2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76300" y="1524000"/>
                <a:ext cx="7391400" cy="48768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 fontScale="92500" lnSpcReduction="20000"/>
              </a:bodyPr>
              <a:lstStyle/>
              <a:p>
                <a:pPr marL="68580" indent="0">
                  <a:lnSpc>
                    <a:spcPct val="125000"/>
                  </a:lnSpc>
                  <a:buNone/>
                </a:pPr>
                <a:r>
                  <a:rPr lang="en-US" b="1" u="sng" dirty="0" smtClean="0">
                    <a:latin typeface="Cambria Math"/>
                  </a:rPr>
                  <a:t>Directions:</a:t>
                </a:r>
                <a:r>
                  <a:rPr lang="en-US" b="1" dirty="0" smtClean="0">
                    <a:latin typeface="Cambria Math"/>
                  </a:rPr>
                  <a:t> </a:t>
                </a:r>
                <a:r>
                  <a:rPr lang="en-US" b="0" dirty="0" smtClean="0">
                    <a:latin typeface="Cambria Math"/>
                  </a:rPr>
                  <a:t>Solve the equation. </a:t>
                </a:r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−6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+5=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US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 dirty="0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i="1" dirty="0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dirty="0" smtClean="0">
                          <a:latin typeface="Cambria Math"/>
                        </a:rPr>
                        <m:t>−7</m:t>
                      </m:r>
                      <m:r>
                        <a:rPr lang="en-US" b="0" i="1" dirty="0" smtClean="0">
                          <a:latin typeface="Cambria Math"/>
                        </a:rPr>
                        <m:t>𝑥</m:t>
                      </m:r>
                      <m:r>
                        <a:rPr lang="en-US" b="0" i="1" dirty="0" smtClean="0">
                          <a:latin typeface="Cambria Math"/>
                        </a:rPr>
                        <m:t>+4=0</m:t>
                      </m:r>
                    </m:oMath>
                  </m:oMathPara>
                </a14:m>
                <a:endParaRPr lang="en-US" b="0" i="1" dirty="0" smtClean="0">
                  <a:latin typeface="Cambria Math"/>
                </a:endParaRPr>
              </a:p>
              <a:p>
                <a:pPr marL="68580" indent="0" algn="ctr">
                  <a:lnSpc>
                    <a:spcPct val="125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𝒂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  <m:r>
                      <a:rPr lang="en-US" b="1" i="1" smtClean="0">
                        <a:latin typeface="Cambria Math"/>
                      </a:rPr>
                      <m:t>, </m:t>
                    </m:r>
                    <m:r>
                      <a:rPr lang="en-US" b="1" i="1" smtClean="0">
                        <a:latin typeface="Cambria Math"/>
                      </a:rPr>
                      <m:t>𝒃</m:t>
                    </m:r>
                    <m:r>
                      <a:rPr lang="en-US" b="1" i="1" smtClean="0">
                        <a:latin typeface="Cambria Math"/>
                      </a:rPr>
                      <m:t>=−</m:t>
                    </m:r>
                    <m:r>
                      <a:rPr lang="en-US" b="1" i="1" smtClean="0">
                        <a:latin typeface="Cambria Math"/>
                      </a:rPr>
                      <m:t>𝟕</m:t>
                    </m:r>
                  </m:oMath>
                </a14:m>
                <a:r>
                  <a:rPr lang="en-US" b="1" dirty="0" smtClean="0"/>
                  <a:t> and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𝒄</m:t>
                    </m:r>
                    <m:r>
                      <a:rPr lang="en-US" b="1" i="1" smtClean="0">
                        <a:latin typeface="Cambria Math"/>
                      </a:rPr>
                      <m:t>=</m:t>
                    </m:r>
                    <m:r>
                      <a:rPr lang="en-US" b="1" i="1" smtClean="0">
                        <a:latin typeface="Cambria Math"/>
                      </a:rPr>
                      <m:t>𝟒</m:t>
                    </m:r>
                  </m:oMath>
                </a14:m>
                <a:endParaRPr lang="en-US" b="1" dirty="0" smtClean="0"/>
              </a:p>
              <a:p>
                <a:pPr marL="68580" indent="0" algn="ctr">
                  <a:buNone/>
                </a:pPr>
                <a:endParaRPr lang="en-US" sz="1300" b="1" dirty="0" smtClean="0"/>
              </a:p>
              <a:p>
                <a:r>
                  <a:rPr lang="en-US" dirty="0" smtClean="0"/>
                  <a:t>Use the quadratic formula:</a:t>
                </a:r>
                <a:endParaRPr lang="en-US" dirty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(−7)</m:t>
                          </m:r>
                          <m:r>
                            <a:rPr lang="en-US" i="1">
                              <a:latin typeface="Cambria Math"/>
                            </a:rPr>
                            <m:t>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(−7)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i="1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(4)(4)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(4)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/>
                            </a:rPr>
                            <m:t>7±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49−64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latin typeface="Cambria Math"/>
                            </a:rPr>
                            <m:t>7±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−15</m:t>
                              </m:r>
                            </m:e>
                          </m:rad>
                        </m:num>
                        <m:den>
                          <m:r>
                            <a:rPr lang="en-US" b="0" i="1"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68580" indent="0">
                  <a:lnSpc>
                    <a:spcPct val="12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7±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7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±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15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</m:t>
                      </m:r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68580" indent="0">
                  <a:buNone/>
                </a:pPr>
                <a:endParaRPr lang="en-US" sz="800" dirty="0" smtClean="0"/>
              </a:p>
              <a:p>
                <a:pPr marL="68580" indent="0">
                  <a:buNone/>
                </a:pPr>
                <a:endParaRPr lang="en-US" sz="8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76300" y="1524000"/>
                <a:ext cx="7391400" cy="4876800"/>
              </a:xfrm>
              <a:blipFill rotWithShape="1">
                <a:blip r:embed="rId3"/>
                <a:stretch>
                  <a:fillRect l="-82" t="-8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9067258"/>
                  </p:ext>
                </p:extLst>
              </p:nvPr>
            </p:nvGraphicFramePr>
            <p:xfrm>
              <a:off x="6522720" y="3585844"/>
              <a:ext cx="1554480" cy="10972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54480"/>
                  </a:tblGrid>
                  <a:tr h="1097280">
                    <a:tc>
                      <a:txBody>
                        <a:bodyPr/>
                        <a:lstStyle/>
                        <a:p>
                          <a:pPr marL="68580" marR="0" indent="0" algn="ctr" defTabSz="914400" rtl="0" eaLnBrk="1" fontAlgn="auto" latinLnBrk="0" hangingPunct="1">
                            <a:lnSpc>
                              <a:spcPct val="12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2400" i="1" dirty="0" smtClean="0">
                            <a:latin typeface="Cambria Math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89067258"/>
                  </p:ext>
                </p:extLst>
              </p:nvPr>
            </p:nvGraphicFramePr>
            <p:xfrm>
              <a:off x="6522720" y="3585844"/>
              <a:ext cx="1554480" cy="10972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54480"/>
                  </a:tblGrid>
                  <a:tr h="1097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b="-5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cxnSp>
        <p:nvCxnSpPr>
          <p:cNvPr id="8" name="Straight Arrow Connector 7"/>
          <p:cNvCxnSpPr/>
          <p:nvPr/>
        </p:nvCxnSpPr>
        <p:spPr>
          <a:xfrm flipV="1">
            <a:off x="3733800" y="4267200"/>
            <a:ext cx="2667000" cy="1676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733800" y="5562600"/>
            <a:ext cx="2667000" cy="381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1468884"/>
                  </p:ext>
                </p:extLst>
              </p:nvPr>
            </p:nvGraphicFramePr>
            <p:xfrm>
              <a:off x="6522720" y="4932642"/>
              <a:ext cx="1554480" cy="10972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54480"/>
                  </a:tblGrid>
                  <a:tr h="1097280">
                    <a:tc>
                      <a:txBody>
                        <a:bodyPr/>
                        <a:lstStyle/>
                        <a:p>
                          <a:pPr marL="68580" marR="0" indent="0" algn="ctr" defTabSz="914400" rtl="0" eaLnBrk="1" fontAlgn="auto" latinLnBrk="0" hangingPunct="1">
                            <a:lnSpc>
                              <a:spcPct val="12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en-US" sz="2400" b="0" i="1" smtClean="0">
                                            <a:latin typeface="Cambria Math"/>
                                            <a:ea typeface="Cambria Math"/>
                                          </a:rPr>
                                          <m:t>15</m:t>
                                        </m:r>
                                      </m:e>
                                    </m:rad>
                                  </m:num>
                                  <m:den>
                                    <m:r>
                                      <a:rPr lang="en-US" sz="2400" b="0" i="1" smtClean="0">
                                        <a:latin typeface="Cambria Math"/>
                                        <a:ea typeface="Cambria Math"/>
                                      </a:rPr>
                                      <m:t>8</m:t>
                                    </m:r>
                                  </m:den>
                                </m:f>
                                <m:r>
                                  <a:rPr lang="en-US" sz="2400" b="0" i="1" smtClean="0">
                                    <a:latin typeface="Cambria Math"/>
                                    <a:ea typeface="Cambria Math"/>
                                  </a:rPr>
                                  <m:t>𝑖</m:t>
                                </m:r>
                              </m:oMath>
                            </m:oMathPara>
                          </a14:m>
                          <a:endParaRPr lang="en-US" sz="2400" i="1" dirty="0" smtClean="0">
                            <a:latin typeface="Cambria Math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2" name="Table 3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1468884"/>
                  </p:ext>
                </p:extLst>
              </p:nvPr>
            </p:nvGraphicFramePr>
            <p:xfrm>
              <a:off x="6522720" y="4932642"/>
              <a:ext cx="1554480" cy="109728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1554480"/>
                  </a:tblGrid>
                  <a:tr h="10972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accent3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b="-556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428392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– Due 11/6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 </a:t>
            </a:r>
            <a:r>
              <a:rPr lang="en-US" sz="3200" dirty="0"/>
              <a:t>P. 218 </a:t>
            </a:r>
            <a:endParaRPr lang="en-US" sz="3200" dirty="0" smtClean="0"/>
          </a:p>
          <a:p>
            <a:pPr lvl="1"/>
            <a:r>
              <a:rPr lang="en-US" sz="2800" dirty="0" smtClean="0"/>
              <a:t>1 – 7 (SKIP #5)</a:t>
            </a:r>
          </a:p>
          <a:p>
            <a:pPr lvl="1"/>
            <a:r>
              <a:rPr lang="en-US" sz="2800" dirty="0" smtClean="0"/>
              <a:t>9 – 15  (Odd)</a:t>
            </a:r>
          </a:p>
          <a:p>
            <a:pPr lvl="1"/>
            <a:r>
              <a:rPr lang="en-US" sz="2800" dirty="0" smtClean="0"/>
              <a:t>25 – 27 (27 is a challenge)</a:t>
            </a:r>
          </a:p>
          <a:p>
            <a:pPr lvl="1"/>
            <a:r>
              <a:rPr lang="en-US" sz="2800" dirty="0" smtClean="0"/>
              <a:t>29 – 39 (Odd)</a:t>
            </a:r>
          </a:p>
          <a:p>
            <a:pPr lvl="1"/>
            <a:r>
              <a:rPr lang="en-US" sz="2800" dirty="0" smtClean="0"/>
              <a:t>45, 46 and 48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7869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Complex Numbers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Section 2.5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939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Complex Number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1" y="2323652"/>
                <a:ext cx="6858000" cy="384048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68580" indent="0">
                  <a:buNone/>
                </a:pPr>
                <a:r>
                  <a:rPr lang="en-US" sz="2800" dirty="0" smtClean="0"/>
                  <a:t>A </a:t>
                </a:r>
                <a:r>
                  <a:rPr lang="en-US" sz="2800" b="1" dirty="0" smtClean="0"/>
                  <a:t>complex number </a:t>
                </a:r>
                <a:r>
                  <a:rPr lang="en-US" sz="2800" dirty="0" smtClean="0"/>
                  <a:t>is any number than can be written in the form:</a:t>
                </a:r>
              </a:p>
              <a:p>
                <a:pPr marL="68580" indent="0">
                  <a:lnSpc>
                    <a:spcPct val="2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dirty="0" smtClean="0">
                          <a:latin typeface="Cambria Math"/>
                        </a:rPr>
                        <m:t>𝑎</m:t>
                      </m:r>
                      <m:r>
                        <a:rPr lang="en-US" sz="3600" i="1" dirty="0" smtClean="0">
                          <a:latin typeface="Cambria Math"/>
                        </a:rPr>
                        <m:t>+</m:t>
                      </m:r>
                      <m:r>
                        <a:rPr lang="en-US" sz="3600" i="1" dirty="0" smtClean="0">
                          <a:latin typeface="Cambria Math"/>
                        </a:rPr>
                        <m:t>𝑏𝑖</m:t>
                      </m:r>
                    </m:oMath>
                  </m:oMathPara>
                </a14:m>
                <a:endParaRPr lang="en-US" sz="3600" dirty="0" smtClean="0"/>
              </a:p>
              <a:p>
                <a:pPr marL="68580" indent="0">
                  <a:buNone/>
                </a:pPr>
                <a:r>
                  <a:rPr lang="en-US" sz="2800" dirty="0" smtClean="0"/>
                  <a:t>where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800" dirty="0" smtClean="0"/>
                  <a:t>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800" dirty="0" smtClean="0"/>
                  <a:t> are real numbers. The real number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𝑎</m:t>
                    </m:r>
                  </m:oMath>
                </a14:m>
                <a:r>
                  <a:rPr lang="en-US" sz="2800" dirty="0" smtClean="0"/>
                  <a:t> is the </a:t>
                </a:r>
                <a:r>
                  <a:rPr lang="en-US" sz="2800" b="1" dirty="0" smtClean="0"/>
                  <a:t>real part</a:t>
                </a:r>
                <a:r>
                  <a:rPr lang="en-US" sz="2800" dirty="0" smtClean="0"/>
                  <a:t>, the real number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sz="2800" dirty="0" smtClean="0"/>
                  <a:t> is the </a:t>
                </a:r>
                <a:r>
                  <a:rPr lang="en-US" sz="2800" b="1" dirty="0" smtClean="0"/>
                  <a:t>imaginary part</a:t>
                </a:r>
                <a:r>
                  <a:rPr lang="en-US" sz="2800" dirty="0" smtClean="0"/>
                  <a:t>, and </a:t>
                </a:r>
                <a14:m>
                  <m:oMath xmlns:m="http://schemas.openxmlformats.org/officeDocument/2006/math">
                    <m:r>
                      <a:rPr lang="en-US" sz="2800" i="1" dirty="0" smtClean="0">
                        <a:latin typeface="Cambria Math"/>
                      </a:rPr>
                      <m:t>𝑎</m:t>
                    </m:r>
                    <m:r>
                      <a:rPr lang="en-US" sz="2800" i="1" dirty="0" smtClean="0">
                        <a:latin typeface="Cambria Math"/>
                      </a:rPr>
                      <m:t>+</m:t>
                    </m:r>
                    <m:r>
                      <a:rPr lang="en-US" sz="2800" i="1" dirty="0" smtClean="0">
                        <a:latin typeface="Cambria Math"/>
                      </a:rPr>
                      <m:t>𝑏𝑖</m:t>
                    </m:r>
                  </m:oMath>
                </a14:m>
                <a:r>
                  <a:rPr lang="en-US" sz="2800" dirty="0" smtClean="0"/>
                  <a:t> is the </a:t>
                </a:r>
                <a:r>
                  <a:rPr lang="en-US" sz="2800" b="1" dirty="0" smtClean="0"/>
                  <a:t>standard form</a:t>
                </a:r>
                <a:r>
                  <a:rPr lang="en-US" sz="2800" dirty="0" smtClean="0"/>
                  <a:t>.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1" y="2323652"/>
                <a:ext cx="6858000" cy="3840480"/>
              </a:xfrm>
              <a:blipFill rotWithShape="1">
                <a:blip r:embed="rId2"/>
                <a:stretch>
                  <a:fillRect l="-709" t="-1422" r="-798" b="-3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52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5400" dirty="0" smtClean="0"/>
                  <a:t>Let’s Talk About </a:t>
                </a:r>
                <a14:m>
                  <m:oMath xmlns:m="http://schemas.openxmlformats.org/officeDocument/2006/math">
                    <m:r>
                      <a:rPr lang="en-US" sz="5400" i="1" dirty="0" smtClean="0">
                        <a:latin typeface="Cambria Math"/>
                      </a:rPr>
                      <m:t>𝑖</m:t>
                    </m:r>
                  </m:oMath>
                </a14:m>
                <a:endParaRPr lang="en-US" sz="5400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4597" b="-326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1" y="2323652"/>
                <a:ext cx="6858000" cy="4000948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dirty="0" smtClean="0"/>
                  <a:t>?</a:t>
                </a:r>
              </a:p>
              <a:p>
                <a:pPr lvl="1">
                  <a:buFont typeface="Wingdings" panose="05000000000000000000" pitchFamily="2" charset="2"/>
                  <a:buChar char="§"/>
                </a:pPr>
                <a:r>
                  <a:rPr lang="en-US" sz="2400" b="0" dirty="0" smtClean="0"/>
                  <a:t>It is the imaginary number that is used to denote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2400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b="0" i="1" smtClean="0">
                            <a:latin typeface="Cambria Math"/>
                          </a:rPr>
                          <m:t>−1</m:t>
                        </m:r>
                      </m:e>
                    </m:rad>
                  </m:oMath>
                </a14:m>
                <a:r>
                  <a:rPr lang="en-US" sz="2400" dirty="0" smtClean="0"/>
                  <a:t>.</a:t>
                </a:r>
              </a:p>
              <a:p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b="0" i="0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dirty="0" smtClean="0">
                        <a:latin typeface="Cambria Math"/>
                      </a:rPr>
                      <m:t>?</m:t>
                    </m:r>
                  </m:oMath>
                </a14:m>
                <a:endParaRPr lang="en-US" b="0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000" dirty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sz="2400" i="1" smtClean="0">
                        <a:latin typeface="Cambria Math"/>
                        <a:ea typeface="Cambria Math"/>
                      </a:rPr>
                      <m:t>∙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=−1</m:t>
                    </m:r>
                  </m:oMath>
                </a14:m>
                <a:endParaRPr lang="en-US" sz="2400" dirty="0" smtClean="0"/>
              </a:p>
              <a:p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?</m:t>
                    </m:r>
                  </m:oMath>
                </a14:m>
                <a:endParaRPr lang="en-US" b="0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400" b="0" i="0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𝑖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=−1∙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24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400" i="1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400" b="0" i="0" smtClean="0">
                        <a:latin typeface="Cambria Math"/>
                      </a:rPr>
                      <m:t>or</m:t>
                    </m:r>
                    <m:r>
                      <a:rPr lang="en-US" sz="2400" b="0" i="1" smtClean="0">
                        <a:latin typeface="Cambria Math"/>
                      </a:rPr>
                      <m:t> −</m:t>
                    </m:r>
                    <m:r>
                      <a:rPr lang="en-US" sz="2400" b="0" i="1" smtClean="0">
                        <a:latin typeface="Cambria Math"/>
                      </a:rPr>
                      <m:t>𝑖</m:t>
                    </m:r>
                  </m:oMath>
                </a14:m>
                <a:endParaRPr lang="en-US" sz="2400" dirty="0" smtClean="0"/>
              </a:p>
              <a:p>
                <a:r>
                  <a:rPr lang="en-US" dirty="0" smtClean="0"/>
                  <a:t>What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dirty="0" smtClean="0">
                        <a:latin typeface="Cambria Math"/>
                      </a:rPr>
                      <m:t>?</m:t>
                    </m:r>
                  </m:oMath>
                </a14:m>
                <a:endParaRPr lang="en-US" b="0" dirty="0" smtClean="0"/>
              </a:p>
              <a:p>
                <a:pPr lvl="1">
                  <a:buFont typeface="Wingdings" panose="05000000000000000000" pitchFamily="2" charset="2"/>
                  <a:buChar char="§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dirty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i="1" dirty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400" b="0" i="0" dirty="0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24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∙</m:t>
                        </m:r>
                        <m:r>
                          <a:rPr lang="en-US" sz="2400" b="0" i="1" dirty="0" smtClean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4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400" b="0" i="1" dirty="0" smtClean="0">
                        <a:latin typeface="Cambria Math"/>
                      </a:rPr>
                      <m:t>=−1</m:t>
                    </m:r>
                    <m:r>
                      <a:rPr lang="en-US" sz="2400" i="1" dirty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−1=1</m:t>
                    </m:r>
                  </m:oMath>
                </a14:m>
                <a:endParaRPr lang="en-US" sz="2400" b="0" dirty="0" smtClean="0"/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1" y="2323652"/>
                <a:ext cx="6858000" cy="4000948"/>
              </a:xfrm>
              <a:blipFill rotWithShape="1">
                <a:blip r:embed="rId3"/>
                <a:stretch>
                  <a:fillRect t="-1061" r="-975" b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5257800" y="3200400"/>
                <a:ext cx="2438400" cy="1691232"/>
              </a:xfrm>
              <a:prstGeom prst="rect">
                <a:avLst/>
              </a:prstGeo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US" sz="2000" u="sng" dirty="0" smtClean="0"/>
                  <a:t>Summary: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000" i="1" dirty="0">
                        <a:latin typeface="Cambria Math"/>
                      </a:rPr>
                      <m:t>𝑖</m:t>
                    </m:r>
                    <m:r>
                      <a:rPr lang="en-US" sz="2000" b="0" i="1" dirty="0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e>
                    </m:rad>
                  </m:oMath>
                </a14:m>
                <a:endParaRPr lang="en-US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=−1</m:t>
                    </m:r>
                  </m:oMath>
                </a14:m>
                <a:endParaRPr lang="en-US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000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sz="2000" b="0" i="1" dirty="0" smtClean="0">
                        <a:latin typeface="Cambria Math"/>
                      </a:rPr>
                      <m:t>=−</m:t>
                    </m:r>
                    <m:rad>
                      <m:radPr>
                        <m:degHide m:val="on"/>
                        <m:ctrlPr>
                          <a:rPr lang="en-US" sz="20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sz="2000" i="1">
                            <a:latin typeface="Cambria Math"/>
                          </a:rPr>
                          <m:t>−1</m:t>
                        </m:r>
                      </m:e>
                    </m:rad>
                    <m:r>
                      <a:rPr lang="en-US" sz="2000" b="0" i="1" smtClean="0">
                        <a:latin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sz="2000" b="0" i="0" smtClean="0">
                        <a:latin typeface="Cambria Math"/>
                      </a:rPr>
                      <m:t>or</m:t>
                    </m:r>
                    <m:r>
                      <a:rPr lang="en-US" sz="2000" b="0" i="1" dirty="0" smtClean="0">
                        <a:latin typeface="Cambria Math"/>
                      </a:rPr>
                      <m:t>−</m:t>
                    </m:r>
                    <m:r>
                      <a:rPr lang="en-US" sz="2000" b="0" i="1" dirty="0" smtClean="0">
                        <a:latin typeface="Cambria Math"/>
                      </a:rPr>
                      <m:t>𝑖</m:t>
                    </m:r>
                  </m:oMath>
                </a14:m>
                <a:endParaRPr lang="en-US" sz="2000" dirty="0" smtClean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2000" b="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i="1" dirty="0">
                            <a:latin typeface="Cambria Math"/>
                          </a:rPr>
                          <m:t>𝑖</m:t>
                        </m:r>
                      </m:e>
                      <m:sup>
                        <m:r>
                          <a:rPr lang="en-US" sz="2000" b="0" i="0" dirty="0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000" b="0" i="0" dirty="0" smtClean="0">
                        <a:latin typeface="Cambria Math"/>
                      </a:rPr>
                      <m:t>=1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3200400"/>
                <a:ext cx="2438400" cy="1691232"/>
              </a:xfrm>
              <a:prstGeom prst="rect">
                <a:avLst/>
              </a:prstGeom>
              <a:blipFill rotWithShape="1">
                <a:blip r:embed="rId4"/>
                <a:stretch>
                  <a:fillRect l="-1720" t="-3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20035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457200"/>
            <a:ext cx="7024744" cy="11430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Simplifying Radicals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Placeholder 3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104900" y="1600200"/>
                <a:ext cx="6934200" cy="1050771"/>
              </a:xfrm>
            </p:spPr>
            <p:style>
              <a:lnRef idx="0">
                <a:schemeClr val="accent3"/>
              </a:lnRef>
              <a:fillRef idx="3">
                <a:schemeClr val="accent3"/>
              </a:fillRef>
              <a:effectRef idx="3">
                <a:schemeClr val="accent3"/>
              </a:effectRef>
              <a:fontRef idx="minor">
                <a:schemeClr val="lt1"/>
              </a:fontRef>
            </p:style>
            <p:txBody>
              <a:bodyPr anchor="t">
                <a:normAutofit/>
              </a:bodyPr>
              <a:lstStyle/>
              <a:p>
                <a:r>
                  <a:rPr lang="en-US" sz="2800" b="0" u="sng" dirty="0" smtClean="0">
                    <a:solidFill>
                      <a:schemeClr val="tx1"/>
                    </a:solidFill>
                  </a:rPr>
                  <a:t>Directions:</a:t>
                </a:r>
                <a:r>
                  <a:rPr lang="en-US" sz="2800" b="0" dirty="0">
                    <a:solidFill>
                      <a:schemeClr val="tx1"/>
                    </a:solidFill>
                  </a:rPr>
                  <a:t> Write the expression in the form </a:t>
                </a:r>
                <a14:m>
                  <m:oMath xmlns:m="http://schemas.openxmlformats.org/officeDocument/2006/math">
                    <m:r>
                      <a:rPr lang="en-US" sz="2800" b="0" i="1" dirty="0">
                        <a:solidFill>
                          <a:schemeClr val="tx1"/>
                        </a:solidFill>
                        <a:latin typeface="Cambria Math"/>
                      </a:rPr>
                      <m:t>𝑏𝑖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</a:rPr>
                  <a:t>, where </a:t>
                </a:r>
                <a14:m>
                  <m:oMath xmlns:m="http://schemas.openxmlformats.org/officeDocument/2006/math">
                    <m:r>
                      <a:rPr lang="en-US" sz="2800" b="0" i="1" dirty="0">
                        <a:solidFill>
                          <a:schemeClr val="tx1"/>
                        </a:solidFill>
                        <a:latin typeface="Cambria Math"/>
                      </a:rPr>
                      <m:t>𝑏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</a:rPr>
                  <a:t> is a real number.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4" name="Tex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104900" y="1600200"/>
                <a:ext cx="6934200" cy="1050771"/>
              </a:xfrm>
              <a:blipFill rotWithShape="1">
                <a:blip r:embed="rId2"/>
                <a:stretch>
                  <a:fillRect l="-1396" t="-3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2"/>
              </p:nvPr>
            </p:nvSpPr>
            <p:spPr>
              <a:xfrm>
                <a:off x="1041721" y="2895600"/>
                <a:ext cx="3419856" cy="3429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822960" lvl="1" indent="-457200">
                  <a:lnSpc>
                    <a:spcPct val="135000"/>
                  </a:lnSpc>
                  <a:buFont typeface="+mj-lt"/>
                  <a:buAutoNum type="arabicPeriod"/>
                </a:pPr>
                <a:r>
                  <a:rPr lang="en-US" b="1" dirty="0" smtClean="0"/>
                  <a:t>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𝟏𝟔</m:t>
                        </m:r>
                      </m:e>
                    </m:rad>
                  </m:oMath>
                </a14:m>
                <a:endParaRPr lang="en-US" b="1" i="1" dirty="0" smtClean="0">
                  <a:latin typeface="Cambria Math"/>
                </a:endParaRPr>
              </a:p>
              <a:p>
                <a:pPr marL="365760" lvl="1" indent="0" algn="ctr">
                  <a:lnSpc>
                    <a:spcPct val="13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1" i="1" smtClean="0">
                              <a:latin typeface="Cambria Math"/>
                            </a:rPr>
                            <m:t>𝟏</m:t>
                          </m:r>
                        </m:e>
                      </m:rad>
                      <m:r>
                        <a:rPr lang="en-US" b="1" i="1" smtClean="0">
                          <a:latin typeface="Cambria Math"/>
                          <a:ea typeface="Cambria Math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𝟏𝟔</m:t>
                          </m:r>
                        </m:e>
                      </m:rad>
                    </m:oMath>
                  </m:oMathPara>
                </a14:m>
                <a:endParaRPr lang="en-US" b="1" dirty="0" smtClean="0"/>
              </a:p>
              <a:p>
                <a:pPr marL="365760" lvl="1" indent="0" algn="ctr">
                  <a:lnSpc>
                    <a:spcPct val="13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b="1" dirty="0" smtClean="0"/>
              </a:p>
              <a:p>
                <a:pPr marL="365760" lvl="1" indent="0" algn="ctr">
                  <a:lnSpc>
                    <a:spcPct val="135000"/>
                  </a:lnSpc>
                  <a:buNone/>
                </a:pPr>
                <a:endParaRPr lang="en-US" b="1" dirty="0" smtClean="0"/>
              </a:p>
              <a:p>
                <a:pPr marL="822960" lvl="1" indent="-457200">
                  <a:lnSpc>
                    <a:spcPct val="135000"/>
                  </a:lnSpc>
                  <a:buFont typeface="+mj-lt"/>
                  <a:buAutoNum type="arabicPeriod" startAt="2"/>
                </a:pPr>
                <a:r>
                  <a:rPr lang="en-US" b="1" dirty="0" smtClean="0"/>
                  <a:t>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 smtClean="0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𝟐𝟓</m:t>
                        </m:r>
                      </m:e>
                    </m:rad>
                  </m:oMath>
                </a14:m>
                <a:endParaRPr lang="en-US" b="1" dirty="0" smtClean="0"/>
              </a:p>
              <a:p>
                <a:pPr marL="365760" lvl="1" indent="0" algn="ctr">
                  <a:lnSpc>
                    <a:spcPct val="13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e>
                      </m:rad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b="1" i="1" smtClean="0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𝟐𝟓</m:t>
                          </m:r>
                        </m:e>
                      </m:rad>
                    </m:oMath>
                  </m:oMathPara>
                </a14:m>
                <a:endParaRPr lang="en-US" b="1" dirty="0"/>
              </a:p>
              <a:p>
                <a:pPr marL="365760" lvl="1" indent="0" algn="ctr">
                  <a:lnSpc>
                    <a:spcPct val="13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𝟓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b="1" dirty="0"/>
              </a:p>
              <a:p>
                <a:pPr marL="822960" lvl="1" indent="-457200">
                  <a:buFont typeface="+mj-lt"/>
                  <a:buAutoNum type="arabicPeriod" startAt="2"/>
                </a:pPr>
                <a:endParaRPr lang="en-US" b="1" i="1" dirty="0" smtClean="0">
                  <a:latin typeface="Cambria Math"/>
                </a:endParaRPr>
              </a:p>
              <a:p>
                <a:pPr marL="822960" lvl="1" indent="-457200">
                  <a:buFont typeface="+mj-lt"/>
                  <a:buAutoNum type="arabicPeriod" startAt="2"/>
                </a:pPr>
                <a:endParaRPr lang="en-US" b="1" dirty="0"/>
              </a:p>
              <a:p>
                <a:pPr marL="822960" lvl="1" indent="-457200">
                  <a:buFont typeface="+mj-lt"/>
                  <a:buAutoNum type="arabicPeriod" startAt="2"/>
                </a:pP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1041721" y="2895600"/>
                <a:ext cx="3419856" cy="3429000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645152" y="2895600"/>
                <a:ext cx="3419856" cy="34290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rmAutofit/>
              </a:bodyPr>
              <a:lstStyle/>
              <a:p>
                <a:pPr marL="822960" lvl="1" indent="-457200">
                  <a:lnSpc>
                    <a:spcPct val="135000"/>
                  </a:lnSpc>
                  <a:buFont typeface="+mj-lt"/>
                  <a:buAutoNum type="arabicPeriod" startAt="3"/>
                </a:pPr>
                <a:r>
                  <a:rPr lang="en-US" b="1" dirty="0" smtClean="0"/>
                  <a:t>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>
                            <a:latin typeface="Cambria Math"/>
                          </a:rPr>
                          <m:t>𝟑</m:t>
                        </m:r>
                      </m:e>
                    </m:rad>
                  </m:oMath>
                </a14:m>
                <a:endParaRPr lang="en-US" b="1" dirty="0"/>
              </a:p>
              <a:p>
                <a:pPr marL="365760" lvl="1" indent="0" algn="ctr">
                  <a:lnSpc>
                    <a:spcPct val="13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e>
                      </m:rad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𝟑</m:t>
                          </m:r>
                        </m:e>
                      </m:rad>
                    </m:oMath>
                  </m:oMathPara>
                </a14:m>
                <a:endParaRPr lang="en-US" b="1" dirty="0"/>
              </a:p>
              <a:p>
                <a:pPr marL="365760" lvl="1" indent="0" algn="ctr">
                  <a:lnSpc>
                    <a:spcPct val="13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𝟑</m:t>
                          </m:r>
                        </m:e>
                      </m:rad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b="1" i="1" dirty="0" smtClean="0">
                  <a:latin typeface="Cambria Math"/>
                </a:endParaRPr>
              </a:p>
              <a:p>
                <a:pPr marL="822960" lvl="1" indent="-457200">
                  <a:lnSpc>
                    <a:spcPct val="135000"/>
                  </a:lnSpc>
                  <a:buFont typeface="+mj-lt"/>
                  <a:buAutoNum type="arabicPeriod" startAt="3"/>
                </a:pPr>
                <a:endParaRPr lang="en-US" b="1" i="1" dirty="0">
                  <a:latin typeface="Cambria Math"/>
                </a:endParaRPr>
              </a:p>
              <a:p>
                <a:pPr marL="822960" lvl="1" indent="-457200">
                  <a:lnSpc>
                    <a:spcPct val="135000"/>
                  </a:lnSpc>
                  <a:buFont typeface="+mj-lt"/>
                  <a:buAutoNum type="arabicPeriod" startAt="4"/>
                </a:pPr>
                <a:r>
                  <a:rPr lang="en-US" b="1" dirty="0" smtClean="0"/>
                  <a:t>    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b="1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b="1" i="1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𝟕</m:t>
                        </m:r>
                      </m:e>
                    </m:rad>
                  </m:oMath>
                </a14:m>
                <a:endParaRPr lang="en-US" dirty="0" smtClean="0"/>
              </a:p>
              <a:p>
                <a:pPr marL="365760" lvl="1" indent="0" algn="ctr">
                  <a:lnSpc>
                    <a:spcPct val="13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>
                              <a:latin typeface="Cambria Math"/>
                            </a:rPr>
                            <m:t>−</m:t>
                          </m:r>
                          <m:r>
                            <a:rPr lang="en-US" b="1" i="1">
                              <a:latin typeface="Cambria Math"/>
                            </a:rPr>
                            <m:t>𝟏</m:t>
                          </m:r>
                        </m:e>
                      </m:rad>
                      <m:r>
                        <a:rPr lang="en-US" b="1" i="1">
                          <a:latin typeface="Cambria Math"/>
                          <a:ea typeface="Cambria Math"/>
                        </a:rPr>
                        <m:t>∙</m:t>
                      </m:r>
                      <m:rad>
                        <m:radPr>
                          <m:degHide m:val="on"/>
                          <m:ctrlPr>
                            <a:rPr lang="en-US" b="1" i="1">
                              <a:latin typeface="Cambria Math"/>
                              <a:ea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latin typeface="Cambria Math"/>
                              <a:ea typeface="Cambria Math"/>
                            </a:rPr>
                            <m:t>𝟕</m:t>
                          </m:r>
                        </m:e>
                      </m:rad>
                    </m:oMath>
                  </m:oMathPara>
                </a14:m>
                <a:endParaRPr lang="en-US" b="1" dirty="0"/>
              </a:p>
              <a:p>
                <a:pPr marL="365760" lvl="1" indent="0" algn="ctr">
                  <a:lnSpc>
                    <a:spcPct val="135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𝟕</m:t>
                          </m:r>
                        </m:e>
                      </m:rad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645152" y="2895600"/>
                <a:ext cx="3419856" cy="3429000"/>
              </a:xfr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58613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Addition: </a:t>
            </a:r>
            <a:r>
              <a:rPr lang="en-US" sz="4900" dirty="0" smtClean="0"/>
              <a:t>#1, 2, 3 and 6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1" y="2323652"/>
                <a:ext cx="6858000" cy="384048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𝑏𝑖</m:t>
                          </m:r>
                        </m:e>
                      </m:d>
                      <m:r>
                        <a:rPr lang="en-US" sz="29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𝑑𝑖</m:t>
                          </m:r>
                        </m:e>
                      </m:d>
                      <m:r>
                        <a:rPr lang="en-US" sz="29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9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29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2900" dirty="0" smtClean="0"/>
              </a:p>
              <a:p>
                <a:pPr marL="68580" indent="0">
                  <a:buNone/>
                </a:pPr>
                <a:endParaRPr lang="en-US" sz="2900" dirty="0"/>
              </a:p>
              <a:p>
                <a:pPr marL="68580" indent="0">
                  <a:buNone/>
                </a:pPr>
                <a:r>
                  <a:rPr lang="en-US" sz="2900" b="1" u="sng" dirty="0" smtClean="0"/>
                  <a:t>Ex:</a:t>
                </a:r>
                <a:r>
                  <a:rPr lang="en-US" sz="2900" dirty="0" smtClean="0"/>
                  <a:t> Write the sum in standard form.</a:t>
                </a: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7−3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29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4+5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900" i="1" dirty="0" smtClean="0"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7</m:t>
                          </m:r>
                          <m:r>
                            <a:rPr lang="en-US" sz="2900" i="1">
                              <a:latin typeface="Cambria Math"/>
                            </a:rPr>
                            <m:t>+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4</m:t>
                          </m:r>
                        </m:e>
                      </m:d>
                      <m:r>
                        <a:rPr lang="en-US" sz="29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−3</m:t>
                          </m:r>
                          <m:r>
                            <a:rPr lang="en-US" sz="2900" i="1">
                              <a:latin typeface="Cambria Math"/>
                            </a:rPr>
                            <m:t>+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5</m:t>
                          </m:r>
                        </m:e>
                      </m:d>
                      <m:r>
                        <a:rPr lang="en-US" sz="2900" i="1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290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𝟏𝟏</m:t>
                      </m:r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𝟐</m:t>
                      </m:r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sz="2900" b="1" dirty="0" smtClean="0">
                  <a:solidFill>
                    <a:srgbClr val="FF0000"/>
                  </a:solidFill>
                </a:endParaRPr>
              </a:p>
              <a:p>
                <a:pPr marL="68580" indent="0">
                  <a:buNone/>
                </a:pPr>
                <a:endParaRPr lang="en-US" sz="2800" dirty="0"/>
              </a:p>
              <a:p>
                <a:pPr marL="6858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1" y="2323652"/>
                <a:ext cx="6858000" cy="3840480"/>
              </a:xfrm>
              <a:blipFill rotWithShape="1">
                <a:blip r:embed="rId2"/>
                <a:stretch>
                  <a:fillRect l="-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196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Subtraction: #4 and 7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1" y="2323652"/>
                <a:ext cx="6858000" cy="3924748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𝑏𝑖</m:t>
                          </m:r>
                        </m:e>
                      </m:d>
                      <m:r>
                        <a:rPr lang="en-US" sz="29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𝑑𝑖</m:t>
                          </m:r>
                        </m:e>
                      </m:d>
                      <m:r>
                        <a:rPr lang="en-US" sz="29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𝑐</m:t>
                          </m:r>
                        </m:e>
                      </m:d>
                      <m:r>
                        <a:rPr lang="en-US" sz="2900" b="0" i="1" smtClean="0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9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𝑏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𝑑</m:t>
                          </m:r>
                        </m:e>
                      </m:d>
                      <m:r>
                        <a:rPr lang="en-US" sz="2900" b="0" i="1" smtClean="0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2900" dirty="0" smtClean="0"/>
              </a:p>
              <a:p>
                <a:pPr marL="68580" indent="0">
                  <a:buNone/>
                </a:pPr>
                <a:endParaRPr lang="en-US" sz="2900" dirty="0"/>
              </a:p>
              <a:p>
                <a:pPr marL="68580" indent="0">
                  <a:buNone/>
                </a:pPr>
                <a:r>
                  <a:rPr lang="en-US" sz="2900" b="1" u="sng" dirty="0" smtClean="0"/>
                  <a:t>Ex: </a:t>
                </a:r>
                <a:r>
                  <a:rPr lang="en-US" sz="2900" dirty="0"/>
                  <a:t> Write the </a:t>
                </a:r>
                <a:r>
                  <a:rPr lang="en-US" sz="2900" dirty="0" smtClean="0"/>
                  <a:t>difference </a:t>
                </a:r>
                <a:r>
                  <a:rPr lang="en-US" sz="2900" dirty="0"/>
                  <a:t>in standard form</a:t>
                </a:r>
                <a:r>
                  <a:rPr lang="en-US" sz="2900" dirty="0" smtClean="0"/>
                  <a:t>.</a:t>
                </a:r>
                <a:endParaRPr lang="en-US" sz="2900" b="1" u="sng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2−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2900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8+3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900" i="1" dirty="0" smtClean="0"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2−8</m:t>
                          </m:r>
                        </m:e>
                      </m:d>
                      <m:r>
                        <a:rPr lang="en-US" sz="2900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−1−3</m:t>
                          </m:r>
                        </m:e>
                      </m:d>
                      <m:r>
                        <a:rPr lang="en-US" sz="2900" i="1">
                          <a:latin typeface="Cambria Math"/>
                        </a:rPr>
                        <m:t>𝑖</m:t>
                      </m:r>
                    </m:oMath>
                  </m:oMathPara>
                </a14:m>
                <a:endParaRPr lang="en-US" sz="290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𝟔</m:t>
                      </m:r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𝟒</m:t>
                      </m:r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sz="2900" b="1" dirty="0" smtClean="0">
                  <a:solidFill>
                    <a:srgbClr val="FF0000"/>
                  </a:solidFill>
                </a:endParaRPr>
              </a:p>
              <a:p>
                <a:pPr marL="68580" indent="0">
                  <a:buNone/>
                </a:pPr>
                <a:endParaRPr lang="en-US" sz="2800" dirty="0"/>
              </a:p>
              <a:p>
                <a:pPr marL="6858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1" y="2323652"/>
                <a:ext cx="6858000" cy="3924748"/>
              </a:xfrm>
              <a:blipFill rotWithShape="1">
                <a:blip r:embed="rId2"/>
                <a:stretch>
                  <a:fillRect l="-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9571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Multiplication:</a:t>
            </a:r>
            <a:r>
              <a:rPr lang="en-US" sz="3600" dirty="0" smtClean="0"/>
              <a:t> 9–15  (Odd)</a:t>
            </a:r>
            <a:endParaRPr lang="en-US" sz="5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1" y="2323652"/>
                <a:ext cx="6858000" cy="4077148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>
                <a:noAutofit/>
              </a:bodyPr>
              <a:lstStyle/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𝑏𝑖</m:t>
                          </m:r>
                        </m:e>
                      </m:d>
                      <m:r>
                        <a:rPr lang="en-US" sz="2800" i="1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𝑑𝑖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𝑑𝑖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𝑏𝑖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𝑐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𝑑𝑖</m:t>
                          </m:r>
                        </m:e>
                      </m:d>
                    </m:oMath>
                  </m:oMathPara>
                </a14:m>
                <a:endParaRPr lang="en-US" sz="2900" dirty="0"/>
              </a:p>
              <a:p>
                <a:pPr marL="68580" indent="0">
                  <a:lnSpc>
                    <a:spcPct val="125000"/>
                  </a:lnSpc>
                  <a:buNone/>
                </a:pPr>
                <a:r>
                  <a:rPr lang="en-US" b="1" u="sng" dirty="0" smtClean="0"/>
                  <a:t>Ex: </a:t>
                </a:r>
                <a:r>
                  <a:rPr lang="en-US" dirty="0"/>
                  <a:t> Write the </a:t>
                </a:r>
                <a:r>
                  <a:rPr lang="en-US" dirty="0" smtClean="0"/>
                  <a:t>product </a:t>
                </a:r>
                <a:r>
                  <a:rPr lang="en-US" dirty="0"/>
                  <a:t>in standard form</a:t>
                </a:r>
                <a:r>
                  <a:rPr lang="en-US" dirty="0" smtClean="0"/>
                  <a:t>.</a:t>
                </a:r>
                <a:endParaRPr lang="en-US" b="1" u="sng" dirty="0" smtClean="0"/>
              </a:p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2+3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2900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5−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</m:oMath>
                  </m:oMathPara>
                </a14:m>
                <a:endParaRPr lang="en-US" sz="2900" i="1" dirty="0" smtClean="0"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0" i="1" smtClean="0"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sz="29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latin typeface="Cambria Math"/>
                            </a:rPr>
                            <m:t>5−</m:t>
                          </m:r>
                          <m:r>
                            <a:rPr lang="en-US" sz="2900" b="0" i="1" smtClean="0">
                              <a:latin typeface="Cambria Math"/>
                            </a:rPr>
                            <m:t>𝑖</m:t>
                          </m:r>
                        </m:e>
                      </m:d>
                      <m:r>
                        <a:rPr lang="en-US" sz="2900" i="1">
                          <a:latin typeface="Cambria Math"/>
                        </a:rPr>
                        <m:t>+</m:t>
                      </m:r>
                      <m:r>
                        <a:rPr lang="en-US" sz="2900" b="0" i="1" smtClean="0">
                          <a:latin typeface="Cambria Math"/>
                        </a:rPr>
                        <m:t>3</m:t>
                      </m:r>
                      <m:r>
                        <a:rPr lang="en-US" sz="2900" b="0" i="1" smtClean="0">
                          <a:latin typeface="Cambria Math"/>
                        </a:rPr>
                        <m:t>𝑖</m:t>
                      </m:r>
                      <m:r>
                        <a:rPr lang="en-US" sz="2900" b="0" i="1" smtClean="0">
                          <a:latin typeface="Cambria Math"/>
                        </a:rPr>
                        <m:t>(5−</m:t>
                      </m:r>
                      <m:r>
                        <a:rPr lang="en-US" sz="2900" b="0" i="1" smtClean="0">
                          <a:latin typeface="Cambria Math"/>
                        </a:rPr>
                        <m:t>𝑖</m:t>
                      </m:r>
                      <m:r>
                        <a:rPr lang="en-US" sz="29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900" dirty="0" smtClean="0"/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10−2</m:t>
                      </m:r>
                      <m:r>
                        <a:rPr lang="en-US" sz="29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9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+15</m:t>
                      </m:r>
                      <m:r>
                        <a:rPr lang="en-US" sz="29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9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sSup>
                        <m:sSupPr>
                          <m:ctrlPr>
                            <a:rPr lang="en-US" sz="29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9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sz="29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900" i="1" dirty="0" smtClean="0">
                  <a:solidFill>
                    <a:schemeClr val="tx1"/>
                  </a:solidFill>
                  <a:latin typeface="Cambria Math"/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10+13</m:t>
                      </m:r>
                      <m:r>
                        <a:rPr lang="en-US" sz="29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sz="29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−3</m:t>
                      </m:r>
                      <m:d>
                        <m:dPr>
                          <m:ctrlPr>
                            <a:rPr lang="en-US" sz="290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9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US" sz="2900" dirty="0" smtClean="0">
                  <a:solidFill>
                    <a:srgbClr val="FF0000"/>
                  </a:solidFill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𝟏𝟑</m:t>
                      </m:r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𝟏𝟑</m:t>
                      </m:r>
                      <m:r>
                        <a:rPr lang="en-US" sz="2900" b="1" i="1" dirty="0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sz="2900" b="1" dirty="0" smtClean="0">
                  <a:solidFill>
                    <a:srgbClr val="FF0000"/>
                  </a:solidFill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:endParaRPr lang="en-US" sz="2900" b="1" dirty="0" smtClean="0">
                  <a:solidFill>
                    <a:srgbClr val="FF0000"/>
                  </a:solidFill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:endParaRPr lang="en-US" sz="2900" b="1" dirty="0" smtClean="0">
                  <a:solidFill>
                    <a:srgbClr val="FF0000"/>
                  </a:solidFill>
                </a:endParaRPr>
              </a:p>
              <a:p>
                <a:pPr marL="68580" indent="0">
                  <a:buNone/>
                </a:pPr>
                <a:endParaRPr lang="en-US" sz="2800" dirty="0"/>
              </a:p>
              <a:p>
                <a:pPr marL="6858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1" y="2323652"/>
                <a:ext cx="6858000" cy="4077148"/>
              </a:xfrm>
              <a:blipFill rotWithShape="1">
                <a:blip r:embed="rId2"/>
                <a:stretch>
                  <a:fillRect l="-2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6331527" y="3456275"/>
                <a:ext cx="1447800" cy="532966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𝒊</m:t>
                          </m:r>
                        </m:e>
                        <m:sup>
                          <m:r>
                            <a:rPr lang="en-US" sz="2800" b="1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/>
                            </a:rPr>
                            <m:t>𝟐</m:t>
                          </m:r>
                        </m:sup>
                      </m:sSup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=−</m:t>
                      </m:r>
                      <m:r>
                        <a:rPr lang="en-US" sz="2800" b="1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en-US" sz="2800" b="1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527" y="3456275"/>
                <a:ext cx="1447800" cy="53296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Bent-Up Arrow 4"/>
          <p:cNvSpPr/>
          <p:nvPr/>
        </p:nvSpPr>
        <p:spPr>
          <a:xfrm>
            <a:off x="6096000" y="4114800"/>
            <a:ext cx="1295400" cy="762000"/>
          </a:xfrm>
          <a:prstGeom prst="bentUpArrow">
            <a:avLst>
              <a:gd name="adj1" fmla="val 14091"/>
              <a:gd name="adj2" fmla="val 21364"/>
              <a:gd name="adj3" fmla="val 340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4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38100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en-US" sz="5400" dirty="0" smtClean="0"/>
              <a:t>Raising to a Power:</a:t>
            </a:r>
            <a:r>
              <a:rPr lang="en-US" sz="5300" dirty="0" smtClean="0"/>
              <a:t> </a:t>
            </a:r>
            <a:r>
              <a:rPr lang="en-US" sz="2200" dirty="0" smtClean="0"/>
              <a:t>#25–27 </a:t>
            </a:r>
            <a:endParaRPr lang="en-US" sz="2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43491" y="1524000"/>
                <a:ext cx="6858000" cy="4876800"/>
              </a:xfr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numCol="1">
                <a:noAutofit/>
              </a:bodyPr>
              <a:lstStyle/>
              <a:p>
                <a:pPr marL="6858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800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sz="2800" b="0" i="1" smtClean="0">
                                  <a:latin typeface="Cambria Math"/>
                                </a:rPr>
                                <m:t>𝑏𝑖</m:t>
                              </m:r>
                            </m:e>
                          </m:d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𝑏𝑖</m:t>
                          </m:r>
                        </m:e>
                      </m:d>
                      <m:d>
                        <m:dPr>
                          <m:ctrlPr>
                            <a:rPr lang="en-US" sz="28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𝑎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𝑏𝑖</m:t>
                          </m:r>
                        </m:e>
                      </m:d>
                      <m:r>
                        <a:rPr lang="en-US" sz="2800" b="0" i="1" smtClean="0">
                          <a:latin typeface="Cambria Math"/>
                        </a:rPr>
                        <m:t>…(</m:t>
                      </m:r>
                      <m:r>
                        <a:rPr lang="en-US" sz="2800" b="0" i="1" smtClean="0">
                          <a:latin typeface="Cambria Math"/>
                        </a:rPr>
                        <m:t>𝑎</m:t>
                      </m:r>
                      <m:r>
                        <a:rPr lang="en-US" sz="2800" b="0" i="1" smtClean="0">
                          <a:latin typeface="Cambria Math"/>
                        </a:rPr>
                        <m:t>+</m:t>
                      </m:r>
                      <m:r>
                        <a:rPr lang="en-US" sz="2800" b="0" i="1" smtClean="0">
                          <a:latin typeface="Cambria Math"/>
                        </a:rPr>
                        <m:t>𝑏𝑖</m:t>
                      </m:r>
                      <m:r>
                        <a:rPr lang="en-US" sz="2800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2900" dirty="0"/>
              </a:p>
              <a:p>
                <a:pPr marL="68580" indent="0">
                  <a:buNone/>
                </a:pPr>
                <a:r>
                  <a:rPr lang="en-US" sz="2900" b="1" u="sng" dirty="0" smtClean="0"/>
                  <a:t>Ex:</a:t>
                </a:r>
                <a:r>
                  <a:rPr lang="en-US" sz="2900" b="1" dirty="0" smtClean="0"/>
                  <a:t>	    </a:t>
                </a:r>
                <a14:m>
                  <m:oMath xmlns:m="http://schemas.openxmlformats.org/officeDocument/2006/math">
                    <m:r>
                      <a:rPr lang="en-US" sz="2900" b="0" i="1" smtClean="0">
                        <a:latin typeface="Cambria Math"/>
                      </a:rPr>
                      <m:t>𝑧</m:t>
                    </m:r>
                    <m:r>
                      <a:rPr lang="en-US" sz="29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9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9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9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sz="2900" i="1" smtClean="0">
                            <a:latin typeface="Cambria Math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US" sz="2900" i="1" smtClean="0">
                                <a:latin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sz="2900" b="0" i="1" smtClean="0">
                                <a:latin typeface="Cambria Math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29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900" b="0" i="1" smtClean="0">
                        <a:latin typeface="Cambria Math"/>
                      </a:rPr>
                      <m:t>𝑖</m:t>
                    </m:r>
                  </m:oMath>
                </a14:m>
                <a:r>
                  <a:rPr lang="en-US" sz="2900" i="1" dirty="0" smtClean="0"/>
                  <a:t>, 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9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900" i="1" dirty="0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2900" i="1" dirty="0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900" i="1" dirty="0" smtClean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9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900" i="1" dirty="0" smtClean="0"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290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en-US" sz="2900" i="1" dirty="0" smtClean="0">
                  <a:latin typeface="Cambria Math"/>
                </a:endParaRPr>
              </a:p>
              <a:p>
                <a:pPr marL="68580" indent="0" algn="ctr">
                  <a:lnSpc>
                    <a:spcPct val="14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 </m:t>
                          </m:r>
                        </m:e>
                      </m:d>
                      <m:r>
                        <a:rPr lang="en-US" i="1" smtClean="0">
                          <a:latin typeface="Cambria Math"/>
                          <a:ea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latin typeface="Cambria Math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</m:rad>
                            </m:num>
                            <m:den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𝑖</m:t>
                          </m:r>
                          <m:r>
                            <m:rPr>
                              <m:nor/>
                            </m:rPr>
                            <a:rPr lang="en-US" i="1" dirty="0"/>
                            <m:t> </m:t>
                          </m:r>
                        </m:e>
                      </m:d>
                    </m:oMath>
                  </m:oMathPara>
                </a14:m>
                <a:endParaRPr lang="en-US" i="1" dirty="0" smtClean="0">
                  <a:latin typeface="Cambria Math"/>
                </a:endParaRPr>
              </a:p>
              <a:p>
                <a:pPr marL="68580" indent="0" algn="ctr">
                  <a:lnSpc>
                    <a:spcPct val="14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9</m:t>
                              </m:r>
                            </m:e>
                          </m:rad>
                        </m:num>
                        <m:den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sSup>
                        <m:sSupPr>
                          <m:ctrlPr>
                            <a:rPr lang="en-US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marL="68580" indent="0" algn="ctr">
                  <a:lnSpc>
                    <a:spcPct val="14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b="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  <m:rad>
                            <m:radPr>
                              <m:degHide m:val="on"/>
                              <m:ctrlPr>
                                <a:rPr lang="en-US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b="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/>
                        </a:rPr>
                        <m:t>𝑖</m:t>
                      </m:r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1" i="0" smtClean="0">
                          <a:latin typeface="Cambria Math"/>
                        </a:rPr>
                        <m:t>=</m:t>
                      </m:r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1" i="1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𝟑</m:t>
                              </m:r>
                            </m:e>
                          </m:rad>
                        </m:num>
                        <m:den>
                          <m:r>
                            <a:rPr lang="en-US" b="1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𝟐</m:t>
                          </m:r>
                        </m:den>
                      </m:f>
                      <m:r>
                        <a:rPr lang="en-US" b="1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𝒊</m:t>
                      </m:r>
                    </m:oMath>
                  </m:oMathPara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marL="68580" indent="0">
                  <a:lnSpc>
                    <a:spcPct val="150000"/>
                  </a:lnSpc>
                  <a:buNone/>
                </a:pPr>
                <a:endParaRPr lang="en-US" sz="2900" b="1" dirty="0" smtClean="0">
                  <a:solidFill>
                    <a:srgbClr val="FF0000"/>
                  </a:solidFill>
                </a:endParaRPr>
              </a:p>
              <a:p>
                <a:pPr marL="68580" indent="0">
                  <a:buNone/>
                </a:pPr>
                <a:endParaRPr lang="en-US" sz="2800" dirty="0"/>
              </a:p>
              <a:p>
                <a:pPr marL="68580" indent="0">
                  <a:buNone/>
                </a:pP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43491" y="1524000"/>
                <a:ext cx="6858000" cy="4876800"/>
              </a:xfrm>
              <a:blipFill rotWithShape="1">
                <a:blip r:embed="rId2"/>
                <a:stretch>
                  <a:fillRect l="-7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036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361</TotalTime>
  <Words>1228</Words>
  <Application>Microsoft Office PowerPoint</Application>
  <PresentationFormat>On-screen Show (4:3)</PresentationFormat>
  <Paragraphs>133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Austin</vt:lpstr>
      <vt:lpstr>Agenda – Tentative </vt:lpstr>
      <vt:lpstr>Complex Numbers</vt:lpstr>
      <vt:lpstr>Complex Number</vt:lpstr>
      <vt:lpstr>Let’s Talk About i</vt:lpstr>
      <vt:lpstr>Simplifying Radicals</vt:lpstr>
      <vt:lpstr>Addition: #1, 2, 3 and 6</vt:lpstr>
      <vt:lpstr>Subtraction: #4 and 7</vt:lpstr>
      <vt:lpstr>Multiplication: 9–15  (Odd)</vt:lpstr>
      <vt:lpstr>Raising to a Power: #25–27 </vt:lpstr>
      <vt:lpstr>Raising to a Power</vt:lpstr>
      <vt:lpstr>Complex Conjugate: #29, 31</vt:lpstr>
      <vt:lpstr>Dividing Complex Numbers 33, 35, 37 and 39</vt:lpstr>
      <vt:lpstr>Dividing Complex Numbers</vt:lpstr>
      <vt:lpstr>Solving a Quadratic Equation: 45, 46 and 48</vt:lpstr>
      <vt:lpstr>Homework – Due 11/6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– Tentative</dc:title>
  <dc:creator>Amanda</dc:creator>
  <cp:lastModifiedBy>Amanda</cp:lastModifiedBy>
  <cp:revision>30</cp:revision>
  <dcterms:created xsi:type="dcterms:W3CDTF">2014-11-04T18:30:10Z</dcterms:created>
  <dcterms:modified xsi:type="dcterms:W3CDTF">2014-11-05T23:45:37Z</dcterms:modified>
</cp:coreProperties>
</file>