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98D1C9-3423-4DC2-B601-667C96EB011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314AB0-383D-4512-889B-27F1FCF5CF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Combining Functions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Sum, Difference, Product, Quotient, Composition and Inverse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3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Looking at Inverses Graphically</a:t>
            </a:r>
            <a:endParaRPr lang="en-US" sz="5400" dirty="0"/>
          </a:p>
        </p:txBody>
      </p:sp>
      <p:pic>
        <p:nvPicPr>
          <p:cNvPr id="2052" name="Picture 4" descr="http://tutorial.math.lamar.edu/Classes/Alg/InverseFunctions_files/image001.gif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240973" y="1981200"/>
            <a:ext cx="6662055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Looking at Inverses Graphically</a:t>
            </a:r>
            <a:endParaRPr lang="en-US" sz="5400" dirty="0"/>
          </a:p>
        </p:txBody>
      </p:sp>
      <p:pic>
        <p:nvPicPr>
          <p:cNvPr id="8" name="Picture 2" descr="http://dl.uncw.edu/digilib/mathematics/algebra/mat111hb/functions/inverse/graph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54" y="2057400"/>
            <a:ext cx="4940092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1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277144" y="5224462"/>
                <a:ext cx="6589712" cy="566738"/>
              </a:xfr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n-US" sz="2200" dirty="0" smtClean="0"/>
                  <a:t>Inverses: reflected over the line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𝒚</m:t>
                    </m:r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latin typeface="Cambria Math"/>
                      </a:rPr>
                      <m:t>𝒙</m:t>
                    </m:r>
                    <m:r>
                      <a:rPr lang="en-US" sz="2200" b="1" i="1" smtClean="0">
                        <a:latin typeface="Cambria Math"/>
                      </a:rPr>
                      <m:t>.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77144" y="5224462"/>
                <a:ext cx="6589712" cy="566738"/>
              </a:xfrm>
              <a:blipFill rotWithShape="1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628900" y="5943600"/>
                <a:ext cx="3886200" cy="609600"/>
              </a:xfr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𝑦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err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i="1" dirty="0" err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y</m:t>
                    </m:r>
                    <m:r>
                      <a:rPr lang="en-US" sz="2800" b="0" i="0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800" i="1" dirty="0" smtClean="0">
                        <a:latin typeface="Cambria Math"/>
                      </a:rPr>
                      <m:t>ln</m:t>
                    </m:r>
                    <m:r>
                      <a:rPr lang="en-US" sz="2800" i="1" dirty="0" smtClean="0">
                        <a:latin typeface="Cambria Math"/>
                      </a:rPr>
                      <m:t>⁡(</m:t>
                    </m:r>
                    <m:r>
                      <a:rPr lang="en-US" sz="2800" i="1" dirty="0" smtClean="0"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628900" y="5943600"/>
                <a:ext cx="3886200" cy="6096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3" name="Picture 9" descr="http://www.regentsprep.org/regents/math/algtrig/ATP8b/inversegrap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4876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00100" y="76200"/>
                <a:ext cx="7543800" cy="160020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6600" dirty="0" smtClean="0"/>
                  <a:t>Inverses? </a:t>
                </a:r>
                <a:r>
                  <a:rPr lang="en-US" sz="4800" b="0" i="1" dirty="0" smtClean="0">
                    <a:latin typeface="Cambria Math"/>
                  </a:rPr>
                  <a:t/>
                </a:r>
                <a:br>
                  <a:rPr lang="en-US" sz="4800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𝑓</m:t>
                      </m:r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r>
                        <a:rPr lang="en-US" sz="4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)=</m:t>
                      </m:r>
                      <m:r>
                        <a:rPr lang="en-US" sz="4000" b="0" i="1" smtClean="0">
                          <a:latin typeface="Cambria Math"/>
                        </a:rPr>
                        <m:t>𝑔</m:t>
                      </m:r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r>
                        <a:rPr lang="en-US" sz="4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0100" y="76200"/>
                <a:ext cx="7543800" cy="1600200"/>
              </a:xfrm>
              <a:blipFill rotWithShape="1">
                <a:blip r:embed="rId2"/>
                <a:stretch>
                  <a:fillRect t="-20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590800"/>
                <a:ext cx="4040188" cy="3235325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3600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3600" b="0" i="1" smtClean="0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−1+1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590800"/>
                <a:ext cx="4040188" cy="323532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590800"/>
                <a:ext cx="4041775" cy="3235325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</a:rPr>
                        <m:t>g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/>
                            </a:rPr>
                            <m:t>+1)−1</m:t>
                          </m:r>
                        </m:e>
                      </m:rad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590800"/>
                <a:ext cx="4041775" cy="3235325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"/>
              </p:nvPr>
            </p:nvSpPr>
            <p:spPr>
              <a:xfrm>
                <a:off x="457200" y="1798638"/>
                <a:ext cx="4040188" cy="639762"/>
              </a:xfrm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"/>
              </p:nvPr>
            </p:nvSpPr>
            <p:spPr>
              <a:xfrm>
                <a:off x="457200" y="1798638"/>
                <a:ext cx="4040188" cy="639762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645025" y="1798638"/>
                <a:ext cx="4041775" cy="639762"/>
              </a:xfrm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645025" y="1798638"/>
                <a:ext cx="4041775" cy="639762"/>
              </a:xfr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5983069"/>
                <a:ext cx="8229600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Thus,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r>
                      <a:rPr lang="en-US" sz="3600" b="0" i="1" smtClean="0">
                        <a:latin typeface="Cambria Math"/>
                      </a:rPr>
                      <m:t>(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𝑔</m:t>
                    </m:r>
                    <m:r>
                      <a:rPr lang="en-US" sz="3600" b="0" i="1" smtClean="0">
                        <a:latin typeface="Cambria Math"/>
                      </a:rPr>
                      <m:t>(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 smtClean="0"/>
                  <a:t> are inverses.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83069"/>
                <a:ext cx="82296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2613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9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10/7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620000" cy="4873752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−5 </m:t>
                    </m:r>
                  </m:oMath>
                </a14:m>
                <a:endParaRPr lang="en-US" sz="2800" b="0" dirty="0" smtClean="0"/>
              </a:p>
              <a:p>
                <a:pPr lvl="1"/>
                <a:r>
                  <a:rPr lang="en-US" sz="2400" dirty="0" smtClean="0"/>
                  <a:t>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(−2)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lvl="2"/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r>
                      <a:rPr lang="en-US" sz="2400" i="1" dirty="0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400" i="1" dirty="0" smtClean="0">
                        <a:latin typeface="Cambria Math"/>
                      </a:rPr>
                      <m:t>−5=</m:t>
                    </m:r>
                    <m:r>
                      <a:rPr lang="en-US" sz="2400" b="0" i="1" dirty="0" smtClean="0">
                        <a:latin typeface="Cambria Math"/>
                      </a:rPr>
                      <m:t>5</m:t>
                    </m:r>
                  </m:oMath>
                </a14:m>
                <a:endParaRPr lang="en-US" sz="2400" b="0" dirty="0" smtClean="0"/>
              </a:p>
              <a:p>
                <a:pPr marL="731520" lvl="2" indent="0">
                  <a:buNone/>
                </a:pPr>
                <a:endParaRPr lang="en-US" sz="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/>
                      </a:rPr>
                      <m:t>g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+6</m:t>
                        </m:r>
                      </m:e>
                    </m:rad>
                    <m:r>
                      <a:rPr lang="en-US" sz="2800" b="0" i="0" smtClean="0">
                        <a:latin typeface="Cambria Math"/>
                      </a:rPr>
                      <m:t>−4</m:t>
                    </m:r>
                  </m:oMath>
                </a14:m>
                <a:endParaRPr lang="en-US" sz="2800" dirty="0"/>
              </a:p>
              <a:p>
                <a:pPr lvl="1"/>
                <a:r>
                  <a:rPr lang="en-US" sz="2400" dirty="0" smtClean="0"/>
                  <a:t> 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g</m:t>
                    </m:r>
                    <m:r>
                      <a:rPr lang="en-US" sz="2400" b="0" i="1" smtClean="0">
                        <a:latin typeface="Cambria Math"/>
                      </a:rPr>
                      <m:t>(1)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lvl="2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g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+6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−1=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2−4=−2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lvl="2"/>
                <a:endParaRPr lang="en-US" sz="1200" b="0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When the transformation is on the </a:t>
                </a:r>
                <a:r>
                  <a:rPr lang="en-US" b="1" dirty="0" smtClean="0"/>
                  <a:t>inside </a:t>
                </a:r>
                <a:r>
                  <a:rPr lang="en-US" dirty="0" smtClean="0"/>
                  <a:t>it affects the...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When the transformation is on the </a:t>
                </a:r>
                <a:r>
                  <a:rPr lang="en-US" b="1" dirty="0" smtClean="0"/>
                  <a:t>outside </a:t>
                </a:r>
                <a:r>
                  <a:rPr lang="en-US" dirty="0"/>
                  <a:t>it affects the…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36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620000" cy="4873752"/>
              </a:xfrm>
              <a:blipFill rotWithShape="1">
                <a:blip r:embed="rId2"/>
                <a:stretch>
                  <a:fillRect l="-558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4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=</m:t>
                      </m:r>
                      <m:r>
                        <a:rPr lang="en-US" sz="43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+</m:t>
                      </m:r>
                      <m:r>
                        <a:rPr lang="en-US" sz="4300" b="0" i="1" smtClean="0">
                          <a:latin typeface="Cambria Math"/>
                        </a:rPr>
                        <m:t>𝑔</m:t>
                      </m:r>
                      <m:r>
                        <a:rPr lang="en-US" sz="4300" b="0" i="1" smtClean="0">
                          <a:latin typeface="Cambria Math"/>
                        </a:rPr>
                        <m:t>(</m:t>
                      </m:r>
                      <m:r>
                        <a:rPr lang="en-US" sz="4300" b="0" i="1" smtClean="0">
                          <a:latin typeface="Cambria Math"/>
                        </a:rPr>
                        <m:t>𝑥</m:t>
                      </m:r>
                      <m:r>
                        <a:rPr lang="en-US" sz="43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300" dirty="0" smtClean="0"/>
              </a:p>
              <a:p>
                <a:pPr marL="0" indent="0">
                  <a:buNone/>
                </a:pPr>
                <a:endParaRPr lang="en-US" sz="17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600" b="1" u="sng" dirty="0" smtClean="0"/>
                  <a:t>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=2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−1           </m:t>
                      </m:r>
                      <m:r>
                        <a:rPr lang="en-US" sz="36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36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+2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0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Difference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5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52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5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5200" b="0" i="1" smtClean="0">
                          <a:latin typeface="Cambria Math"/>
                        </a:rPr>
                        <m:t>=</m:t>
                      </m:r>
                      <m:r>
                        <a:rPr lang="en-US" sz="5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5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5200" b="0" i="1" smtClean="0">
                          <a:latin typeface="Cambria Math"/>
                        </a:rPr>
                        <m:t>−</m:t>
                      </m:r>
                      <m:r>
                        <a:rPr lang="en-US" sz="5200" b="0" i="1" smtClean="0">
                          <a:latin typeface="Cambria Math"/>
                        </a:rPr>
                        <m:t>𝑔</m:t>
                      </m:r>
                      <m:r>
                        <a:rPr lang="en-US" sz="5200" b="0" i="1" smtClean="0">
                          <a:latin typeface="Cambria Math"/>
                        </a:rPr>
                        <m:t>(</m:t>
                      </m:r>
                      <m:r>
                        <a:rPr lang="en-US" sz="5200" b="0" i="1" smtClean="0">
                          <a:latin typeface="Cambria Math"/>
                        </a:rPr>
                        <m:t>𝑥</m:t>
                      </m:r>
                      <m:r>
                        <a:rPr lang="en-US" sz="5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/>
              </a:p>
              <a:p>
                <a:pPr marL="0" indent="0">
                  <a:buNone/>
                </a:pPr>
                <a:endParaRPr lang="en-US" sz="21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300" b="1" u="sng" dirty="0" smtClean="0"/>
                        <m:t>Example</m:t>
                      </m:r>
                      <m:r>
                        <m:rPr>
                          <m:nor/>
                        </m:rPr>
                        <a:rPr lang="en-US" sz="4300" b="1" u="sng" dirty="0" smtClean="0"/>
                        <m:t>:</m:t>
                      </m:r>
                    </m:oMath>
                  </m:oMathPara>
                </a14:m>
                <a:endParaRPr lang="en-US" sz="4300" b="1" u="sng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3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=2</m:t>
                      </m:r>
                      <m:r>
                        <a:rPr lang="en-US" sz="4300" b="0" i="1" smtClean="0">
                          <a:latin typeface="Cambria Math"/>
                        </a:rPr>
                        <m:t>𝑥</m:t>
                      </m:r>
                      <m:r>
                        <a:rPr lang="en-US" sz="4300" b="0" i="1" smtClean="0">
                          <a:latin typeface="Cambria Math"/>
                        </a:rPr>
                        <m:t>−1           </m:t>
                      </m:r>
                      <m:r>
                        <a:rPr lang="en-US" sz="43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3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1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3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3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3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3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3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3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3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3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3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300" b="0" i="1" smtClean="0">
                          <a:latin typeface="Cambria Math"/>
                        </a:rPr>
                        <m:t>+2</m:t>
                      </m:r>
                      <m:r>
                        <a:rPr lang="en-US" sz="4300" b="0" i="1" smtClean="0">
                          <a:latin typeface="Cambria Math"/>
                        </a:rPr>
                        <m:t>𝑥</m:t>
                      </m:r>
                      <m:r>
                        <a:rPr lang="en-US" sz="43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4300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Product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n-US" sz="4000" b="0" i="1" smtClean="0">
                          <a:latin typeface="Cambria Math"/>
                        </a:rPr>
                        <m:t>𝑔</m:t>
                      </m:r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4300" dirty="0" smtClean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3200" b="1" u="sng" dirty="0" smtClean="0"/>
                  <a:t>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−1           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3200" i="1">
                          <a:latin typeface="Cambria Math"/>
                          <a:ea typeface="Cambria Math"/>
                        </a:rPr>
                        <m:t>∗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3200400" y="4267200"/>
            <a:ext cx="1905000" cy="381000"/>
            <a:chOff x="3581400" y="4038600"/>
            <a:chExt cx="1905000" cy="381000"/>
          </a:xfrm>
          <a:solidFill>
            <a:srgbClr val="7030A0"/>
          </a:solidFill>
        </p:grpSpPr>
        <p:sp>
          <p:nvSpPr>
            <p:cNvPr id="8" name="Curved Down Arrow 7"/>
            <p:cNvSpPr/>
            <p:nvPr/>
          </p:nvSpPr>
          <p:spPr>
            <a:xfrm flipH="1">
              <a:off x="3581400" y="4038600"/>
              <a:ext cx="1905000" cy="381000"/>
            </a:xfrm>
            <a:prstGeom prst="curvedDownArrow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rved Down Arrow 8"/>
            <p:cNvSpPr/>
            <p:nvPr/>
          </p:nvSpPr>
          <p:spPr>
            <a:xfrm flipH="1">
              <a:off x="4260273" y="4038600"/>
              <a:ext cx="1226127" cy="381000"/>
            </a:xfrm>
            <a:prstGeom prst="curvedDownArrow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77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Quotient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1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51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51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51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5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5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1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5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51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5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sz="5100" b="0" i="1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5100" b="0" i="0" smtClean="0">
                          <a:latin typeface="Cambria Math"/>
                        </a:rPr>
                        <m:t>provided</m:t>
                      </m:r>
                      <m:r>
                        <a:rPr lang="en-US" sz="51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5100" b="0" i="0" smtClean="0">
                          <a:latin typeface="Cambria Math"/>
                        </a:rPr>
                        <m:t>that</m:t>
                      </m:r>
                      <m:r>
                        <a:rPr lang="en-US" sz="5100" b="0" i="0" smtClean="0">
                          <a:latin typeface="Cambria Math"/>
                        </a:rPr>
                        <m:t> </m:t>
                      </m:r>
                      <m:r>
                        <a:rPr lang="en-US" sz="5100" b="0" i="1" smtClean="0">
                          <a:latin typeface="Cambria Math"/>
                        </a:rPr>
                        <m:t>𝑔</m:t>
                      </m:r>
                      <m:r>
                        <a:rPr lang="en-US" sz="5100" b="0" i="1" smtClean="0">
                          <a:latin typeface="Cambria Math"/>
                        </a:rPr>
                        <m:t>(</m:t>
                      </m:r>
                      <m:r>
                        <a:rPr lang="en-US" sz="5100" b="0" i="1" smtClean="0">
                          <a:latin typeface="Cambria Math"/>
                        </a:rPr>
                        <m:t>𝑥</m:t>
                      </m:r>
                      <m:r>
                        <a:rPr lang="en-US" sz="5100" b="0" i="1" smtClean="0">
                          <a:latin typeface="Cambria Math"/>
                        </a:rPr>
                        <m:t>)≠0.</m:t>
                      </m:r>
                    </m:oMath>
                  </m:oMathPara>
                </a14:m>
                <a:endParaRPr lang="en-US" sz="51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4000" b="1" u="sng" dirty="0" smtClean="0"/>
                  <a:t>Example:</a:t>
                </a:r>
                <a:endParaRPr lang="en-US" sz="4500" b="1" u="sng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500" b="0" i="1" smtClean="0">
                          <a:latin typeface="Cambria Math"/>
                        </a:rPr>
                        <m:t>=2</m:t>
                      </m:r>
                      <m:r>
                        <a:rPr lang="en-US" sz="4500" b="0" i="1" smtClean="0">
                          <a:latin typeface="Cambria Math"/>
                        </a:rPr>
                        <m:t>𝑥</m:t>
                      </m:r>
                      <m:r>
                        <a:rPr lang="en-US" sz="4500" b="0" i="1" smtClean="0">
                          <a:latin typeface="Cambria Math"/>
                        </a:rPr>
                        <m:t>−1           </m:t>
                      </m:r>
                      <m:r>
                        <a:rPr lang="en-US" sz="45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500" b="0" i="1" dirty="0" smtClean="0">
                  <a:latin typeface="Cambria Math"/>
                </a:endParaRP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5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45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5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5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500" b="0" i="1" dirty="0" smtClean="0">
                  <a:latin typeface="Cambria Math"/>
                </a:endParaRP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500" b="0" i="1" smtClean="0">
                                  <a:latin typeface="Cambria Math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4500" b="0" i="1" smtClean="0">
                                  <a:latin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5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45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45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5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500" b="0" dirty="0" smtClean="0"/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en-US" sz="3800" b="1" dirty="0" smtClean="0"/>
                  <a:t>*(you can leave it as: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800" b="1" i="1">
                            <a:latin typeface="Cambria Math"/>
                          </a:rPr>
                          <m:t>𝟐</m:t>
                        </m:r>
                        <m:r>
                          <a:rPr lang="en-US" sz="3800" b="1" i="1">
                            <a:latin typeface="Cambria Math"/>
                          </a:rPr>
                          <m:t>𝒙</m:t>
                        </m:r>
                        <m:r>
                          <a:rPr lang="en-US" sz="3800" b="1" i="1">
                            <a:latin typeface="Cambria Math"/>
                          </a:rPr>
                          <m:t>−</m:t>
                        </m:r>
                        <m:r>
                          <a:rPr lang="en-US" sz="3800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8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8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38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38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9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dirty="0" smtClean="0"/>
              <a:t>Composition of Functions</a:t>
            </a:r>
            <a:endParaRPr lang="en-US" sz="4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2"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𝑓</m:t>
                          </m:r>
                          <m:r>
                            <m:rPr>
                              <m:nor/>
                            </m:rPr>
                            <a:rPr lang="en-US" sz="4000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𝑓</m:t>
                      </m:r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r>
                        <a:rPr lang="en-US" sz="4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7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200" b="1" u="sng" dirty="0" smtClean="0"/>
                  <a:t>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−1           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3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=2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US" sz="3200" b="0" i="1" dirty="0" smtClean="0">
                  <a:latin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−4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80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Inverse Function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543800" cy="4873752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r>
                  <a:rPr lang="en-US" sz="2700" dirty="0" smtClean="0"/>
                  <a:t>If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700" dirty="0" smtClean="0"/>
                  <a:t> is a one-to-one function with domain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700" dirty="0" smtClean="0"/>
                  <a:t> and range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700" dirty="0" smtClean="0"/>
                  <a:t>, then the </a:t>
                </a:r>
                <a:r>
                  <a:rPr lang="en-US" sz="2700" b="1" dirty="0" smtClean="0"/>
                  <a:t>inverse function of </a:t>
                </a:r>
                <a14:m>
                  <m:oMath xmlns:m="http://schemas.openxmlformats.org/officeDocument/2006/math">
                    <m:r>
                      <a:rPr lang="en-US" sz="2700" b="1" i="1" dirty="0" smtClean="0">
                        <a:latin typeface="Cambria Math"/>
                      </a:rPr>
                      <m:t>𝒇</m:t>
                    </m:r>
                  </m:oMath>
                </a14:m>
                <a:r>
                  <a:rPr lang="en-US" sz="2700" dirty="0" smtClean="0"/>
                  <a:t>, 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7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700" dirty="0" smtClean="0"/>
                  <a:t>, is the function with domain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700" dirty="0" smtClean="0"/>
                  <a:t> and range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700" dirty="0" smtClean="0"/>
                  <a:t> defined by:</a:t>
                </a:r>
              </a:p>
              <a:p>
                <a:endParaRPr lang="en-US" sz="2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if</m:t>
                      </m:r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and</m:t>
                      </m:r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only</m:t>
                      </m:r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if</m:t>
                      </m:r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2700" dirty="0"/>
              </a:p>
              <a:p>
                <a:r>
                  <a:rPr lang="en-US" sz="2700" u="sng" dirty="0" smtClean="0"/>
                  <a:t>One-to-one:</a:t>
                </a:r>
                <a:r>
                  <a:rPr lang="en-US" sz="2700" dirty="0" smtClean="0"/>
                  <a:t> A function in which each element of the </a:t>
                </a:r>
                <a:r>
                  <a:rPr lang="en-US" sz="2700" b="1" dirty="0" smtClean="0"/>
                  <a:t>range</a:t>
                </a:r>
                <a:r>
                  <a:rPr lang="en-US" sz="2700" dirty="0" smtClean="0"/>
                  <a:t> corresponds to </a:t>
                </a:r>
                <a:r>
                  <a:rPr lang="en-US" sz="2700" u="sng" dirty="0" smtClean="0"/>
                  <a:t>exactly one</a:t>
                </a:r>
                <a:r>
                  <a:rPr lang="en-US" sz="2700" dirty="0" smtClean="0"/>
                  <a:t> element in the </a:t>
                </a:r>
                <a:r>
                  <a:rPr lang="en-US" sz="2700" b="1" dirty="0" smtClean="0"/>
                  <a:t>domain</a:t>
                </a:r>
                <a:r>
                  <a:rPr lang="en-US" sz="2700" dirty="0" smtClean="0"/>
                  <a:t>.</a:t>
                </a:r>
                <a:endParaRPr lang="en-US" sz="2700" u="sng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543800" cy="4873752"/>
              </a:xfrm>
              <a:blipFill rotWithShape="1">
                <a:blip r:embed="rId2"/>
                <a:stretch>
                  <a:fillRect l="-322" t="-872" r="-1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5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4615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Inverses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1981200"/>
                <a:ext cx="4040188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 smtClean="0"/>
                  <a:t>Find an equation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sz="1400" b="0" dirty="0" smtClean="0"/>
              </a:p>
              <a:p>
                <a:r>
                  <a:rPr lang="en-US" u="sng" dirty="0" smtClean="0"/>
                  <a:t>Step 1:</a:t>
                </a:r>
                <a:r>
                  <a:rPr lang="en-US" dirty="0" smtClean="0"/>
                  <a:t> Switch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sz="1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sz="1400" b="0" dirty="0" smtClean="0"/>
              </a:p>
              <a:p>
                <a:r>
                  <a:rPr lang="en-US" u="sng" dirty="0" smtClean="0"/>
                  <a:t>Step 2:</a:t>
                </a:r>
                <a:r>
                  <a:rPr lang="en-US" dirty="0" smtClean="0"/>
                  <a:t> 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1981200"/>
                <a:ext cx="4040188" cy="4572000"/>
              </a:xfrm>
              <a:blipFill rotWithShape="1">
                <a:blip r:embed="rId2"/>
                <a:stretch>
                  <a:fillRect t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1981201"/>
                <a:ext cx="4041775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points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800" dirty="0" smtClean="0"/>
                  <a:t>in the coordinate plane are symmetric with respect to the line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𝒚</m:t>
                    </m:r>
                    <m:r>
                      <a:rPr lang="en-US" sz="2800" b="1" i="1" dirty="0" smtClean="0">
                        <a:latin typeface="Cambria Math"/>
                      </a:rPr>
                      <m:t>=</m:t>
                    </m:r>
                    <m:r>
                      <a:rPr lang="en-US" sz="28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b="1" dirty="0" smtClean="0"/>
                  <a:t>. </a:t>
                </a:r>
                <a:r>
                  <a:rPr lang="en-US" sz="2800" dirty="0" smtClean="0"/>
                  <a:t>The points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800" dirty="0" smtClean="0"/>
                  <a:t>are reflections of each other in the line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𝒚</m:t>
                    </m:r>
                    <m:r>
                      <a:rPr lang="en-US" sz="2800" b="1" i="1" dirty="0" smtClean="0">
                        <a:latin typeface="Cambria Math"/>
                      </a:rPr>
                      <m:t>=</m:t>
                    </m:r>
                    <m:r>
                      <a:rPr lang="en-US" sz="28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b="1" dirty="0" smtClean="0"/>
                  <a:t>.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1981201"/>
                <a:ext cx="4041775" cy="4572000"/>
              </a:xfrm>
              <a:blipFill rotWithShape="1">
                <a:blip r:embed="rId3"/>
                <a:stretch>
                  <a:fillRect l="-2849" r="-3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219200"/>
            <a:ext cx="4040188" cy="63976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sz="2800" dirty="0" smtClean="0"/>
              <a:t>Algebraically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sz="2800" dirty="0" smtClean="0"/>
              <a:t>Graphically</a:t>
            </a:r>
          </a:p>
        </p:txBody>
      </p:sp>
    </p:spTree>
    <p:extLst>
      <p:ext uri="{BB962C8B-B14F-4D97-AF65-F5344CB8AC3E}">
        <p14:creationId xmlns:p14="http://schemas.microsoft.com/office/powerpoint/2010/main" val="9039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815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Combining Functions</vt:lpstr>
      <vt:lpstr>Warm Up: 10/7</vt:lpstr>
      <vt:lpstr>Sum</vt:lpstr>
      <vt:lpstr>Difference</vt:lpstr>
      <vt:lpstr>Product</vt:lpstr>
      <vt:lpstr>Quotient</vt:lpstr>
      <vt:lpstr>Composition of Functions</vt:lpstr>
      <vt:lpstr>Inverse Function</vt:lpstr>
      <vt:lpstr>Inverses</vt:lpstr>
      <vt:lpstr>Looking at Inverses Graphically</vt:lpstr>
      <vt:lpstr>Looking at Inverses Graphically</vt:lpstr>
      <vt:lpstr>Inverses: reflected over the line y=x.</vt:lpstr>
      <vt:lpstr>Inverses?  f(g(x))=g(f(x))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Functions</dc:title>
  <dc:creator>Amanda</dc:creator>
  <cp:lastModifiedBy>Amanda</cp:lastModifiedBy>
  <cp:revision>21</cp:revision>
  <dcterms:created xsi:type="dcterms:W3CDTF">2014-10-06T22:02:44Z</dcterms:created>
  <dcterms:modified xsi:type="dcterms:W3CDTF">2014-10-07T18:26:53Z</dcterms:modified>
</cp:coreProperties>
</file>