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0" r:id="rId13"/>
    <p:sldId id="269" r:id="rId14"/>
    <p:sldId id="268" r:id="rId15"/>
    <p:sldId id="273" r:id="rId16"/>
    <p:sldId id="274" r:id="rId17"/>
    <p:sldId id="264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CA9-FC52-429A-BCC7-699908AC2C9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DEAD-1AB3-4286-B2F5-A4EF1D7AA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CA9-FC52-429A-BCC7-699908AC2C9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DEAD-1AB3-4286-B2F5-A4EF1D7AA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CA9-FC52-429A-BCC7-699908AC2C9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DEAD-1AB3-4286-B2F5-A4EF1D7AA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CA9-FC52-429A-BCC7-699908AC2C9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DEAD-1AB3-4286-B2F5-A4EF1D7AA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CA9-FC52-429A-BCC7-699908AC2C9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DEAD-1AB3-4286-B2F5-A4EF1D7AA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CA9-FC52-429A-BCC7-699908AC2C9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DEAD-1AB3-4286-B2F5-A4EF1D7AA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CA9-FC52-429A-BCC7-699908AC2C9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DEAD-1AB3-4286-B2F5-A4EF1D7AA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CA9-FC52-429A-BCC7-699908AC2C9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DEAD-1AB3-4286-B2F5-A4EF1D7AA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CA9-FC52-429A-BCC7-699908AC2C9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DEAD-1AB3-4286-B2F5-A4EF1D7AA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CA9-FC52-429A-BCC7-699908AC2C9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DEAD-1AB3-4286-B2F5-A4EF1D7AA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CA9-FC52-429A-BCC7-699908AC2C9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DEAD-1AB3-4286-B2F5-A4EF1D7AA54A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7F3ECA9-FC52-429A-BCC7-699908AC2C9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8B7DEAD-1AB3-4286-B2F5-A4EF1D7AA5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Proving Trigonometric Identities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Section 5.2 – Day 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7981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Example #1 – Solution 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6656" y="1447800"/>
                <a:ext cx="8910689" cy="5257800"/>
              </a:xfrm>
            </p:spPr>
            <p:txBody>
              <a:bodyPr anchor="t"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u="sng" dirty="0" smtClean="0"/>
                  <a:t>Directions:</a:t>
                </a:r>
                <a:r>
                  <a:rPr lang="en-US" sz="2400" dirty="0" smtClean="0"/>
                  <a:t> Prove the identity.</a:t>
                </a:r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/>
                            </a:rPr>
                            <m:t>+1</m:t>
                          </m:r>
                        </m:num>
                        <m:den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i="1">
                              <a:latin typeface="Cambria Math"/>
                            </a:rPr>
                            <m:t>+1</m:t>
                          </m:r>
                        </m:num>
                        <m:den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i="1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i="1">
                              <a:latin typeface="Cambria Math"/>
                            </a:rPr>
                            <m:t>+1</m:t>
                          </m:r>
                        </m:num>
                        <m:den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/>
                            </a:rPr>
                            <m:t>)(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/>
                            </a:rPr>
                            <m:t>−1)(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i="1">
                              <a:latin typeface="Cambria Math"/>
                            </a:rPr>
                            <m:t>+1</m:t>
                          </m:r>
                        </m:num>
                        <m:den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(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i="1">
                              <a:latin typeface="Cambria Math"/>
                            </a:rPr>
                            <m:t>)(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i="1">
                              <a:latin typeface="Cambria Math"/>
                            </a:rPr>
                            <m:t>+1</m:t>
                          </m:r>
                        </m:num>
                        <m:den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(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i="1">
                              <a:latin typeface="Cambria Math"/>
                            </a:rPr>
                            <m:t>)(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  <m:oMath xmlns:m="http://schemas.openxmlformats.org/officeDocument/2006/math">
                      <m:f>
                        <m:f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2000" b="1" i="1">
                                  <a:latin typeface="Cambria Math"/>
                                </a:rPr>
                                <m:t>𝒔𝒆𝒄</m:t>
                              </m:r>
                            </m:fName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</m:func>
                          <m:r>
                            <a:rPr lang="en-US" sz="2000" b="1" i="1">
                              <a:latin typeface="Cambria Math"/>
                            </a:rPr>
                            <m:t>+</m:t>
                          </m:r>
                          <m:r>
                            <a:rPr lang="en-US" sz="20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func>
                            <m:func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2000" b="1" i="1">
                                  <a:latin typeface="Cambria Math"/>
                                </a:rPr>
                                <m:t>𝒕𝒂𝒏</m:t>
                              </m:r>
                            </m:fName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</m:func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2000" b="1" i="1">
                                  <a:latin typeface="Cambria Math"/>
                                </a:rPr>
                                <m:t>𝒔𝒆𝒄</m:t>
                              </m:r>
                            </m:fName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</m:func>
                          <m:r>
                            <a:rPr lang="en-US" sz="2000" b="1" i="1">
                              <a:latin typeface="Cambria Math"/>
                            </a:rPr>
                            <m:t>+</m:t>
                          </m:r>
                          <m:r>
                            <a:rPr lang="en-US" sz="20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func>
                            <m:func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2000" b="1" i="1">
                                  <a:latin typeface="Cambria Math"/>
                                </a:rPr>
                                <m:t>𝒕𝒂𝒏</m:t>
                              </m:r>
                            </m:fName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000" b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656" y="1447800"/>
                <a:ext cx="8910689" cy="5257800"/>
              </a:xfrm>
              <a:blipFill rotWithShape="1">
                <a:blip r:embed="rId2"/>
                <a:stretch>
                  <a:fillRect l="-1026" t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694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Example #2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6656" y="1447800"/>
                <a:ext cx="8910689" cy="5257800"/>
              </a:xfrm>
            </p:spPr>
            <p:txBody>
              <a:bodyPr anchor="t"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3600" u="sng" dirty="0" smtClean="0"/>
                  <a:t>Directions:</a:t>
                </a:r>
                <a:r>
                  <a:rPr lang="en-US" sz="3600" dirty="0" smtClean="0"/>
                  <a:t> Prove the identity.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2400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2400" dirty="0" smtClean="0"/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4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400" b="0" i="0" smtClean="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sz="4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4400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4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400" b="0" i="0" smtClean="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4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4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400" b="0" i="0" smtClean="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sz="4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4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400" b="0" i="0" smtClean="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4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r>
                  <a:rPr lang="en-US" sz="3600" b="0" i="1" dirty="0" smtClean="0">
                    <a:latin typeface="Cambria Math"/>
                  </a:rPr>
                  <a:t/>
                </a:r>
                <a:br>
                  <a:rPr lang="en-US" sz="3600" b="0" i="1" dirty="0" smtClean="0">
                    <a:latin typeface="Cambria Math"/>
                  </a:rPr>
                </a:br>
                <a:endParaRPr lang="en-US" sz="36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656" y="1447800"/>
                <a:ext cx="8910689" cy="5257800"/>
              </a:xfrm>
              <a:blipFill rotWithShape="1">
                <a:blip r:embed="rId2"/>
                <a:stretch>
                  <a:fillRect l="-2052" t="-1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657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0"/>
            <a:ext cx="7125113" cy="924475"/>
          </a:xfrm>
        </p:spPr>
        <p:txBody>
          <a:bodyPr/>
          <a:lstStyle/>
          <a:p>
            <a:pPr algn="ctr"/>
            <a:r>
              <a:rPr lang="en-US" sz="4800" dirty="0" smtClean="0"/>
              <a:t>Example #2 – Solution 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6656" y="838200"/>
                <a:ext cx="8910689" cy="5867400"/>
              </a:xfrm>
            </p:spPr>
            <p:txBody>
              <a:bodyPr anchor="t"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u="sng" dirty="0" smtClean="0"/>
                  <a:t>Directions:</a:t>
                </a:r>
                <a:r>
                  <a:rPr lang="en-US" sz="2400" dirty="0" smtClean="0"/>
                  <a:t> Prove the identity.</a:t>
                </a:r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200" i="1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m:rPr>
                          <m:aln/>
                        </m:rPr>
                        <a:rPr lang="en-US" sz="2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  <m:oMath xmlns:m="http://schemas.openxmlformats.org/officeDocument/2006/math"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200" b="0" i="0" smtClean="0"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200" b="0" i="0" smtClean="0">
                                      <a:latin typeface="Cambria Math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m:rPr>
                          <m:aln/>
                        </m:rPr>
                        <a:rPr lang="en-US" sz="2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  <m:oMath xmlns:m="http://schemas.openxmlformats.org/officeDocument/2006/math"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200" b="0" i="0" smtClean="0"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200" b="0" i="0" smtClean="0">
                                      <a:latin typeface="Cambria Math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200" b="0" i="0" smtClean="0"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d>
                            <m:d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200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200" b="0" i="0" smtClean="0">
                                          <a:latin typeface="Cambria Math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sz="2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num>
                        <m:den>
                          <m:func>
                            <m:func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200" b="0" i="0" smtClean="0">
                                      <a:latin typeface="Cambria Math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m:rPr>
                          <m:aln/>
                        </m:rPr>
                        <a:rPr lang="en-US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  <m:oMath xmlns:m="http://schemas.openxmlformats.org/officeDocument/2006/math">
                      <m:f>
                        <m:fPr>
                          <m:ctrlPr>
                            <a:rPr lang="en-US" sz="22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200" b="0" i="0" smtClean="0"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200" b="0" i="1" smtClean="0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200"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200" i="1">
                              <a:latin typeface="Cambria Math"/>
                            </a:rPr>
                            <m:t>(</m:t>
                          </m:r>
                          <m:func>
                            <m:func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200">
                                      <a:latin typeface="Cambria Math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2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func>
                            <m:func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200">
                                      <a:latin typeface="Cambria Math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m:rPr>
                          <m:aln/>
                        </m:rPr>
                        <a:rPr lang="en-US" sz="2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  <m:oMath xmlns:m="http://schemas.openxmlformats.org/officeDocument/2006/math">
                      <m:f>
                        <m:fPr>
                          <m:ctrlPr>
                            <a:rPr lang="en-US" sz="22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200"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200" i="1">
                              <a:latin typeface="Cambria Math"/>
                            </a:rPr>
                            <m:t>(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200">
                                      <a:latin typeface="Cambria Math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2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func>
                            <m:func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200">
                                      <a:latin typeface="Cambria Math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m:rPr>
                          <m:aln/>
                        </m:rPr>
                        <a:rPr lang="en-US" sz="2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  <m:oMath xmlns:m="http://schemas.openxmlformats.org/officeDocument/2006/math">
                      <m:f>
                        <m:fPr>
                          <m:ctrlPr>
                            <a:rPr lang="en-US" sz="22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200"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200" i="1">
                              <a:latin typeface="Cambria Math"/>
                            </a:rPr>
                            <m:t>(</m:t>
                          </m:r>
                          <m:func>
                            <m:func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200" b="0" i="0" smtClean="0">
                                      <a:latin typeface="Cambria Math"/>
                                    </a:rPr>
                                    <m:t>sin</m:t>
                                  </m:r>
                                  <m:r>
                                    <a:rPr lang="en-US" sz="2200" b="0" i="0" smtClean="0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2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func>
                            <m:func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200">
                                      <a:latin typeface="Cambria Math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m:rPr>
                          <m:aln/>
                        </m:rPr>
                        <a:rPr lang="en-US" sz="2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sz="2200" b="1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𝒕𝒂𝒏</m:t>
                              </m:r>
                            </m:e>
                            <m:sup>
                              <m:r>
                                <a:rPr lang="en-US" sz="2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fName>
                        <m:e>
                          <m:r>
                            <a:rPr lang="en-US" sz="2200" b="1" i="1">
                              <a:latin typeface="Cambria Math"/>
                            </a:rPr>
                            <m:t>𝒙</m:t>
                          </m:r>
                        </m:e>
                      </m:func>
                      <m:func>
                        <m:funcPr>
                          <m:ctrlPr>
                            <a:rPr lang="en-US" sz="2200" b="1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2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fName>
                        <m:e>
                          <m:r>
                            <a:rPr lang="en-US" sz="2200" b="1" i="1">
                              <a:latin typeface="Cambria Math"/>
                            </a:rPr>
                            <m:t>𝒙</m:t>
                          </m:r>
                        </m:e>
                      </m:func>
                      <m:r>
                        <m:rPr>
                          <m:aln/>
                        </m:rPr>
                        <a:rPr lang="en-US" sz="2200" b="1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b="1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𝒕𝒂𝒏</m:t>
                              </m:r>
                            </m:e>
                            <m:sup>
                              <m:r>
                                <a:rPr lang="en-US" sz="2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fName>
                        <m:e>
                          <m:r>
                            <a:rPr lang="en-US" sz="2200" b="1" i="1">
                              <a:latin typeface="Cambria Math"/>
                            </a:rPr>
                            <m:t>𝒙</m:t>
                          </m:r>
                        </m:e>
                      </m:func>
                      <m:func>
                        <m:funcPr>
                          <m:ctrlPr>
                            <a:rPr lang="en-US" sz="2200" b="1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2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fName>
                        <m:e>
                          <m:r>
                            <a:rPr lang="en-US" sz="2200" b="1" i="1">
                              <a:latin typeface="Cambria Math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US" sz="2200" b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656" y="838200"/>
                <a:ext cx="8910689" cy="5867400"/>
              </a:xfrm>
              <a:blipFill rotWithShape="1">
                <a:blip r:embed="rId2"/>
                <a:stretch>
                  <a:fillRect l="-1026" t="-8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162800" y="5417748"/>
                <a:ext cx="1828800" cy="731520"/>
              </a:xfrm>
              <a:prstGeom prst="rect">
                <a:avLst/>
              </a:prstGeom>
              <a:ln w="3810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0" smtClean="0">
                                      <a:latin typeface="Cambria Math"/>
                                    </a:rPr>
                                    <m:t>𝐬𝐢𝐧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0" smtClean="0">
                                      <a:latin typeface="Cambria Math"/>
                                    </a:rPr>
                                    <m:t>𝐜𝐨𝐬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</m:func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0" smtClean="0">
                                  <a:latin typeface="Cambria Math"/>
                                </a:rPr>
                                <m:t>𝐭𝐚𝐧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fName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5417748"/>
                <a:ext cx="1828800" cy="7315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11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Example </a:t>
            </a:r>
            <a:r>
              <a:rPr lang="en-US" sz="4800" dirty="0" smtClean="0"/>
              <a:t>#3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6656" y="1447800"/>
                <a:ext cx="8910689" cy="5257800"/>
              </a:xfrm>
            </p:spPr>
            <p:txBody>
              <a:bodyPr anchor="t"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3600" u="sng" dirty="0" smtClean="0"/>
                  <a:t>Directions:</a:t>
                </a:r>
                <a:r>
                  <a:rPr lang="en-US" sz="3600" dirty="0" smtClean="0"/>
                  <a:t> Prove the identity.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2400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2400" dirty="0" smtClean="0"/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4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4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4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4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 b="0" i="0" smtClean="0"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40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4000" b="0" i="1" smtClean="0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4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4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 b="0" i="0" smtClean="0"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4000" b="0" i="1" smtClean="0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4000" b="0" i="1" smtClean="0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4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r>
                  <a:rPr lang="en-US" sz="3200" b="0" i="1" dirty="0" smtClean="0">
                    <a:latin typeface="Cambria Math"/>
                  </a:rPr>
                  <a:t/>
                </a:r>
                <a:br>
                  <a:rPr lang="en-US" sz="3200" b="0" i="1" dirty="0" smtClean="0">
                    <a:latin typeface="Cambria Math"/>
                  </a:rPr>
                </a:br>
                <a:endParaRPr lang="en-US" sz="32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656" y="1447800"/>
                <a:ext cx="8910689" cy="5257800"/>
              </a:xfrm>
              <a:blipFill rotWithShape="1">
                <a:blip r:embed="rId2"/>
                <a:stretch>
                  <a:fillRect l="-2052" t="-1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342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0"/>
            <a:ext cx="7125113" cy="924475"/>
          </a:xfrm>
        </p:spPr>
        <p:txBody>
          <a:bodyPr/>
          <a:lstStyle/>
          <a:p>
            <a:pPr algn="ctr"/>
            <a:r>
              <a:rPr lang="en-US" sz="4800" dirty="0" smtClean="0"/>
              <a:t>Example </a:t>
            </a:r>
            <a:r>
              <a:rPr lang="en-US" sz="4800" dirty="0" smtClean="0"/>
              <a:t>#3 </a:t>
            </a:r>
            <a:r>
              <a:rPr lang="en-US" sz="4800" dirty="0" smtClean="0"/>
              <a:t>– Solution 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6656" y="838200"/>
                <a:ext cx="8910689" cy="5867400"/>
              </a:xfrm>
            </p:spPr>
            <p:txBody>
              <a:bodyPr anchor="t"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u="sng" dirty="0" smtClean="0"/>
                  <a:t>Directions:</a:t>
                </a:r>
                <a:r>
                  <a:rPr lang="en-US" sz="2400" dirty="0" smtClean="0"/>
                  <a:t> Prove the identity.</a:t>
                </a:r>
              </a:p>
              <a:p>
                <a:pPr marL="0" indent="0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US" sz="28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m:rPr>
                          <m:aln/>
                        </m:rPr>
                        <a:rPr lang="en-US" sz="28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</m:oMath>
                    <m:oMath xmlns:m="http://schemas.openxmlformats.org/officeDocument/2006/math"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800" b="0" i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800" b="0" i="0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m:rPr>
                          <m:aln/>
                        </m:rP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</m:oMath>
                    <m:oMath xmlns:m="http://schemas.openxmlformats.org/officeDocument/2006/math"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800" b="0" i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800" b="0" i="0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m:rPr>
                          <m:aln/>
                        </m:rPr>
                        <a:rPr lang="en-US" sz="28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</m:oMath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8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𝒔𝒊𝒏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𝟑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𝒙</m:t>
                              </m:r>
                            </m:e>
                          </m:func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8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𝒔𝒊𝒏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𝟓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𝒙</m:t>
                              </m:r>
                            </m:e>
                          </m:func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800" b="1" i="1">
                              <a:latin typeface="Cambria Math"/>
                            </a:rPr>
                            <m:t>𝒄𝒐𝒔</m:t>
                          </m:r>
                        </m:fName>
                        <m:e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</m:e>
                      </m:func>
                      <m:r>
                        <a:rPr lang="en-US" sz="2800" b="1" i="1">
                          <a:latin typeface="Cambria Math"/>
                        </a:rPr>
                        <m:t>)</m:t>
                      </m:r>
                      <m:r>
                        <m:rPr>
                          <m:aln/>
                        </m:rPr>
                        <a:rPr lang="en-US" sz="2800" b="1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8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𝒔𝒊𝒏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𝟑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𝒙</m:t>
                              </m:r>
                            </m:e>
                          </m:func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8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𝒔𝒊𝒏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𝟓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𝒙</m:t>
                              </m:r>
                            </m:e>
                          </m:func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800" b="1" i="1">
                              <a:latin typeface="Cambria Math"/>
                            </a:rPr>
                            <m:t>𝒄𝒐𝒔</m:t>
                          </m:r>
                        </m:fName>
                        <m:e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</m:e>
                      </m:func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i="1" dirty="0">
                  <a:latin typeface="Cambria Math"/>
                </a:endParaRPr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400" i="1" dirty="0">
                  <a:latin typeface="Cambria Math"/>
                </a:endParaRPr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400" i="1" dirty="0" smtClean="0">
                  <a:latin typeface="Cambria Math"/>
                </a:endParaRPr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i="1" dirty="0">
                    <a:latin typeface="Cambria Math"/>
                  </a:rPr>
                  <a:t/>
                </a:r>
                <a:br>
                  <a:rPr lang="en-US" sz="2400" i="1" dirty="0">
                    <a:latin typeface="Cambria Math"/>
                  </a:rPr>
                </a:br>
                <a:endParaRPr lang="en-US" sz="2400" dirty="0"/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i="1" dirty="0">
                    <a:latin typeface="Cambria Math"/>
                  </a:rPr>
                  <a:t/>
                </a:r>
                <a:br>
                  <a:rPr lang="en-US" sz="2400" i="1" dirty="0">
                    <a:latin typeface="Cambria Math"/>
                  </a:rPr>
                </a:b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656" y="838200"/>
                <a:ext cx="8910689" cy="5867400"/>
              </a:xfrm>
              <a:blipFill rotWithShape="1">
                <a:blip r:embed="rId2"/>
                <a:stretch>
                  <a:fillRect l="-1026" t="-8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741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Example </a:t>
            </a:r>
            <a:r>
              <a:rPr lang="en-US" sz="4800" dirty="0" smtClean="0"/>
              <a:t>#4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6656" y="1447800"/>
                <a:ext cx="8910689" cy="5257800"/>
              </a:xfrm>
            </p:spPr>
            <p:txBody>
              <a:bodyPr anchor="t"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3600" u="sng" dirty="0" smtClean="0"/>
                  <a:t>Directions:</a:t>
                </a:r>
                <a:r>
                  <a:rPr lang="en-US" sz="3600" dirty="0" smtClean="0"/>
                  <a:t> Prove the identity.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2400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2400" dirty="0" smtClean="0"/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4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1+</m:t>
                          </m:r>
                          <m:func>
                            <m:funcPr>
                              <m:ctrlPr>
                                <a:rPr lang="en-US" sz="4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4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 b="0" i="0" smtClean="0">
                                      <a:latin typeface="Cambria Math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US" sz="40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4000" b="0" i="1" smtClean="0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4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4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r>
                  <a:rPr lang="en-US" sz="3200" b="0" i="1" dirty="0" smtClean="0">
                    <a:latin typeface="Cambria Math"/>
                  </a:rPr>
                  <a:t/>
                </a:r>
                <a:br>
                  <a:rPr lang="en-US" sz="3200" b="0" i="1" dirty="0" smtClean="0">
                    <a:latin typeface="Cambria Math"/>
                  </a:rPr>
                </a:br>
                <a:endParaRPr lang="en-US" sz="32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656" y="1447800"/>
                <a:ext cx="8910689" cy="5257800"/>
              </a:xfrm>
              <a:blipFill rotWithShape="1">
                <a:blip r:embed="rId2"/>
                <a:stretch>
                  <a:fillRect l="-2052" t="-1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421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751925"/>
            <a:ext cx="7125113" cy="924475"/>
          </a:xfrm>
        </p:spPr>
        <p:txBody>
          <a:bodyPr/>
          <a:lstStyle/>
          <a:p>
            <a:pPr algn="ctr"/>
            <a:r>
              <a:rPr lang="en-US" sz="4800" dirty="0" smtClean="0"/>
              <a:t>Example </a:t>
            </a:r>
            <a:r>
              <a:rPr lang="en-US" sz="4800" dirty="0" smtClean="0"/>
              <a:t>#4 </a:t>
            </a:r>
            <a:r>
              <a:rPr lang="en-US" sz="4800" dirty="0" smtClean="0"/>
              <a:t>– Solution 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6656" y="1905000"/>
                <a:ext cx="8910689" cy="4800600"/>
              </a:xfrm>
            </p:spPr>
            <p:txBody>
              <a:bodyPr anchor="t"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3600" u="sng" dirty="0" smtClean="0"/>
                  <a:t>Directions:</a:t>
                </a:r>
                <a:r>
                  <a:rPr lang="en-US" sz="3600" dirty="0" smtClean="0"/>
                  <a:t> Prove the identity.</a:t>
                </a:r>
              </a:p>
              <a:p>
                <a:pPr marL="0" indent="0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m:rPr>
                          <m:aln/>
                        </m:rPr>
                        <a:rPr lang="en-US" sz="28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1+</m:t>
                          </m:r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2800" i="1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sz="28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800" i="1">
                          <a:latin typeface="Cambria Math"/>
                        </a:rPr>
                        <m:t>)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m:rPr>
                          <m:aln/>
                        </m:rPr>
                        <a:rPr lang="en-US" sz="28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2800" i="1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sz="28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800" i="1">
                          <a:latin typeface="Cambria Math"/>
                        </a:rPr>
                        <m:t>)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𝒔𝒆𝒄</m:t>
                              </m:r>
                            </m:e>
                            <m:sup>
                              <m:r>
                                <a:rPr lang="en-US" sz="2800" b="1" i="1">
                                  <a:latin typeface="Cambria Math"/>
                                </a:rPr>
                                <m:t>𝟒</m:t>
                              </m:r>
                            </m:sup>
                          </m:sSup>
                        </m:fName>
                        <m:e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</m:e>
                      </m:func>
                      <m:r>
                        <m:rPr>
                          <m:aln/>
                        </m:rPr>
                        <a:rPr lang="en-US" sz="2800" b="1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𝒔𝒆𝒄</m:t>
                              </m:r>
                            </m:e>
                            <m:sup>
                              <m:r>
                                <a:rPr lang="en-US" sz="2800" b="1" i="1">
                                  <a:latin typeface="Cambria Math"/>
                                </a:rPr>
                                <m:t>𝟒</m:t>
                              </m:r>
                            </m:sup>
                          </m:sSup>
                        </m:fName>
                        <m:e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US" sz="2400" b="1" i="1" dirty="0">
                  <a:latin typeface="Cambria Math"/>
                </a:endParaRPr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400" i="1" dirty="0" smtClean="0">
                  <a:latin typeface="Cambria Math"/>
                </a:endParaRPr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i="1" dirty="0">
                    <a:latin typeface="Cambria Math"/>
                  </a:rPr>
                  <a:t/>
                </a:r>
                <a:br>
                  <a:rPr lang="en-US" sz="2400" i="1" dirty="0">
                    <a:latin typeface="Cambria Math"/>
                  </a:rPr>
                </a:br>
                <a:endParaRPr lang="en-US" sz="2400" dirty="0"/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i="1" dirty="0">
                    <a:latin typeface="Cambria Math"/>
                  </a:rPr>
                  <a:t/>
                </a:r>
                <a:br>
                  <a:rPr lang="en-US" sz="2400" i="1" dirty="0">
                    <a:latin typeface="Cambria Math"/>
                  </a:rPr>
                </a:b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656" y="1905000"/>
                <a:ext cx="8910689" cy="4800600"/>
              </a:xfrm>
              <a:blipFill rotWithShape="1">
                <a:blip r:embed="rId2"/>
                <a:stretch>
                  <a:fillRect l="-2052" t="-1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551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Homework: Due 3/26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dirty="0" smtClean="0"/>
              <a:t>P. 437 – 438: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5400" dirty="0" smtClean="0"/>
              <a:t>#</a:t>
            </a:r>
            <a:r>
              <a:rPr lang="en-US" sz="5400" dirty="0" smtClean="0"/>
              <a:t>21 – 27(ODD)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5400" dirty="0" smtClean="0"/>
              <a:t>#31, 32, 37 and 39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5400" dirty="0" smtClean="0"/>
              <a:t>#45 and #47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8696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Proving Trigonometric Identities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Section 5.2 – Day </a:t>
            </a:r>
            <a:r>
              <a:rPr lang="en-US" sz="3200" b="1" dirty="0" smtClean="0"/>
              <a:t>3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1704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Warm – Up: 3/26</a:t>
            </a:r>
            <a:endParaRPr lang="en-US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 anchor="t"/>
              <a:lstStyle/>
              <a:p>
                <a:r>
                  <a:rPr lang="en-US" sz="2800" dirty="0" smtClean="0"/>
                  <a:t>Prove the identity:</a:t>
                </a:r>
              </a:p>
              <a:p>
                <a:endParaRPr lang="en-US" sz="2800" dirty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1+</m:t>
                          </m:r>
                          <m:func>
                            <m:func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2(1+</m:t>
                          </m:r>
                          <m:func>
                            <m:func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  <m:r>
                            <a:rPr lang="en-US" sz="3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func>
                            <m:func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70" t="-1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298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Exercises: #1 – 6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5222" y="1600200"/>
                <a:ext cx="7753557" cy="4876799"/>
              </a:xfrm>
            </p:spPr>
            <p:txBody>
              <a:bodyPr anchor="t"/>
              <a:lstStyle/>
              <a:p>
                <a:pPr marL="0" indent="0">
                  <a:buNone/>
                </a:pPr>
                <a:r>
                  <a:rPr lang="en-US" sz="2400" u="sng" dirty="0" smtClean="0"/>
                  <a:t>Directions:</a:t>
                </a:r>
                <a:r>
                  <a:rPr lang="en-US" sz="2400" dirty="0" smtClean="0"/>
                  <a:t> Tell whether or not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is an identity.</a:t>
                </a:r>
                <a:endParaRPr lang="en-US" sz="2400" dirty="0"/>
              </a:p>
              <a:p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sec</m:t>
                            </m:r>
                          </m:fName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den>
                    </m:f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YES</m:t>
                      </m:r>
                      <m:r>
                        <a:rPr lang="en-US" sz="2400" b="0" i="0" smtClean="0">
                          <a:latin typeface="Cambria Math"/>
                        </a:rPr>
                        <m:t>!</m:t>
                      </m:r>
                    </m:oMath>
                  </m:oMathPara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3200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3200" b="0" dirty="0" smtClean="0"/>
              </a:p>
              <a:p>
                <a:pPr lvl="2"/>
                <a:r>
                  <a:rPr lang="en-US" sz="2400" dirty="0" smtClean="0"/>
                  <a:t>This can’t be simplified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→</m:t>
                    </m:r>
                  </m:oMath>
                </a14:m>
                <a:r>
                  <a:rPr lang="en-US" sz="2400" dirty="0" smtClean="0"/>
                  <a:t> NO!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222" y="1600200"/>
                <a:ext cx="7753557" cy="4876799"/>
              </a:xfrm>
              <a:blipFill rotWithShape="1">
                <a:blip r:embed="rId2"/>
                <a:stretch>
                  <a:fillRect l="-1572" t="-1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094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Exercises: #1 – 6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5222" y="1600200"/>
                <a:ext cx="7753557" cy="4876799"/>
              </a:xfrm>
            </p:spPr>
            <p:txBody>
              <a:bodyPr anchor="t">
                <a:normAutofit fontScale="92500"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u="sng" dirty="0" smtClean="0"/>
                  <a:t>Directions:</a:t>
                </a:r>
                <a:r>
                  <a:rPr lang="en-US" sz="2400" dirty="0" smtClean="0"/>
                  <a:t> Tell whether or not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is an identity.</a:t>
                </a:r>
                <a:endParaRPr lang="en-US" sz="2400" dirty="0"/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800" dirty="0" smtClean="0"/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b="1" u="sng" dirty="0" smtClean="0"/>
                  <a:t>Note: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28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8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2800" dirty="0" smtClean="0"/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8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(−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b="0" dirty="0" smtClean="0"/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b="1" u="sng" dirty="0"/>
                  <a:t>Note: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(−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sz="2800" b="0" i="1" smtClean="0">
                        <a:latin typeface="Cambria Math"/>
                      </a:rPr>
                      <m:t>=−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sz="2800" dirty="0" smtClean="0"/>
              </a:p>
              <a:p>
                <a:pPr marL="457200" lvl="1" indent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800" b="1" i="0" smtClean="0"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</m:func>
                      <m:r>
                        <a:rPr lang="en-US" sz="2800" b="1" i="1" smtClean="0">
                          <a:latin typeface="Cambria Math"/>
                        </a:rPr>
                        <m:t>→</m:t>
                      </m:r>
                      <m:r>
                        <a:rPr lang="en-US" sz="2800" b="1" i="0" smtClean="0">
                          <a:latin typeface="Cambria Math"/>
                        </a:rPr>
                        <m:t>𝐍𝐎</m:t>
                      </m:r>
                      <m:r>
                        <a:rPr lang="en-US" sz="2800" b="1" i="0" smtClean="0">
                          <a:latin typeface="Cambria Math"/>
                        </a:rPr>
                        <m:t>!</m:t>
                      </m:r>
                    </m:oMath>
                  </m:oMathPara>
                </a14:m>
                <a:endParaRPr lang="en-US" sz="2400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222" y="1600200"/>
                <a:ext cx="7753557" cy="4876799"/>
              </a:xfrm>
              <a:blipFill rotWithShape="1">
                <a:blip r:embed="rId2"/>
                <a:stretch>
                  <a:fillRect l="-1022" t="-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560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Exercises: #7 – 19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5222" y="1600200"/>
                <a:ext cx="7753557" cy="4876799"/>
              </a:xfrm>
            </p:spPr>
            <p:txBody>
              <a:bodyPr anchor="t">
                <a:normAutofit fontScale="85000" lnSpcReduction="10000"/>
              </a:bodyPr>
              <a:lstStyle/>
              <a:p>
                <a:pPr marL="0" indent="0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300" u="sng" dirty="0" smtClean="0"/>
                  <a:t>Directions:</a:t>
                </a:r>
                <a:r>
                  <a:rPr lang="en-US" sz="3300" dirty="0" smtClean="0"/>
                  <a:t> Prove the identity.</a:t>
                </a:r>
                <a:endParaRPr lang="en-US" sz="2400" dirty="0" smtClean="0"/>
              </a:p>
              <a:p>
                <a:pPr marL="0" indent="0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300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33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3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33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d>
                        <m:dPr>
                          <m:ctrlPr>
                            <a:rPr lang="en-US" sz="3300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33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300" b="0" i="0" smtClean="0">
                                  <a:latin typeface="Cambria Math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US" sz="33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3300" b="0" i="1" smtClean="0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33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3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33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sz="33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300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33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m:rPr>
                          <m:aln/>
                        </m:rPr>
                        <a:rPr lang="en-US" sz="33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3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3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33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33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33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3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300" b="0" i="0" smtClean="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33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33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a:rPr lang="en-US" sz="3300" b="0" i="1" smtClean="0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sz="33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3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33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3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d>
                        <m:dPr>
                          <m:ctrlPr>
                            <a:rPr lang="en-US" sz="33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3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33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300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33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33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300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33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US" sz="3300" b="0" i="1" smtClean="0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33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3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33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3300" b="0" i="1" smtClean="0">
                              <a:latin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33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33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300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33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33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300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33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d>
                      <m:r>
                        <m:rPr>
                          <m:aln/>
                        </m:rPr>
                        <a:rPr lang="en-US" sz="33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3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30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3300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3300" i="1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33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3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3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33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3300" i="1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  <m:oMath xmlns:m="http://schemas.openxmlformats.org/officeDocument/2006/math">
                      <m:d>
                        <m:dPr>
                          <m:ctrlPr>
                            <a:rPr lang="en-US" sz="3300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33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3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33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d>
                        <m:dPr>
                          <m:ctrlPr>
                            <a:rPr lang="en-US" sz="33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3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33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300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33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33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300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33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US" sz="3300" b="0" i="1" smtClean="0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33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3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33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m:rPr>
                          <m:aln/>
                        </m:rPr>
                        <a:rPr lang="en-US" sz="33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3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30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3300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3300" i="1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3300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3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3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33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3300" i="1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sz="3300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3300" b="1" i="0" smtClean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a:rPr lang="en-US" sz="3300" b="1" i="1" smtClean="0">
                              <a:latin typeface="Cambria Math"/>
                            </a:rPr>
                            <m:t>𝒙</m:t>
                          </m:r>
                        </m:e>
                      </m:func>
                      <m:r>
                        <a:rPr lang="en-US" sz="3300" b="1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3300" b="1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3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300" b="1" i="0" smtClean="0">
                                  <a:latin typeface="Cambria Math"/>
                                </a:rPr>
                                <m:t>𝐬𝐢𝐧</m:t>
                              </m:r>
                            </m:e>
                            <m:sup>
                              <m:r>
                                <a:rPr lang="en-US" sz="33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fName>
                        <m:e>
                          <m:r>
                            <a:rPr lang="en-US" sz="3300" b="1" i="1" smtClean="0">
                              <a:latin typeface="Cambria Math"/>
                            </a:rPr>
                            <m:t>𝒙</m:t>
                          </m:r>
                        </m:e>
                      </m:func>
                      <m:r>
                        <m:rPr>
                          <m:aln/>
                        </m:rPr>
                        <a:rPr lang="en-US" sz="3300" b="1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300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3300" b="1" i="0" smtClean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a:rPr lang="en-US" sz="3300" b="1" i="1" smtClean="0">
                              <a:latin typeface="Cambria Math"/>
                            </a:rPr>
                            <m:t>𝒙</m:t>
                          </m:r>
                        </m:e>
                      </m:func>
                      <m:r>
                        <a:rPr lang="en-US" sz="3300" b="1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3300" b="1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3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300" b="1" i="0" smtClean="0">
                                  <a:latin typeface="Cambria Math"/>
                                </a:rPr>
                                <m:t>𝐬𝐢𝐧</m:t>
                              </m:r>
                            </m:e>
                            <m:sup>
                              <m:r>
                                <a:rPr lang="en-US" sz="33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fName>
                        <m:e>
                          <m:r>
                            <a:rPr lang="en-US" sz="3300" b="1" i="1" smtClean="0">
                              <a:latin typeface="Cambria Math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US" sz="2400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222" y="1600200"/>
                <a:ext cx="7753557" cy="4876799"/>
              </a:xfrm>
              <a:blipFill rotWithShape="1">
                <a:blip r:embed="rId2"/>
                <a:stretch>
                  <a:fillRect l="-15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85800" y="2819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5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Exercises: #7 – 19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6656" y="1600200"/>
                <a:ext cx="8910689" cy="4876799"/>
              </a:xfrm>
            </p:spPr>
            <p:txBody>
              <a:bodyPr anchor="t">
                <a:normAutofit/>
              </a:bodyPr>
              <a:lstStyle/>
              <a:p>
                <a:pPr marL="0" indent="0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300" u="sng" dirty="0" smtClean="0"/>
                  <a:t>Directions:</a:t>
                </a:r>
                <a:r>
                  <a:rPr lang="en-US" sz="3300" dirty="0" smtClean="0"/>
                  <a:t> Prove the identity.</a:t>
                </a:r>
                <a:endParaRPr lang="en-US" sz="2400" dirty="0" smtClean="0"/>
              </a:p>
              <a:p>
                <a:pPr marL="0" indent="0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600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sz="2600" b="0" i="1" smtClean="0"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600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2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aln/>
                        </m:rPr>
                        <a:rPr lang="en-US" sz="2600" b="0" i="1" smtClean="0"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</a:rPr>
                        <m:t>1−2</m:t>
                      </m:r>
                      <m:func>
                        <m:func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6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6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  <m:oMath xmlns:m="http://schemas.openxmlformats.org/officeDocument/2006/math"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600" b="0" i="1" smtClean="0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600" b="0" i="1" smtClean="0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m:rPr>
                          <m:aln/>
                        </m:rPr>
                        <a:rPr lang="en-US" sz="2600" b="0" i="1" smtClean="0">
                          <a:latin typeface="Cambria Math"/>
                        </a:rPr>
                        <m:t>=</m:t>
                      </m:r>
                      <m:r>
                        <a:rPr lang="en-US" sz="2600" i="1">
                          <a:latin typeface="Cambria Math"/>
                        </a:rPr>
                        <m:t>1−2</m:t>
                      </m:r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60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600" i="1"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60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600" i="1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600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6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6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600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6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6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6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m:rPr>
                          <m:aln/>
                        </m:rPr>
                        <a:rPr lang="en-US" sz="2600" b="0" i="1" smtClean="0">
                          <a:latin typeface="Cambria Math"/>
                        </a:rPr>
                        <m:t>=</m:t>
                      </m:r>
                      <m:r>
                        <a:rPr lang="en-US" sz="2600" i="1">
                          <a:latin typeface="Cambria Math"/>
                        </a:rPr>
                        <m:t>1−2</m:t>
                      </m:r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60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600" i="1"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60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600" i="1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a:rPr lang="en-US" sz="2600" b="1" i="1">
                          <a:latin typeface="Cambria Math"/>
                        </a:rPr>
                        <m:t>𝟏</m:t>
                      </m:r>
                      <m:r>
                        <a:rPr lang="en-US" sz="2600" b="1" i="1">
                          <a:latin typeface="Cambria Math"/>
                        </a:rPr>
                        <m:t>−</m:t>
                      </m:r>
                      <m:r>
                        <a:rPr lang="en-US" sz="2600" b="1" i="1">
                          <a:latin typeface="Cambria Math"/>
                        </a:rPr>
                        <m:t>𝟐</m:t>
                      </m:r>
                      <m:func>
                        <m:funcPr>
                          <m:ctrlPr>
                            <a:rPr lang="en-US" sz="2600" b="1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600" b="1" i="1">
                              <a:latin typeface="Cambria Math"/>
                            </a:rPr>
                            <m:t>𝒔𝒊𝒏</m:t>
                          </m:r>
                        </m:fName>
                        <m:e>
                          <m:r>
                            <a:rPr lang="en-US" sz="2600" b="1" i="1">
                              <a:latin typeface="Cambria Math"/>
                            </a:rPr>
                            <m:t>𝒙</m:t>
                          </m:r>
                        </m:e>
                      </m:func>
                      <m:func>
                        <m:funcPr>
                          <m:ctrlPr>
                            <a:rPr lang="en-US" sz="2600" b="1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600" b="1" i="1">
                              <a:latin typeface="Cambria Math"/>
                            </a:rPr>
                            <m:t>𝒄𝒐𝒔</m:t>
                          </m:r>
                        </m:fName>
                        <m:e>
                          <m:r>
                            <a:rPr lang="en-US" sz="2600" b="1" i="1">
                              <a:latin typeface="Cambria Math"/>
                            </a:rPr>
                            <m:t>𝒙</m:t>
                          </m:r>
                        </m:e>
                      </m:func>
                      <m:r>
                        <m:rPr>
                          <m:aln/>
                        </m:rPr>
                        <a:rPr lang="en-US" sz="2600" b="1" i="1" smtClean="0">
                          <a:latin typeface="Cambria Math"/>
                        </a:rPr>
                        <m:t>=</m:t>
                      </m:r>
                      <m:r>
                        <a:rPr lang="en-US" sz="2600" b="1" i="1">
                          <a:latin typeface="Cambria Math"/>
                        </a:rPr>
                        <m:t>𝟏</m:t>
                      </m:r>
                      <m:r>
                        <a:rPr lang="en-US" sz="2600" b="1" i="1">
                          <a:latin typeface="Cambria Math"/>
                        </a:rPr>
                        <m:t>−</m:t>
                      </m:r>
                      <m:r>
                        <a:rPr lang="en-US" sz="2600" b="1" i="1">
                          <a:latin typeface="Cambria Math"/>
                        </a:rPr>
                        <m:t>𝟐</m:t>
                      </m:r>
                      <m:func>
                        <m:funcPr>
                          <m:ctrlPr>
                            <a:rPr lang="en-US" sz="2600" b="1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600" b="1" i="1">
                              <a:latin typeface="Cambria Math"/>
                            </a:rPr>
                            <m:t>𝒔𝒊𝒏</m:t>
                          </m:r>
                        </m:fName>
                        <m:e>
                          <m:r>
                            <a:rPr lang="en-US" sz="2600" b="1" i="1">
                              <a:latin typeface="Cambria Math"/>
                            </a:rPr>
                            <m:t>𝒙</m:t>
                          </m:r>
                        </m:e>
                      </m:func>
                      <m:func>
                        <m:funcPr>
                          <m:ctrlPr>
                            <a:rPr lang="en-US" sz="2600" b="1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600" b="1" i="1">
                              <a:latin typeface="Cambria Math"/>
                            </a:rPr>
                            <m:t>𝒄𝒐𝒔</m:t>
                          </m:r>
                        </m:fName>
                        <m:e>
                          <m:r>
                            <a:rPr lang="en-US" sz="2600" b="1" i="1">
                              <a:latin typeface="Cambria Math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:endParaRPr lang="en-US" sz="24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656" y="1600200"/>
                <a:ext cx="8910689" cy="4876799"/>
              </a:xfrm>
              <a:blipFill rotWithShape="1">
                <a:blip r:embed="rId2"/>
                <a:stretch>
                  <a:fillRect l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799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Exercises: #7 – 19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6656" y="1447800"/>
                <a:ext cx="8910689" cy="5257800"/>
              </a:xfrm>
            </p:spPr>
            <p:txBody>
              <a:bodyPr anchor="t"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u="sng" dirty="0" smtClean="0"/>
                  <a:t>Directions:</a:t>
                </a:r>
                <a:r>
                  <a:rPr lang="en-US" sz="2400" dirty="0" smtClean="0"/>
                  <a:t> Prove the identity.</a:t>
                </a:r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m:rPr>
                          <m:aln/>
                        </m:rP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1+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m:rPr>
                          <m:aln/>
                        </m:rP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/>
                            </a:rPr>
                            <m:t>(1−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m:rPr>
                          <m:aln/>
                        </m:rP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/>
                            </a:rPr>
                            <m:t>(1−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m:rPr>
                          <m:aln/>
                        </m:rP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  <m:oMath xmlns:m="http://schemas.openxmlformats.org/officeDocument/2006/math">
                      <m:f>
                        <m:f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2000" b="1" i="1">
                                  <a:latin typeface="Cambria Math"/>
                                </a:rPr>
                                <m:t>𝒄𝒐𝒔</m:t>
                              </m:r>
                            </m:fName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</m:func>
                        </m:num>
                        <m:den>
                          <m:r>
                            <a:rPr lang="en-US" sz="2000" b="1" i="1"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2000" b="1" i="1">
                                  <a:latin typeface="Cambria Math"/>
                                </a:rPr>
                                <m:t>𝒔𝒊𝒏</m:t>
                              </m:r>
                            </m:fName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</m:func>
                        </m:den>
                      </m:f>
                      <m:r>
                        <m:rPr>
                          <m:aln/>
                        </m:rP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2000" b="1" i="1">
                                  <a:latin typeface="Cambria Math"/>
                                </a:rPr>
                                <m:t>𝒄𝒐𝒔</m:t>
                              </m:r>
                            </m:fName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</m:func>
                        </m:num>
                        <m:den>
                          <m:r>
                            <a:rPr lang="en-US" sz="2000" b="1" i="1"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2000" b="1" i="1">
                                  <a:latin typeface="Cambria Math"/>
                                </a:rPr>
                                <m:t>𝒔𝒊𝒏</m:t>
                              </m:r>
                            </m:fName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000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656" y="1447800"/>
                <a:ext cx="8910689" cy="5257800"/>
              </a:xfrm>
              <a:blipFill rotWithShape="1">
                <a:blip r:embed="rId2"/>
                <a:stretch>
                  <a:fillRect l="-1026" t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57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Homework: Due 3/26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P. 437 – 438: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5400" dirty="0" smtClean="0"/>
              <a:t>#1 – 19 (ODD)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9301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Proving Trigonometric Identities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Section 5.2 – Day </a:t>
            </a:r>
            <a:r>
              <a:rPr lang="en-US" sz="3200" b="1" dirty="0"/>
              <a:t>2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7974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Example #1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6656" y="1447800"/>
                <a:ext cx="8910689" cy="5257800"/>
              </a:xfrm>
            </p:spPr>
            <p:txBody>
              <a:bodyPr anchor="t"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3600" u="sng" dirty="0" smtClean="0"/>
                  <a:t>Directions:</a:t>
                </a:r>
                <a:r>
                  <a:rPr lang="en-US" sz="3600" dirty="0" smtClean="0"/>
                  <a:t> Prove the identity.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2400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2400" dirty="0" smtClean="0"/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4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4400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4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4400" b="0" i="1" smtClean="0">
                              <a:latin typeface="Cambria Math"/>
                            </a:rPr>
                            <m:t>+1</m:t>
                          </m:r>
                        </m:num>
                        <m:den>
                          <m:func>
                            <m:funcPr>
                              <m:ctrlPr>
                                <a:rPr lang="en-US" sz="4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4400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4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4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4400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4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4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4400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4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44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r>
                  <a:rPr lang="en-US" sz="3600" b="0" i="1" dirty="0" smtClean="0">
                    <a:latin typeface="Cambria Math"/>
                  </a:rPr>
                  <a:t/>
                </a:r>
                <a:br>
                  <a:rPr lang="en-US" sz="3600" b="0" i="1" dirty="0" smtClean="0">
                    <a:latin typeface="Cambria Math"/>
                  </a:rPr>
                </a:br>
                <a:endParaRPr lang="en-US" sz="36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656" y="1447800"/>
                <a:ext cx="8910689" cy="5257800"/>
              </a:xfrm>
              <a:blipFill rotWithShape="1">
                <a:blip r:embed="rId2"/>
                <a:stretch>
                  <a:fillRect l="-2052" t="-1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424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115</TotalTime>
  <Words>707</Words>
  <Application>Microsoft Office PowerPoint</Application>
  <PresentationFormat>On-screen Show (4:3)</PresentationFormat>
  <Paragraphs>81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Spring</vt:lpstr>
      <vt:lpstr>Proving Trigonometric Identities</vt:lpstr>
      <vt:lpstr>Exercises: #1 – 6</vt:lpstr>
      <vt:lpstr>Exercises: #1 – 6</vt:lpstr>
      <vt:lpstr>Exercises: #7 – 19</vt:lpstr>
      <vt:lpstr>Exercises: #7 – 19</vt:lpstr>
      <vt:lpstr>Exercises: #7 – 19</vt:lpstr>
      <vt:lpstr>Homework: Due 3/26</vt:lpstr>
      <vt:lpstr>Proving Trigonometric Identities</vt:lpstr>
      <vt:lpstr>Example #1</vt:lpstr>
      <vt:lpstr>Example #1 – Solution </vt:lpstr>
      <vt:lpstr>Example #2</vt:lpstr>
      <vt:lpstr>Example #2 – Solution </vt:lpstr>
      <vt:lpstr>Example #3</vt:lpstr>
      <vt:lpstr>Example #3 – Solution </vt:lpstr>
      <vt:lpstr>Example #4</vt:lpstr>
      <vt:lpstr>Example #4 – Solution </vt:lpstr>
      <vt:lpstr>Homework: Due 3/26</vt:lpstr>
      <vt:lpstr>Proving Trigonometric Identities</vt:lpstr>
      <vt:lpstr>Warm – Up: 3/26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Proving Trigonometric Identities</dc:title>
  <dc:creator>Amanda</dc:creator>
  <cp:lastModifiedBy>Amanda</cp:lastModifiedBy>
  <cp:revision>25</cp:revision>
  <dcterms:created xsi:type="dcterms:W3CDTF">2015-03-24T02:09:13Z</dcterms:created>
  <dcterms:modified xsi:type="dcterms:W3CDTF">2015-03-25T00:26:58Z</dcterms:modified>
</cp:coreProperties>
</file>