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7" r:id="rId12"/>
    <p:sldId id="266" r:id="rId13"/>
    <p:sldId id="270" r:id="rId14"/>
    <p:sldId id="268" r:id="rId15"/>
    <p:sldId id="271" r:id="rId16"/>
    <p:sldId id="275" r:id="rId17"/>
    <p:sldId id="274" r:id="rId18"/>
    <p:sldId id="272" r:id="rId19"/>
    <p:sldId id="273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EFCE-4EB0-4BA1-A953-CF1C277E518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EB996A-1D8F-4795-82BB-818A959865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EFCE-4EB0-4BA1-A953-CF1C277E518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996A-1D8F-4795-82BB-818A959865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EB996A-1D8F-4795-82BB-818A9598658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EFCE-4EB0-4BA1-A953-CF1C277E518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EFCE-4EB0-4BA1-A953-CF1C277E518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EB996A-1D8F-4795-82BB-818A959865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EFCE-4EB0-4BA1-A953-CF1C277E518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EB996A-1D8F-4795-82BB-818A959865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34AEFCE-4EB0-4BA1-A953-CF1C277E518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996A-1D8F-4795-82BB-818A959865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EFCE-4EB0-4BA1-A953-CF1C277E518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EB996A-1D8F-4795-82BB-818A9598658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EFCE-4EB0-4BA1-A953-CF1C277E518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EB996A-1D8F-4795-82BB-818A95986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EFCE-4EB0-4BA1-A953-CF1C277E518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EB996A-1D8F-4795-82BB-818A95986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EB996A-1D8F-4795-82BB-818A9598658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EFCE-4EB0-4BA1-A953-CF1C277E518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EB996A-1D8F-4795-82BB-818A959865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34AEFCE-4EB0-4BA1-A953-CF1C277E518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34AEFCE-4EB0-4BA1-A953-CF1C277E518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EB996A-1D8F-4795-82BB-818A9598658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Section 5.1 – Day 1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Trigonometric Identities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6082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Example #2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873752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1900" u="sng" dirty="0" smtClean="0"/>
                  <a:t>Directions:</a:t>
                </a:r>
                <a:r>
                  <a:rPr lang="en-US" sz="1900" dirty="0" smtClean="0"/>
                  <a:t> Use the basic trig identities to change the expression to one involving only sines and cosines. Then simplify to a basic trigonometric function.</a:t>
                </a:r>
                <a:endParaRPr lang="en-US" sz="1900" i="1" dirty="0">
                  <a:latin typeface="Cambria Math"/>
                </a:endParaRPr>
              </a:p>
              <a:p>
                <a:pPr>
                  <a:lnSpc>
                    <a:spcPct val="140000"/>
                  </a:lnSpc>
                  <a:spcBef>
                    <a:spcPts val="0"/>
                  </a:spcBef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sec</m:t>
                                </m:r>
                              </m:fName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</m:func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</m:func>
                          </m:e>
                        </m:d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sec</m:t>
                                </m:r>
                              </m:fName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</m:func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</m:func>
                          </m:e>
                        </m:d>
                      </m:num>
                      <m:den>
                        <m:func>
                          <m:func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sec</m:t>
                            </m:r>
                          </m:fName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func>
                      </m:den>
                    </m:f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4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 marL="0" indent="0">
                  <a:lnSpc>
                    <a:spcPct val="14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func>
                            </m:den>
                          </m:f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400" b="1" i="0" smtClean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𝒚</m:t>
                          </m:r>
                        </m:e>
                      </m:func>
                    </m:oMath>
                  </m:oMathPara>
                </a14:m>
                <a:endParaRPr lang="en-US" sz="24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873752"/>
              </a:xfrm>
              <a:blipFill rotWithShape="1">
                <a:blip r:embed="rId2"/>
                <a:stretch>
                  <a:fillRect l="-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169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Other Examples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u="sng" dirty="0" smtClean="0"/>
                  <a:t>Directions:</a:t>
                </a:r>
                <a:r>
                  <a:rPr lang="en-US" dirty="0" smtClean="0"/>
                  <a:t> Simplify the expression.</a:t>
                </a:r>
                <a:endParaRPr lang="en-US" u="sng" dirty="0"/>
              </a:p>
              <a:p>
                <a:pPr marL="514350" indent="-514350">
                  <a:lnSpc>
                    <a:spcPct val="110000"/>
                  </a:lnSpc>
                  <a:buFont typeface="+mj-lt"/>
                  <a:buAutoNum type="arabicPeriod"/>
                </a:pPr>
                <a:r>
                  <a:rPr lang="en-US" sz="4800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0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5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5400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54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r>
                          <a:rPr lang="en-US" sz="5400" b="0" i="1" smtClean="0">
                            <a:latin typeface="Cambria Math"/>
                          </a:rPr>
                          <m:t>1−</m:t>
                        </m:r>
                        <m:func>
                          <m:funcPr>
                            <m:ctrlPr>
                              <a:rPr lang="en-US" sz="5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5400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54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den>
                    </m:f>
                    <m:r>
                      <a:rPr lang="en-US" sz="5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5400" b="0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5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5400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54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5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5400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54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den>
                    </m:f>
                  </m:oMath>
                </a14:m>
                <a:endParaRPr lang="en-US" sz="5400" b="0" i="1" dirty="0" smtClean="0">
                  <a:latin typeface="Cambria Math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5400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en-US" sz="5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5400" b="0" i="0" smtClean="0">
                                <a:latin typeface="Cambria Math"/>
                              </a:rPr>
                              <m:t>sec</m:t>
                            </m:r>
                          </m:fName>
                          <m:e>
                            <m:r>
                              <a:rPr lang="en-US" sz="54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sz="5400" b="0" i="1" smtClean="0">
                            <a:latin typeface="Cambria Math"/>
                          </a:rPr>
                          <m:t> + 1)(</m:t>
                        </m:r>
                        <m:func>
                          <m:funcPr>
                            <m:ctrlPr>
                              <a:rPr lang="en-US" sz="5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5400" b="0" i="0" smtClean="0">
                                <a:latin typeface="Cambria Math"/>
                              </a:rPr>
                              <m:t>sec</m:t>
                            </m:r>
                          </m:fName>
                          <m:e>
                            <m:r>
                              <a:rPr lang="en-US" sz="54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sz="5400" b="0" i="1" smtClean="0">
                            <a:latin typeface="Cambria Math"/>
                          </a:rPr>
                          <m:t> − 1)</m:t>
                        </m:r>
                      </m:num>
                      <m:den>
                        <m:func>
                          <m:funcPr>
                            <m:ctrlPr>
                              <a:rPr lang="en-US" sz="5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5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5400" b="0" i="0" smtClean="0"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54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54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den>
                    </m:f>
                  </m:oMath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2867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333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37160" y="2743200"/>
            <a:ext cx="8869680" cy="2286000"/>
          </a:xfrm>
        </p:spPr>
        <p:txBody>
          <a:bodyPr>
            <a:noAutofit/>
          </a:bodyPr>
          <a:lstStyle/>
          <a:p>
            <a:r>
              <a:rPr lang="en-US" sz="6600" dirty="0" smtClean="0"/>
              <a:t>P. 430:</a:t>
            </a:r>
            <a:r>
              <a:rPr lang="en-US" sz="4800" dirty="0" smtClean="0"/>
              <a:t> </a:t>
            </a:r>
          </a:p>
          <a:p>
            <a:endParaRPr lang="en-US" sz="1400" dirty="0" smtClean="0"/>
          </a:p>
          <a:p>
            <a:r>
              <a:rPr lang="en-US" sz="4800" dirty="0" smtClean="0"/>
              <a:t>#16-18, 21, 24-26, 28-30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Homework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8473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52" y="4602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Warm – Up:</a:t>
            </a:r>
            <a:endParaRPr lang="en-US" sz="8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l"/>
                <a:r>
                  <a:rPr lang="en-US" u="sng" dirty="0" smtClean="0"/>
                  <a:t>Directions:</a:t>
                </a:r>
                <a:r>
                  <a:rPr lang="en-US" dirty="0" smtClean="0"/>
                  <a:t> Simplify each expression to a single trig function or number.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</a:rPr>
                          <m:t>sec</m:t>
                        </m:r>
                      </m:fName>
                      <m:e>
                        <m:r>
                          <a:rPr lang="en-US" sz="3600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func>
                      <m:func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36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3600" dirty="0" smtClean="0"/>
              </a:p>
              <a:p>
                <a:pPr marL="342900" indent="-342900">
                  <a:buFont typeface="+mj-lt"/>
                  <a:buAutoNum type="arabicPeriod"/>
                </a:pPr>
                <a:endParaRPr lang="en-US" sz="3600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3600" b="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/>
                          </a:rPr>
                          <m:t>1−</m:t>
                        </m:r>
                        <m:func>
                          <m:func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600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n-US" sz="3600" b="0" i="1" smtClean="0">
                        <a:latin typeface="Cambria Math"/>
                      </a:rPr>
                      <m:t>(1+</m:t>
                    </m:r>
                    <m:func>
                      <m:func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36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3600" dirty="0" smtClean="0"/>
              </a:p>
              <a:p>
                <a:pPr marL="342900" indent="-342900">
                  <a:buFont typeface="+mj-lt"/>
                  <a:buAutoNum type="arabicPeriod"/>
                </a:pPr>
                <a:endParaRPr lang="en-US" sz="3600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36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1−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3600" b="0" i="0" smtClean="0"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𝑦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3600" b="0" i="0" smtClean="0">
                                    <a:latin typeface="Cambria Math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𝑦</m:t>
                            </m:r>
                          </m:e>
                        </m:func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577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4190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Section 5.1 – Day 3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Trigonometric Identities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2280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ODD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EVEN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3600" b="0" i="1" smtClean="0">
                          <a:latin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36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/>
                            </a:rPr>
                            <m:t>csc</m:t>
                          </m:r>
                        </m:fName>
                        <m:e>
                          <m:d>
                            <m:d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3600" i="1">
                          <a:latin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sz="3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/>
                            </a:rPr>
                            <m:t>csc</m:t>
                          </m:r>
                        </m:fName>
                        <m:e>
                          <m:r>
                            <a:rPr lang="en-US" sz="3600" i="1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3600" b="1" dirty="0" smtClean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3600" i="1">
                          <a:latin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sz="3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sz="3600" i="1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3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/>
                            </a:rPr>
                            <m:t>cot</m:t>
                          </m:r>
                        </m:fName>
                        <m:e>
                          <m:d>
                            <m:d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3600" i="1">
                          <a:latin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sz="3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/>
                            </a:rPr>
                            <m:t>cot</m:t>
                          </m:r>
                        </m:fName>
                        <m:e>
                          <m:r>
                            <a:rPr lang="en-US" sz="3600" i="1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1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600" b="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3600" b="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3600" b="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1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3600" b="0" i="1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3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1">
                              <a:latin typeface="Cambria Math"/>
                            </a:rPr>
                            <m:t>sec</m:t>
                          </m:r>
                        </m:fName>
                        <m:e>
                          <m:d>
                            <m:d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600" b="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3600" b="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3600" b="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1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sz="3600" b="0" i="1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Odd-Even Identities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77230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37160" y="2743200"/>
            <a:ext cx="8869680" cy="2286000"/>
          </a:xfrm>
        </p:spPr>
        <p:txBody>
          <a:bodyPr>
            <a:noAutofit/>
          </a:bodyPr>
          <a:lstStyle/>
          <a:p>
            <a:r>
              <a:rPr lang="en-US" sz="6600" dirty="0" smtClean="0"/>
              <a:t>P. 430:</a:t>
            </a:r>
            <a:r>
              <a:rPr lang="en-US" sz="4800" dirty="0" smtClean="0"/>
              <a:t> </a:t>
            </a:r>
          </a:p>
          <a:p>
            <a:endParaRPr lang="en-US" sz="1400" dirty="0" smtClean="0"/>
          </a:p>
          <a:p>
            <a:r>
              <a:rPr lang="en-US" sz="4800" dirty="0" smtClean="0"/>
              <a:t>#10-14(EVEN)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Homework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20959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Warm – Up: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510235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Strategies to simplify trig expressions: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Expand (Distribute  values in the numerator).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If adding or subtracting two terms, see if an identity could be used.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Change everything to sine and cosine.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Find common denominators.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Simplify </a:t>
                </a:r>
                <a:r>
                  <a:rPr lang="en-US" dirty="0">
                    <a:solidFill>
                      <a:schemeClr val="tx1"/>
                    </a:solidFill>
                  </a:rPr>
                  <a:t>u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ntil only one term is remaining.</a:t>
                </a:r>
              </a:p>
              <a:p>
                <a:pPr lvl="1"/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u="sng" dirty="0" smtClean="0">
                    <a:solidFill>
                      <a:schemeClr val="tx1"/>
                    </a:solidFill>
                  </a:rPr>
                  <a:t>Note: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You can use more than one identity when simplifying an expression.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Your solution could be: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𝜽</m:t>
                        </m:r>
                      </m:e>
                    </m:func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∙</m:t>
                    </m:r>
                    <m:func>
                      <m:func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𝜽</m:t>
                        </m:r>
                      </m:e>
                    </m:func>
                  </m:oMath>
                </a14:m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5102352"/>
              </a:xfrm>
              <a:blipFill rotWithShape="1">
                <a:blip r:embed="rId2"/>
                <a:stretch>
                  <a:fillRect l="-789" t="-1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3507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Section 5.1 – Day 4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Trigonometric Identities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003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Co-Function Identities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5178552"/>
              </a:xfrm>
            </p:spPr>
            <p:txBody>
              <a:bodyPr numCol="2" anchor="ctr">
                <a:norm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32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320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csc</m:t>
                        </m:r>
                      </m:fName>
                      <m:e>
                        <m:d>
                          <m:d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32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32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32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3200" b="1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32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32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32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32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cot</m:t>
                        </m:r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3200" dirty="0"/>
              </a:p>
              <a:p>
                <a:pPr>
                  <a:lnSpc>
                    <a:spcPct val="150000"/>
                  </a:lnSpc>
                </a:pPr>
                <a:endParaRPr lang="en-US" sz="3200" i="1" dirty="0" smtClean="0">
                  <a:latin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cot</m:t>
                        </m:r>
                      </m:fName>
                      <m:e>
                        <m:d>
                          <m:d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32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32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32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3200" b="0" i="1" dirty="0" smtClean="0">
                  <a:latin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sec</m:t>
                        </m:r>
                      </m:fName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32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32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  <m:r>
                          <a:rPr lang="en-US" sz="3200" b="0" i="1" smtClean="0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csc</m:t>
                            </m:r>
                          </m:fName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e>
                    </m:func>
                  </m:oMath>
                </a14:m>
                <a:endParaRPr lang="en-US" sz="320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en-US" sz="3200">
                            <a:latin typeface="Cambria Math"/>
                          </a:rPr>
                          <m:t>sc</m:t>
                        </m:r>
                      </m:fName>
                      <m:e>
                        <m:d>
                          <m:d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32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32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  <m:r>
                          <a:rPr lang="en-US" sz="3200" i="1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/>
                              </a:rPr>
                              <m:t>s</m:t>
                            </m:r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e</m:t>
                            </m:r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/>
                              </a:rPr>
                              <m:t>c</m:t>
                            </m:r>
                          </m:fName>
                          <m:e>
                            <m:r>
                              <a:rPr lang="en-US" sz="32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e>
                    </m:func>
                  </m:oMath>
                </a14:m>
                <a:endParaRPr lang="en-US" sz="2800" dirty="0"/>
              </a:p>
              <a:p>
                <a:pPr>
                  <a:lnSpc>
                    <a:spcPct val="150000"/>
                  </a:lnSpc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517855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268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Trigonometric Identities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5026152"/>
              </a:xfrm>
            </p:spPr>
            <p:txBody>
              <a:bodyPr numCol="2">
                <a:no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csc</m:t>
                        </m:r>
                      </m:fName>
                      <m:e>
                        <m:r>
                          <a:rPr lang="en-US" sz="3200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32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3200" b="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>
                            <a:latin typeface="Cambria Math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e</m:t>
                        </m:r>
                        <m:r>
                          <m:rPr>
                            <m:sty m:val="p"/>
                          </m:rPr>
                          <a:rPr lang="en-US" sz="3200">
                            <a:latin typeface="Cambria Math"/>
                          </a:rPr>
                          <m:t>c</m:t>
                        </m:r>
                      </m:fName>
                      <m:e>
                        <m:r>
                          <a:rPr lang="en-US" sz="3200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32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320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>
                            <a:latin typeface="Cambria Math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ot</m:t>
                        </m:r>
                      </m:fName>
                      <m:e>
                        <m:r>
                          <a:rPr lang="en-US" sz="3200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32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320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3200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csc</m:t>
                            </m:r>
                          </m:fName>
                          <m:e>
                            <m:r>
                              <a:rPr lang="en-US" sz="32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320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3200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sec</m:t>
                            </m:r>
                          </m:fName>
                          <m:e>
                            <m:r>
                              <a:rPr lang="en-US" sz="32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320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3200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cot</m:t>
                            </m:r>
                          </m:fName>
                          <m:e>
                            <m:r>
                              <a:rPr lang="en-US" sz="32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320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3200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co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𝑠</m:t>
                            </m:r>
                          </m:fName>
                          <m:e>
                            <m:r>
                              <a:rPr lang="en-US" sz="32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320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cot</m:t>
                        </m:r>
                      </m:fName>
                      <m:e>
                        <m:r>
                          <a:rPr lang="en-US" sz="3200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32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502615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781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37160" y="2743200"/>
            <a:ext cx="8869680" cy="2286000"/>
          </a:xfrm>
        </p:spPr>
        <p:txBody>
          <a:bodyPr>
            <a:noAutofit/>
          </a:bodyPr>
          <a:lstStyle/>
          <a:p>
            <a:r>
              <a:rPr lang="en-US" sz="6600" dirty="0" smtClean="0"/>
              <a:t>P. 430:</a:t>
            </a:r>
            <a:r>
              <a:rPr lang="en-US" sz="4800" dirty="0" smtClean="0"/>
              <a:t> </a:t>
            </a:r>
          </a:p>
          <a:p>
            <a:endParaRPr lang="en-US" sz="1400" dirty="0" smtClean="0"/>
          </a:p>
          <a:p>
            <a:r>
              <a:rPr lang="en-US" sz="4800" dirty="0" smtClean="0"/>
              <a:t>#15</a:t>
            </a:r>
            <a:r>
              <a:rPr lang="en-US" sz="4800" dirty="0"/>
              <a:t> </a:t>
            </a:r>
            <a:r>
              <a:rPr lang="en-US" sz="4800" dirty="0" smtClean="0"/>
              <a:t>AND #20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Homework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558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Section 5.1 – Day </a:t>
            </a:r>
            <a:r>
              <a:rPr lang="en-US" sz="4000" dirty="0" smtClean="0"/>
              <a:t>5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Trigonometric Identities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866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Exercises #31 – 37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873752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1900" u="sng" dirty="0" smtClean="0"/>
                  <a:t>Directions:</a:t>
                </a:r>
                <a:r>
                  <a:rPr lang="en-US" sz="1900" dirty="0" smtClean="0"/>
                  <a:t> </a:t>
                </a:r>
                <a:r>
                  <a:rPr lang="en-US" sz="1900" dirty="0" smtClean="0"/>
                  <a:t>Write each expression in factored form as an algebraic expression of a single trigonometric function.</a:t>
                </a:r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:endParaRPr lang="en-US" sz="700" i="1" dirty="0">
                  <a:latin typeface="Cambria Math"/>
                </a:endParaRPr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1−2</m:t>
                    </m:r>
                    <m:func>
                      <m:func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endParaRPr lang="en-US" sz="2000" b="0" i="1" dirty="0" smtClean="0">
                  <a:latin typeface="Cambria Math"/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1−</m:t>
                              </m:r>
                              <m:func>
                                <m:func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i="1" dirty="0" smtClean="0">
                  <a:latin typeface="Cambria Math"/>
                </a:endParaRPr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</a:rPr>
                              <m:t>cos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000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sz="2000" i="1" dirty="0" smtClean="0">
                  <a:latin typeface="Cambria Math"/>
                </a:endParaRP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Cambria Math"/>
                  </a:rPr>
                  <a:t>Note: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𝐬𝐢𝐧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</m:func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</m:func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en-US" sz="2000" b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27432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27432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−1+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20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27432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27432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+2)(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873752"/>
              </a:xfrm>
              <a:blipFill rotWithShape="1">
                <a:blip r:embed="rId2"/>
                <a:stretch>
                  <a:fillRect l="-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390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06" end="2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49" end="2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77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03" end="3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27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Exercises #39 – 41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873752"/>
              </a:xfrm>
            </p:spPr>
            <p:txBody>
              <a:bodyPr>
                <a:normAutofit fontScale="55000" lnSpcReduction="20000"/>
              </a:bodyPr>
              <a:lstStyle/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3300" u="sng" dirty="0" smtClean="0"/>
                  <a:t>Directions:</a:t>
                </a:r>
                <a:r>
                  <a:rPr lang="en-US" sz="3300" dirty="0" smtClean="0"/>
                  <a:t> </a:t>
                </a:r>
                <a:r>
                  <a:rPr lang="en-US" sz="3300" dirty="0" smtClean="0"/>
                  <a:t>Write each expression as an algebraic expression of a single trigonometric function.</a:t>
                </a:r>
              </a:p>
              <a:p>
                <a:pPr>
                  <a:lnSpc>
                    <a:spcPct val="14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5100" b="0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51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51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5100" b="0" i="0" smtClean="0">
                                    <a:latin typeface="Cambria Math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US" sz="51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51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sz="51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51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5100" b="0" i="1" smtClean="0">
                            <a:latin typeface="Cambria Math"/>
                          </a:rPr>
                          <m:t>1+</m:t>
                        </m:r>
                        <m:func>
                          <m:funcPr>
                            <m:ctrlPr>
                              <a:rPr lang="en-US" sz="51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5100" b="0" i="0" smtClean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51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den>
                    </m:f>
                  </m:oMath>
                </a14:m>
                <a:endParaRPr lang="en-US" sz="4400" b="0" i="1" dirty="0" smtClean="0">
                  <a:latin typeface="Cambria Math"/>
                </a:endParaRPr>
              </a:p>
              <a:p>
                <a:pPr marL="0" indent="0">
                  <a:lnSpc>
                    <a:spcPct val="14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8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3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38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800" b="0" i="0" smtClean="0">
                                      <a:latin typeface="Cambria Math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sz="3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sz="38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sz="3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38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800" b="0" i="0" smtClean="0">
                                      <a:latin typeface="Cambria Math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sz="3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sz="38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sz="3800" b="0" i="1" smtClean="0">
                              <a:latin typeface="Cambria Math"/>
                            </a:rPr>
                            <m:t>1+</m:t>
                          </m:r>
                          <m:func>
                            <m:funcPr>
                              <m:ctrlPr>
                                <a:rPr lang="en-US" sz="3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800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3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3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8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sz="3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38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sz="3800" i="1" dirty="0" smtClean="0">
                  <a:latin typeface="Cambria Math"/>
                </a:endParaRPr>
              </a:p>
              <a:p>
                <a:pPr>
                  <a:lnSpc>
                    <a:spcPct val="14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5100" b="0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51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51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5100" b="0" i="0" smtClean="0">
                                    <a:latin typeface="Cambria Math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US" sz="51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51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51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5100" b="0" i="0" smtClean="0">
                                <a:latin typeface="Cambria Math"/>
                              </a:rPr>
                              <m:t>sec</m:t>
                            </m:r>
                          </m:fName>
                          <m:e>
                            <m:r>
                              <a:rPr lang="en-US" sz="51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5100" b="0" i="1" smtClean="0">
                                <a:latin typeface="Cambria Math"/>
                              </a:rPr>
                              <m:t>+1</m:t>
                            </m:r>
                          </m:e>
                        </m:func>
                      </m:den>
                    </m:f>
                  </m:oMath>
                </a14:m>
                <a:endParaRPr lang="en-US" sz="4400" b="0" i="1" dirty="0" smtClean="0">
                  <a:latin typeface="Cambria Math"/>
                </a:endParaRPr>
              </a:p>
              <a:p>
                <a:pPr marL="548640" lvl="2">
                  <a:lnSpc>
                    <a:spcPct val="140000"/>
                  </a:lnSpc>
                  <a:spcBef>
                    <a:spcPts val="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</a:pPr>
                <a:r>
                  <a:rPr lang="en-US" sz="3800" b="1" dirty="0">
                    <a:solidFill>
                      <a:schemeClr val="tx1"/>
                    </a:solidFill>
                    <a:latin typeface="Cambria Math"/>
                  </a:rPr>
                  <a:t>Note: </a:t>
                </a:r>
                <a14:m>
                  <m:oMath xmlns:m="http://schemas.openxmlformats.org/officeDocument/2006/math"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en-US" sz="3800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3800" b="1" i="0" smtClean="0">
                        <a:solidFill>
                          <a:schemeClr val="tx1"/>
                        </a:solidFill>
                        <a:latin typeface="Cambria Math"/>
                      </a:rPr>
                      <m:t>𝐭𝐚</m:t>
                    </m:r>
                    <m:sSup>
                      <m:sSupPr>
                        <m:ctrlPr>
                          <a:rPr lang="en-US" sz="3800" b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8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𝐧</m:t>
                        </m:r>
                      </m:e>
                      <m:sup>
                        <m:r>
                          <a:rPr lang="en-US" sz="38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en-US" sz="38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3800" b="1" i="0" smtClean="0">
                        <a:solidFill>
                          <a:schemeClr val="tx1"/>
                        </a:solidFill>
                        <a:latin typeface="Cambria Math"/>
                      </a:rPr>
                      <m:t>𝐬𝐞</m:t>
                    </m:r>
                    <m:sSup>
                      <m:sSupPr>
                        <m:ctrlPr>
                          <a:rPr lang="en-US" sz="3800" b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8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𝐜</m:t>
                        </m:r>
                      </m:e>
                      <m:sup>
                        <m:r>
                          <a:rPr lang="en-US" sz="38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</m:oMath>
                </a14:m>
                <a:endParaRPr lang="en-US" sz="3800" i="1" dirty="0" smtClean="0">
                  <a:latin typeface="Cambria Math"/>
                </a:endParaRPr>
              </a:p>
              <a:p>
                <a:pPr marL="274320" lvl="1" indent="0">
                  <a:lnSpc>
                    <a:spcPct val="14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3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3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8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US" sz="3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3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3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num>
                        <m:den>
                          <m:func>
                            <m:funcPr>
                              <m:ctrlPr>
                                <a:rPr lang="en-US" sz="3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3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3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sz="3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sz="3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3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3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−1)(</m:t>
                          </m:r>
                          <m:func>
                            <m:funcPr>
                              <m:ctrlPr>
                                <a:rPr lang="en-US" sz="3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3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3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+1)</m:t>
                          </m:r>
                        </m:num>
                        <m:den>
                          <m:func>
                            <m:funcPr>
                              <m:ctrlPr>
                                <a:rPr lang="en-US" sz="3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3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3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sz="3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sz="3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3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3800" dirty="0" smtClean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873752"/>
              </a:xfrm>
              <a:blipFill rotWithShape="1">
                <a:blip r:embed="rId2"/>
                <a:stretch>
                  <a:fillRect l="-2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524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Exercises #43 – 47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873752"/>
              </a:xfrm>
            </p:spPr>
            <p:txBody>
              <a:bodyPr>
                <a:normAutofit fontScale="85000" lnSpcReduction="10000"/>
              </a:bodyPr>
              <a:lstStyle/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3300" u="sng" dirty="0" smtClean="0"/>
                  <a:t>Directions:</a:t>
                </a:r>
                <a:r>
                  <a:rPr lang="en-US" sz="3300" dirty="0" smtClean="0"/>
                  <a:t> </a:t>
                </a:r>
                <a:r>
                  <a:rPr lang="en-US" sz="3300" dirty="0" smtClean="0"/>
                  <a:t>Find all solutions in the interval </a:t>
                </a:r>
                <a14:m>
                  <m:oMath xmlns:m="http://schemas.openxmlformats.org/officeDocument/2006/math">
                    <m:r>
                      <a:rPr lang="en-US" sz="3300" b="0" i="1" smtClean="0">
                        <a:latin typeface="Cambria Math"/>
                      </a:rPr>
                      <m:t>[0, 2</m:t>
                    </m:r>
                    <m:r>
                      <a:rPr lang="en-US" sz="3300" b="0" i="1" smtClean="0">
                        <a:latin typeface="Cambria Math"/>
                      </a:rPr>
                      <m:t>𝜋</m:t>
                    </m:r>
                    <m:r>
                      <a:rPr lang="en-US" sz="3300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sz="3300" dirty="0" smtClean="0"/>
                  <a:t>.</a:t>
                </a:r>
              </a:p>
              <a:p>
                <a:pPr>
                  <a:lnSpc>
                    <a:spcPct val="14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4200" b="0" i="1" smtClean="0">
                        <a:latin typeface="Cambria Math"/>
                      </a:rPr>
                      <m:t>2</m:t>
                    </m:r>
                    <m:func>
                      <m:funcPr>
                        <m:ctrlPr>
                          <a:rPr lang="en-US" sz="4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2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42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US" sz="4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2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42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4200" b="0" i="1" smtClean="0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4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2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42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42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4200" b="0" i="1" dirty="0" smtClean="0">
                  <a:latin typeface="Cambria Math"/>
                </a:endParaRPr>
              </a:p>
              <a:p>
                <a:pPr marL="0" indent="0">
                  <a:lnSpc>
                    <a:spcPct val="14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2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42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d>
                        <m:dPr>
                          <m:ctrlPr>
                            <a:rPr lang="en-US" sz="4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200" b="0" i="1" smtClean="0">
                              <a:latin typeface="Cambria Math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sz="4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42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4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4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4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4200" b="0" i="1" dirty="0" smtClean="0">
                  <a:latin typeface="Cambria Math"/>
                </a:endParaRPr>
              </a:p>
              <a:p>
                <a:pPr marL="0" indent="0">
                  <a:lnSpc>
                    <a:spcPct val="14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200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4200" b="1" i="0" smtClean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US" sz="4200" b="1" i="1" smtClean="0"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a:rPr lang="en-US" sz="4200" b="1" i="1" smtClean="0">
                          <a:latin typeface="Cambria Math"/>
                        </a:rPr>
                        <m:t>=</m:t>
                      </m:r>
                      <m:r>
                        <a:rPr lang="en-US" sz="4200" b="1" i="1" smtClean="0">
                          <a:latin typeface="Cambria Math"/>
                        </a:rPr>
                        <m:t>𝟎</m:t>
                      </m:r>
                      <m:r>
                        <a:rPr lang="en-US" sz="4200" b="1" i="1" smtClean="0">
                          <a:latin typeface="Cambria Math"/>
                        </a:rPr>
                        <m:t>     </m:t>
                      </m:r>
                      <m:r>
                        <m:rPr>
                          <m:sty m:val="p"/>
                        </m:rPr>
                        <a:rPr lang="en-US" sz="4200" b="0" i="0" smtClean="0">
                          <a:latin typeface="Cambria Math"/>
                        </a:rPr>
                        <m:t>and</m:t>
                      </m:r>
                      <m:r>
                        <a:rPr lang="en-US" sz="4200" b="0" i="1" smtClean="0">
                          <a:latin typeface="Cambria Math"/>
                        </a:rPr>
                        <m:t>    2</m:t>
                      </m:r>
                      <m:func>
                        <m:funcPr>
                          <m:ctrlPr>
                            <a:rPr lang="en-US" sz="4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2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42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4200" b="0" i="1" smtClean="0">
                          <a:latin typeface="Cambria Math"/>
                        </a:rPr>
                        <m:t>−1=0</m:t>
                      </m:r>
                    </m:oMath>
                  </m:oMathPara>
                </a14:m>
                <a:endParaRPr lang="en-US" sz="4200" b="0" i="1" dirty="0" smtClean="0">
                  <a:latin typeface="Cambria Math"/>
                </a:endParaRPr>
              </a:p>
              <a:p>
                <a:pPr marL="0" indent="0">
                  <a:lnSpc>
                    <a:spcPct val="14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200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4200" b="1" i="0" smtClean="0"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r>
                            <a:rPr lang="en-US" sz="4200" b="1" i="1" smtClean="0"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a:rPr lang="en-US" sz="42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2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42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4200" b="1" i="1" dirty="0" smtClean="0">
                  <a:latin typeface="Cambria Math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873752"/>
              </a:xfrm>
              <a:blipFill rotWithShape="1">
                <a:blip r:embed="rId2"/>
                <a:stretch>
                  <a:fillRect l="-860" r="-10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246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Exercises #43 – 47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873752"/>
              </a:xfrm>
            </p:spPr>
            <p:txBody>
              <a:bodyPr>
                <a:normAutofit fontScale="92500"/>
              </a:bodyPr>
              <a:lstStyle/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3000" u="sng" dirty="0" smtClean="0"/>
                  <a:t>Directions:</a:t>
                </a:r>
                <a:r>
                  <a:rPr lang="en-US" sz="3000" dirty="0" smtClean="0"/>
                  <a:t> </a:t>
                </a:r>
                <a:r>
                  <a:rPr lang="en-US" sz="3000" dirty="0" smtClean="0"/>
                  <a:t>Find all solutions in the interval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[0, 2</m:t>
                    </m:r>
                    <m:r>
                      <a:rPr lang="en-US" sz="3000" b="0" i="1" smtClean="0">
                        <a:latin typeface="Cambria Math"/>
                      </a:rPr>
                      <m:t>𝜋</m:t>
                    </m:r>
                    <m:r>
                      <a:rPr lang="en-US" sz="3000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sz="3000" dirty="0" smtClean="0"/>
                  <a:t>.</a:t>
                </a:r>
              </a:p>
              <a:p>
                <a:pPr>
                  <a:lnSpc>
                    <a:spcPct val="14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4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200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42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US" sz="42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4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200" b="0" i="0" smtClean="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sz="4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42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42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4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200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4200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sz="4200" b="0" i="1" dirty="0" smtClean="0">
                  <a:latin typeface="Cambria Math"/>
                </a:endParaRPr>
              </a:p>
              <a:p>
                <a:pPr marL="0" indent="0">
                  <a:lnSpc>
                    <a:spcPct val="14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2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sz="42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42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4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200" b="0" i="0" smtClean="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4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42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4200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4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2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sz="42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4200" b="0" i="1" dirty="0" smtClean="0">
                  <a:latin typeface="Cambria Math"/>
                </a:endParaRPr>
              </a:p>
              <a:p>
                <a:pPr marL="0" indent="0">
                  <a:lnSpc>
                    <a:spcPct val="14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2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sz="42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4200" b="0" i="1" smtClean="0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sz="42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4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200" b="0" i="0" smtClean="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4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42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4200" b="0" i="1" smtClean="0">
                          <a:latin typeface="Cambria Math"/>
                        </a:rPr>
                        <m:t>−1)=0</m:t>
                      </m:r>
                    </m:oMath>
                  </m:oMathPara>
                </a14:m>
                <a:endParaRPr lang="en-US" sz="4200" b="0" i="1" dirty="0" smtClean="0">
                  <a:latin typeface="Cambria Math"/>
                </a:endParaRPr>
              </a:p>
              <a:p>
                <a:pPr marL="0" indent="0">
                  <a:lnSpc>
                    <a:spcPct val="14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200" b="1" i="0" smtClean="0">
                          <a:latin typeface="Cambria Math"/>
                        </a:rPr>
                        <m:t>𝐭𝐚𝐧</m:t>
                      </m:r>
                      <m:r>
                        <a:rPr lang="en-US" sz="4200" b="1" i="1" smtClean="0">
                          <a:latin typeface="Cambria Math"/>
                        </a:rPr>
                        <m:t> </m:t>
                      </m:r>
                      <m:r>
                        <a:rPr lang="en-US" sz="4200" b="1" i="1" smtClean="0">
                          <a:latin typeface="Cambria Math"/>
                        </a:rPr>
                        <m:t>𝒙</m:t>
                      </m:r>
                      <m:r>
                        <a:rPr lang="en-US" sz="4200" b="1" i="1" smtClean="0">
                          <a:latin typeface="Cambria Math"/>
                        </a:rPr>
                        <m:t>=</m:t>
                      </m:r>
                      <m:r>
                        <a:rPr lang="en-US" sz="4200" b="1" i="1" smtClean="0">
                          <a:latin typeface="Cambria Math"/>
                        </a:rPr>
                        <m:t>𝟎</m:t>
                      </m:r>
                      <m:r>
                        <a:rPr lang="en-US" sz="4200" b="1" i="1" smtClean="0">
                          <a:latin typeface="Cambria Math"/>
                        </a:rPr>
                        <m:t>     </m:t>
                      </m:r>
                      <m:r>
                        <a:rPr lang="en-US" sz="4200" b="1" i="0" smtClean="0">
                          <a:latin typeface="Cambria Math"/>
                        </a:rPr>
                        <m:t>𝐚𝐧𝐝</m:t>
                      </m:r>
                      <m:r>
                        <a:rPr lang="en-US" sz="4200" b="1" i="1" smtClean="0">
                          <a:latin typeface="Cambria Math"/>
                        </a:rPr>
                        <m:t>     </m:t>
                      </m:r>
                      <m:r>
                        <a:rPr lang="en-US" sz="4200" b="1" i="0" smtClean="0">
                          <a:latin typeface="Cambria Math"/>
                        </a:rPr>
                        <m:t>𝐬𝐢𝐧</m:t>
                      </m:r>
                      <m:r>
                        <a:rPr lang="en-US" sz="4200" b="1" i="1" smtClean="0">
                          <a:latin typeface="Cambria Math"/>
                        </a:rPr>
                        <m:t> </m:t>
                      </m:r>
                      <m:r>
                        <a:rPr lang="en-US" sz="4200" b="1" i="1" smtClean="0">
                          <a:latin typeface="Cambria Math"/>
                        </a:rPr>
                        <m:t>𝒙</m:t>
                      </m:r>
                      <m:r>
                        <a:rPr lang="en-US" sz="4200" b="1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2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4200" b="1" i="1" smtClean="0">
                              <a:latin typeface="Cambria Math"/>
                            </a:rPr>
                            <m:t>𝟏</m:t>
                          </m:r>
                        </m:e>
                      </m:rad>
                      <m:r>
                        <a:rPr lang="en-US" sz="4200" b="1" i="1" smtClean="0">
                          <a:latin typeface="Cambria Math"/>
                        </a:rPr>
                        <m:t>=</m:t>
                      </m:r>
                      <m:r>
                        <a:rPr lang="en-US" sz="42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4200" b="1" i="1" dirty="0" smtClean="0">
                  <a:latin typeface="Cambria Math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873752"/>
              </a:xfrm>
              <a:blipFill rotWithShape="1">
                <a:blip r:embed="rId2"/>
                <a:stretch>
                  <a:fillRect l="-860" r="-10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72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37160" y="2743200"/>
            <a:ext cx="8869680" cy="2743200"/>
          </a:xfrm>
        </p:spPr>
        <p:txBody>
          <a:bodyPr>
            <a:noAutofit/>
          </a:bodyPr>
          <a:lstStyle/>
          <a:p>
            <a:r>
              <a:rPr lang="en-US" sz="6600" dirty="0" smtClean="0"/>
              <a:t>P. 430:</a:t>
            </a:r>
            <a:r>
              <a:rPr lang="en-US" sz="4800" dirty="0" smtClean="0"/>
              <a:t> </a:t>
            </a:r>
          </a:p>
          <a:p>
            <a:endParaRPr lang="en-US" sz="1400" dirty="0" smtClean="0"/>
          </a:p>
          <a:p>
            <a:r>
              <a:rPr lang="en-US" sz="6000" dirty="0" smtClean="0"/>
              <a:t>#</a:t>
            </a:r>
            <a:r>
              <a:rPr lang="en-US" sz="6000" dirty="0" smtClean="0"/>
              <a:t>31 – 47 (ODD)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Homework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0849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Identities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800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8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4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b="0" i="0" smtClean="0">
                                <a:latin typeface="Cambria Math"/>
                              </a:rPr>
                              <m:t>cos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4800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4800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48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4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b="0" i="0" smtClean="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4800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48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4800" b="0" dirty="0" smtClean="0"/>
              </a:p>
              <a:p>
                <a:pPr>
                  <a:lnSpc>
                    <a:spcPct val="200000"/>
                  </a:lnSpc>
                </a:pPr>
                <a:r>
                  <a:rPr lang="en-US" sz="48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/>
                      </a:rPr>
                      <m:t>1+</m:t>
                    </m:r>
                    <m:func>
                      <m:funcPr>
                        <m:ctrlPr>
                          <a:rPr lang="en-US" sz="48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4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b="0" i="0" smtClean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4800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48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48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4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b="0" i="0" smtClean="0">
                                <a:latin typeface="Cambria Math"/>
                              </a:rPr>
                              <m:t>sec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48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4800" dirty="0" smtClean="0"/>
              </a:p>
              <a:p>
                <a:pPr>
                  <a:lnSpc>
                    <a:spcPct val="200000"/>
                  </a:lnSpc>
                </a:pPr>
                <a:r>
                  <a:rPr lang="en-US" sz="4800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8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4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b="0" i="0" smtClean="0">
                                <a:latin typeface="Cambria Math"/>
                              </a:rPr>
                              <m:t>cot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4800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4800" b="0" i="1" smtClean="0">
                        <a:latin typeface="Cambria Math"/>
                      </a:rPr>
                      <m:t>+1=</m:t>
                    </m:r>
                    <m:func>
                      <m:funcPr>
                        <m:ctrlPr>
                          <a:rPr lang="en-US" sz="48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4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b="0" i="0" smtClean="0">
                                <a:latin typeface="Cambria Math"/>
                              </a:rPr>
                              <m:t>csc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48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4496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Examples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5102352"/>
              </a:xfrm>
            </p:spPr>
            <p:txBody>
              <a:bodyPr/>
              <a:lstStyle/>
              <a:p>
                <a:r>
                  <a:rPr lang="en-US" u="sng" dirty="0" smtClean="0"/>
                  <a:t>Directions:</a:t>
                </a:r>
                <a:r>
                  <a:rPr lang="en-US" dirty="0" smtClean="0"/>
                  <a:t> Use basic trig identities to simplify the expression.</a:t>
                </a:r>
              </a:p>
              <a:p>
                <a:pPr marL="731520" lvl="1" indent="-457200">
                  <a:buFont typeface="+mj-lt"/>
                  <a:buAutoNum type="arabicPeriod"/>
                </a:pPr>
                <a:r>
                  <a:rPr lang="en-US" sz="3200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∙</m:t>
                      </m:r>
                      <m:func>
                        <m:func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3200" dirty="0" smtClean="0">
                  <a:solidFill>
                    <a:schemeClr val="tx1"/>
                  </a:solidFill>
                </a:endParaRPr>
              </a:p>
              <a:p>
                <a:pPr marL="274320" lvl="1" indent="0">
                  <a:buNone/>
                </a:pPr>
                <a:endParaRPr lang="en-US" sz="32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731520" lvl="1" indent="-457200">
                  <a:buFont typeface="+mj-lt"/>
                  <a:buAutoNum type="arabicPeriod"/>
                </a:pPr>
                <a:r>
                  <a:rPr lang="en-US" sz="3200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cot</m:t>
                        </m:r>
                      </m:fName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sz="3200" b="0" dirty="0" smtClean="0">
                  <a:solidFill>
                    <a:schemeClr val="tx1"/>
                  </a:solidFill>
                </a:endParaRP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  <a:p>
                <a:pPr marL="731520" lvl="1" indent="-457200">
                  <a:buFont typeface="+mj-lt"/>
                  <a:buAutoNum type="arabicPeriod"/>
                </a:pPr>
                <a:endParaRPr lang="en-US" dirty="0" smtClean="0"/>
              </a:p>
              <a:p>
                <a:pPr marL="274320" lvl="1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5102352"/>
              </a:xfrm>
              <a:blipFill rotWithShape="1">
                <a:blip r:embed="rId2"/>
                <a:stretch>
                  <a:fillRect l="-789" t="-1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6092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Examples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5178552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u="sng" dirty="0" smtClean="0"/>
                  <a:t>Directions:</a:t>
                </a:r>
                <a:r>
                  <a:rPr lang="en-US" dirty="0" smtClean="0"/>
                  <a:t> Use basic trig identities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to simplify the expression.</a:t>
                </a:r>
                <a:endParaRPr lang="en-US" i="1" dirty="0">
                  <a:latin typeface="Cambria Math"/>
                </a:endParaRPr>
              </a:p>
              <a:p>
                <a:pPr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1+</m:t>
                        </m:r>
                        <m:func>
                          <m:func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32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32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csc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den>
                    </m:f>
                  </m:oMath>
                </a14:m>
                <a:endParaRPr lang="en-US" sz="3300" dirty="0" smtClean="0">
                  <a:solidFill>
                    <a:schemeClr val="tx1"/>
                  </a:solidFill>
                </a:endParaRP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csc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den>
                      </m:f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731520" lvl="1" indent="-457200">
                  <a:buFont typeface="+mj-lt"/>
                  <a:buAutoNum type="arabicPeriod"/>
                </a:pPr>
                <a:endParaRPr lang="en-US" sz="1100" dirty="0" smtClean="0">
                  <a:solidFill>
                    <a:schemeClr val="tx1"/>
                  </a:solidFill>
                </a:endParaRPr>
              </a:p>
              <a:p>
                <a:pPr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3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cos</m:t>
                            </m:r>
                          </m:e>
                          <m:sup>
                            <m:r>
                              <a:rPr lang="en-US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fName>
                      <m:e>
                        <m:r>
                          <a:rPr lang="en-US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sz="3300" dirty="0" smtClean="0">
                  <a:solidFill>
                    <a:schemeClr val="tx1"/>
                  </a:solidFill>
                </a:endParaRPr>
              </a:p>
              <a:p>
                <a:pPr marL="274320" lvl="1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(1−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0" dirty="0" smtClean="0">
                  <a:solidFill>
                    <a:schemeClr val="tx1"/>
                  </a:solidFill>
                </a:endParaRPr>
              </a:p>
              <a:p>
                <a:pPr marL="274320" lvl="1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pPr marL="274320" lvl="1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5178552"/>
              </a:xfrm>
              <a:blipFill rotWithShape="1">
                <a:blip r:embed="rId2"/>
                <a:stretch>
                  <a:fillRect l="-573" t="-1413" r="-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10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P. 430 #2-8 (Even)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Homework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7288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Warm – Up: 3/17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295400"/>
                <a:ext cx="8503920" cy="5410200"/>
              </a:xfrm>
            </p:spPr>
            <p:txBody>
              <a:bodyPr>
                <a:normAutofit fontScale="62500" lnSpcReduction="2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800" b="0" dirty="0" smtClean="0"/>
                  <a:t>Given: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sz="4300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3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43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300" b="0" i="0" smtClean="0">
                                <a:latin typeface="Cambria Math"/>
                              </a:rPr>
                              <m:t>cos</m:t>
                            </m:r>
                          </m:e>
                          <m:sup>
                            <m:r>
                              <a:rPr lang="en-US" sz="43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4300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4300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43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43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300" b="0" i="0" smtClean="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sz="43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4300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43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4300" b="0" dirty="0" smtClean="0"/>
              </a:p>
              <a:p>
                <a:pPr lvl="2">
                  <a:lnSpc>
                    <a:spcPct val="150000"/>
                  </a:lnSpc>
                </a:pPr>
                <a:r>
                  <a:rPr lang="en-US" sz="4100" b="0" dirty="0" smtClean="0"/>
                  <a:t>Solve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1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41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100" b="0" i="0" smtClean="0">
                                <a:latin typeface="Cambria Math"/>
                              </a:rPr>
                              <m:t>cos</m:t>
                            </m:r>
                          </m:e>
                          <m:sup>
                            <m:r>
                              <a:rPr lang="en-US" sz="41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41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4100" b="0" dirty="0" smtClean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1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41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100" b="0" i="0" smtClean="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sz="41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41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4100" b="0" dirty="0" smtClean="0"/>
                  <a:t>.</a:t>
                </a:r>
              </a:p>
              <a:p>
                <a:pPr lvl="1">
                  <a:lnSpc>
                    <a:spcPct val="200000"/>
                  </a:lnSpc>
                </a:pPr>
                <a:r>
                  <a:rPr lang="en-US" sz="43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4300" b="0" i="1" smtClean="0">
                        <a:latin typeface="Cambria Math"/>
                      </a:rPr>
                      <m:t>1+</m:t>
                    </m:r>
                    <m:func>
                      <m:funcPr>
                        <m:ctrlPr>
                          <a:rPr lang="en-US" sz="43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43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300" b="0" i="0" smtClean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43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4300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43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43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43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300" b="0" i="0" smtClean="0">
                                <a:latin typeface="Cambria Math"/>
                              </a:rPr>
                              <m:t>sec</m:t>
                            </m:r>
                          </m:e>
                          <m:sup>
                            <m:r>
                              <a:rPr lang="en-US" sz="43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43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4300" dirty="0" smtClean="0"/>
              </a:p>
              <a:p>
                <a:pPr lvl="2">
                  <a:lnSpc>
                    <a:spcPct val="200000"/>
                  </a:lnSpc>
                </a:pPr>
                <a:r>
                  <a:rPr lang="en-US" sz="4200" dirty="0"/>
                  <a:t>Solve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20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4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200" b="0" i="0" smtClean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42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42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4200" dirty="0"/>
                  <a:t> </a:t>
                </a:r>
                <a:r>
                  <a:rPr lang="en-US" sz="4200" dirty="0" smtClean="0"/>
                  <a:t>and set equal to </a:t>
                </a:r>
                <a14:m>
                  <m:oMath xmlns:m="http://schemas.openxmlformats.org/officeDocument/2006/math">
                    <m:r>
                      <a:rPr lang="en-US" sz="42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4200" dirty="0" smtClean="0"/>
                  <a:t>.</a:t>
                </a:r>
                <a:endParaRPr lang="en-US" sz="4300" dirty="0" smtClean="0"/>
              </a:p>
              <a:p>
                <a:pPr lvl="1">
                  <a:lnSpc>
                    <a:spcPct val="200000"/>
                  </a:lnSpc>
                </a:pPr>
                <a:r>
                  <a:rPr lang="en-US" sz="4300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3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43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300" b="0" i="0" smtClean="0">
                                <a:latin typeface="Cambria Math"/>
                              </a:rPr>
                              <m:t>cot</m:t>
                            </m:r>
                          </m:e>
                          <m:sup>
                            <m:r>
                              <a:rPr lang="en-US" sz="43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4300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4300" b="0" i="1" smtClean="0">
                        <a:latin typeface="Cambria Math"/>
                      </a:rPr>
                      <m:t>+1=</m:t>
                    </m:r>
                    <m:func>
                      <m:funcPr>
                        <m:ctrlPr>
                          <a:rPr lang="en-US" sz="43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43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300" b="0" i="0" smtClean="0">
                                <a:latin typeface="Cambria Math"/>
                              </a:rPr>
                              <m:t>csc</m:t>
                            </m:r>
                          </m:e>
                          <m:sup>
                            <m:r>
                              <a:rPr lang="en-US" sz="43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43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4300" dirty="0" smtClean="0"/>
              </a:p>
              <a:p>
                <a:pPr lvl="2">
                  <a:lnSpc>
                    <a:spcPct val="200000"/>
                  </a:lnSpc>
                </a:pPr>
                <a:r>
                  <a:rPr lang="en-US" sz="4100" dirty="0"/>
                  <a:t>Solve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10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41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100">
                                <a:latin typeface="Cambria Math"/>
                              </a:rPr>
                              <m:t>co</m:t>
                            </m:r>
                            <m:r>
                              <a:rPr lang="en-US" sz="41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41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41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4100" dirty="0"/>
                  <a:t> </a:t>
                </a:r>
                <a:r>
                  <a:rPr lang="en-US" sz="4100" dirty="0" smtClean="0"/>
                  <a:t>and set equal to </a:t>
                </a:r>
                <a14:m>
                  <m:oMath xmlns:m="http://schemas.openxmlformats.org/officeDocument/2006/math">
                    <m:r>
                      <a:rPr lang="en-US" sz="4100" i="1" dirty="0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4100" dirty="0" smtClean="0"/>
                  <a:t>.</a:t>
                </a:r>
                <a:endParaRPr lang="en-US" sz="4100" dirty="0"/>
              </a:p>
              <a:p>
                <a:pPr lvl="2">
                  <a:lnSpc>
                    <a:spcPct val="200000"/>
                  </a:lnSpc>
                </a:pPr>
                <a:endParaRPr lang="en-US" sz="41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295400"/>
                <a:ext cx="8503920" cy="5410200"/>
              </a:xfrm>
              <a:blipFill rotWithShape="1">
                <a:blip r:embed="rId2"/>
                <a:stretch>
                  <a:fillRect l="-10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858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Section 5.1 – Day 2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Trigonometric Identities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4814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Example #1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873752"/>
              </a:xfrm>
            </p:spPr>
            <p:txBody>
              <a:bodyPr>
                <a:normAutofit fontScale="85000" lnSpcReduction="10000"/>
              </a:bodyPr>
              <a:lstStyle/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1900" u="sng" dirty="0" smtClean="0"/>
                  <a:t>Directions:</a:t>
                </a:r>
                <a:r>
                  <a:rPr lang="en-US" sz="1900" dirty="0" smtClean="0"/>
                  <a:t> Use the basic trig identities to change the expression to one involving only sines and cosines. Then simplify to a basic trigonometric function.</a:t>
                </a:r>
                <a:endParaRPr lang="en-US" sz="1900" i="1" dirty="0">
                  <a:latin typeface="Cambria Math"/>
                </a:endParaRPr>
              </a:p>
              <a:p>
                <a:pPr>
                  <a:lnSpc>
                    <a:spcPct val="140000"/>
                  </a:lnSpc>
                  <a:spcBef>
                    <a:spcPts val="0"/>
                  </a:spcBef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)(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cot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4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80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 i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l-GR" sz="2800" i="1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 i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l-GR" sz="2800" i="1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 smtClean="0"/>
              </a:p>
              <a:p>
                <a:pPr marL="0" indent="0">
                  <a:lnSpc>
                    <a:spcPct val="14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sz="2800" b="0" i="0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n-US" sz="2800" b="0" dirty="0" smtClean="0"/>
              </a:p>
              <a:p>
                <a:pPr marL="0" indent="0">
                  <a:lnSpc>
                    <a:spcPct val="14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800" b="1" i="0" smtClean="0">
                              <a:latin typeface="Cambria Math"/>
                            </a:rPr>
                            <m:t>𝐬𝐞𝐜</m:t>
                          </m:r>
                        </m:fName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873752"/>
              </a:xfrm>
              <a:blipFill rotWithShape="1">
                <a:blip r:embed="rId2"/>
                <a:stretch>
                  <a:fillRect l="-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840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1822</TotalTime>
  <Words>1619</Words>
  <Application>Microsoft Office PowerPoint</Application>
  <PresentationFormat>On-screen Show (4:3)</PresentationFormat>
  <Paragraphs>146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Trigonometric Identities</vt:lpstr>
      <vt:lpstr>Basic Trigonometric Identities</vt:lpstr>
      <vt:lpstr>Pythagorean Identities</vt:lpstr>
      <vt:lpstr>Examples</vt:lpstr>
      <vt:lpstr>Examples</vt:lpstr>
      <vt:lpstr>Homework</vt:lpstr>
      <vt:lpstr>Warm – Up: 3/17</vt:lpstr>
      <vt:lpstr>Trigonometric Identities</vt:lpstr>
      <vt:lpstr>Example #1</vt:lpstr>
      <vt:lpstr>Example #2</vt:lpstr>
      <vt:lpstr>Other Examples</vt:lpstr>
      <vt:lpstr>Homework</vt:lpstr>
      <vt:lpstr>Warm – Up:</vt:lpstr>
      <vt:lpstr>Trigonometric Identities</vt:lpstr>
      <vt:lpstr>Odd-Even Identities</vt:lpstr>
      <vt:lpstr>Homework</vt:lpstr>
      <vt:lpstr>Warm – Up:</vt:lpstr>
      <vt:lpstr>Trigonometric Identities</vt:lpstr>
      <vt:lpstr>Co-Function Identities</vt:lpstr>
      <vt:lpstr>Homework</vt:lpstr>
      <vt:lpstr>Trigonometric Identities</vt:lpstr>
      <vt:lpstr>Exercises #31 – 37</vt:lpstr>
      <vt:lpstr>Exercises #39 – 41</vt:lpstr>
      <vt:lpstr>Exercises #43 – 47</vt:lpstr>
      <vt:lpstr>Exercises #43 – 47</vt:lpstr>
      <vt:lpstr>Homework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Trigonometric Identities</dc:title>
  <dc:creator>Amanda</dc:creator>
  <cp:lastModifiedBy>Amanda</cp:lastModifiedBy>
  <cp:revision>28</cp:revision>
  <dcterms:created xsi:type="dcterms:W3CDTF">2015-03-16T01:24:42Z</dcterms:created>
  <dcterms:modified xsi:type="dcterms:W3CDTF">2015-03-23T01:18:10Z</dcterms:modified>
</cp:coreProperties>
</file>