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6" r:id="rId2"/>
    <p:sldId id="260" r:id="rId3"/>
    <p:sldId id="266" r:id="rId4"/>
    <p:sldId id="262" r:id="rId5"/>
    <p:sldId id="261" r:id="rId6"/>
    <p:sldId id="265" r:id="rId7"/>
    <p:sldId id="263" r:id="rId8"/>
    <p:sldId id="264" r:id="rId9"/>
    <p:sldId id="267" r:id="rId10"/>
    <p:sldId id="268" r:id="rId11"/>
    <p:sldId id="269" r:id="rId12"/>
    <p:sldId id="270" r:id="rId13"/>
    <p:sldId id="271" r:id="rId14"/>
    <p:sldId id="274" r:id="rId15"/>
    <p:sldId id="275" r:id="rId16"/>
    <p:sldId id="272" r:id="rId17"/>
    <p:sldId id="258" r:id="rId18"/>
    <p:sldId id="257" r:id="rId19"/>
    <p:sldId id="273" r:id="rId20"/>
    <p:sldId id="25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836AD-1AAB-4AC5-B223-E361E77C1897}"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14DF7-D636-4C56-A75C-FD7CF2B2ABE5}" type="slidenum">
              <a:rPr lang="en-US" smtClean="0"/>
              <a:t>‹#›</a:t>
            </a:fld>
            <a:endParaRPr lang="en-US"/>
          </a:p>
        </p:txBody>
      </p:sp>
    </p:spTree>
    <p:extLst>
      <p:ext uri="{BB962C8B-B14F-4D97-AF65-F5344CB8AC3E}">
        <p14:creationId xmlns:p14="http://schemas.microsoft.com/office/powerpoint/2010/main" val="279440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http://slhs-precalc-orban.weebly.com/ </a:t>
            </a:r>
            <a:endParaRPr lang="en-US" dirty="0"/>
          </a:p>
        </p:txBody>
      </p:sp>
      <p:sp>
        <p:nvSpPr>
          <p:cNvPr id="4" name="Slide Number Placeholder 3"/>
          <p:cNvSpPr>
            <a:spLocks noGrp="1"/>
          </p:cNvSpPr>
          <p:nvPr>
            <p:ph type="sldNum" sz="quarter" idx="10"/>
          </p:nvPr>
        </p:nvSpPr>
        <p:spPr/>
        <p:txBody>
          <a:bodyPr/>
          <a:lstStyle/>
          <a:p>
            <a:fld id="{57114DF7-D636-4C56-A75C-FD7CF2B2ABE5}" type="slidenum">
              <a:rPr lang="en-US" smtClean="0"/>
              <a:t>11</a:t>
            </a:fld>
            <a:endParaRPr lang="en-US"/>
          </a:p>
        </p:txBody>
      </p:sp>
    </p:spTree>
    <p:extLst>
      <p:ext uri="{BB962C8B-B14F-4D97-AF65-F5344CB8AC3E}">
        <p14:creationId xmlns:p14="http://schemas.microsoft.com/office/powerpoint/2010/main" val="173743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C7823772-0142-4E7F-8F6C-59443772F4C6}"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0CB08C5C-E14C-49B3-89C4-381043FDAF8A}"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23772-0142-4E7F-8F6C-59443772F4C6}"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8C5C-E14C-49B3-89C4-381043FDAF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23772-0142-4E7F-8F6C-59443772F4C6}"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8C5C-E14C-49B3-89C4-381043FDAF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C7823772-0142-4E7F-8F6C-59443772F4C6}"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8C5C-E14C-49B3-89C4-381043FDAF8A}"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C7823772-0142-4E7F-8F6C-59443772F4C6}"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8C5C-E14C-49B3-89C4-381043FDAF8A}"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823772-0142-4E7F-8F6C-59443772F4C6}"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8C5C-E14C-49B3-89C4-381043FDAF8A}"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7823772-0142-4E7F-8F6C-59443772F4C6}"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8C5C-E14C-49B3-89C4-381043FDAF8A}"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C7823772-0142-4E7F-8F6C-59443772F4C6}"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8C5C-E14C-49B3-89C4-381043FDAF8A}"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23772-0142-4E7F-8F6C-59443772F4C6}"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8C5C-E14C-49B3-89C4-381043FDAF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C7823772-0142-4E7F-8F6C-59443772F4C6}"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8C5C-E14C-49B3-89C4-381043FDAF8A}"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7823772-0142-4E7F-8F6C-59443772F4C6}"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8C5C-E14C-49B3-89C4-381043FDAF8A}"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C7823772-0142-4E7F-8F6C-59443772F4C6}" type="datetimeFigureOut">
              <a:rPr lang="en-US" smtClean="0"/>
              <a:t>9/2/2014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CB08C5C-E14C-49B3-89C4-381043FDAF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dirty="0" smtClean="0"/>
              <a:t>Ms. Orban</a:t>
            </a:r>
          </a:p>
          <a:p>
            <a:pPr algn="ctr"/>
            <a:r>
              <a:rPr lang="en-US" dirty="0" smtClean="0"/>
              <a:t>Pre-Calculus</a:t>
            </a:r>
          </a:p>
          <a:p>
            <a:pPr algn="ctr"/>
            <a:r>
              <a:rPr lang="en-US" dirty="0" smtClean="0"/>
              <a:t>1</a:t>
            </a:r>
            <a:r>
              <a:rPr lang="en-US" baseline="30000" dirty="0" smtClean="0"/>
              <a:t>st</a:t>
            </a:r>
            <a:r>
              <a:rPr lang="en-US" dirty="0" smtClean="0"/>
              <a:t> Hour</a:t>
            </a:r>
            <a:endParaRPr lang="en-US" dirty="0"/>
          </a:p>
        </p:txBody>
      </p:sp>
      <p:sp>
        <p:nvSpPr>
          <p:cNvPr id="2" name="Title 1"/>
          <p:cNvSpPr>
            <a:spLocks noGrp="1"/>
          </p:cNvSpPr>
          <p:nvPr>
            <p:ph type="title"/>
          </p:nvPr>
        </p:nvSpPr>
        <p:spPr/>
        <p:txBody>
          <a:bodyPr>
            <a:normAutofit/>
          </a:bodyPr>
          <a:lstStyle/>
          <a:p>
            <a:pPr algn="ctr"/>
            <a:r>
              <a:rPr lang="en-US" sz="4800" dirty="0" smtClean="0"/>
              <a:t>Welcome Back!</a:t>
            </a:r>
            <a:endParaRPr lang="en-US" sz="4800" dirty="0"/>
          </a:p>
        </p:txBody>
      </p:sp>
    </p:spTree>
    <p:extLst>
      <p:ext uri="{BB962C8B-B14F-4D97-AF65-F5344CB8AC3E}">
        <p14:creationId xmlns:p14="http://schemas.microsoft.com/office/powerpoint/2010/main" val="280783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3733800" y="3276600"/>
            <a:ext cx="5120640" cy="1476375"/>
          </a:xfrm>
        </p:spPr>
        <p:txBody>
          <a:bodyPr anchor="ctr">
            <a:normAutofit/>
          </a:bodyPr>
          <a:lstStyle/>
          <a:p>
            <a:pPr algn="ctr"/>
            <a:r>
              <a:rPr lang="en-US" sz="3200" b="1" u="sng" dirty="0"/>
              <a:t>Ms. </a:t>
            </a:r>
            <a:r>
              <a:rPr lang="en-US" sz="3200" b="1" u="sng" dirty="0" err="1"/>
              <a:t>Orban’s</a:t>
            </a:r>
            <a:r>
              <a:rPr lang="en-US" sz="3200" b="1" u="sng" dirty="0"/>
              <a:t> Class Page</a:t>
            </a:r>
            <a:endParaRPr lang="en-US" sz="3200" dirty="0"/>
          </a:p>
        </p:txBody>
      </p:sp>
      <p:sp>
        <p:nvSpPr>
          <p:cNvPr id="3" name="Title 2"/>
          <p:cNvSpPr>
            <a:spLocks noGrp="1"/>
          </p:cNvSpPr>
          <p:nvPr>
            <p:ph type="title"/>
          </p:nvPr>
        </p:nvSpPr>
        <p:spPr/>
        <p:txBody>
          <a:bodyPr>
            <a:noAutofit/>
          </a:bodyPr>
          <a:lstStyle/>
          <a:p>
            <a:pPr algn="ctr"/>
            <a:r>
              <a:rPr lang="en-US" sz="4800" dirty="0" smtClean="0"/>
              <a:t>Website</a:t>
            </a:r>
            <a:endParaRPr lang="en-US" sz="4800" dirty="0"/>
          </a:p>
        </p:txBody>
      </p:sp>
    </p:spTree>
    <p:extLst>
      <p:ext uri="{BB962C8B-B14F-4D97-AF65-F5344CB8AC3E}">
        <p14:creationId xmlns:p14="http://schemas.microsoft.com/office/powerpoint/2010/main" val="396341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http://slhs-precalc-orban.weebly.com</a:t>
            </a:r>
            <a:r>
              <a:rPr lang="en-US" dirty="0" smtClean="0"/>
              <a:t>/ </a:t>
            </a:r>
            <a:endParaRPr lang="en-US" dirty="0"/>
          </a:p>
        </p:txBody>
      </p:sp>
      <p:pic>
        <p:nvPicPr>
          <p:cNvPr id="307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9539" r="1963" b="-202"/>
          <a:stretch/>
        </p:blipFill>
        <p:spPr bwMode="auto">
          <a:xfrm>
            <a:off x="502920" y="1296399"/>
            <a:ext cx="8138160" cy="518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43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pPr algn="ctr"/>
            <a:r>
              <a:rPr lang="en-US" sz="4800" dirty="0" smtClean="0"/>
              <a:t>Remind101</a:t>
            </a:r>
            <a:endParaRPr lang="en-US" dirty="0"/>
          </a:p>
        </p:txBody>
      </p:sp>
    </p:spTree>
    <p:extLst>
      <p:ext uri="{BB962C8B-B14F-4D97-AF65-F5344CB8AC3E}">
        <p14:creationId xmlns:p14="http://schemas.microsoft.com/office/powerpoint/2010/main" val="27868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Remind101</a:t>
            </a:r>
            <a:endParaRPr lang="en-US" sz="4800" b="1" u="sng" dirty="0"/>
          </a:p>
        </p:txBody>
      </p:sp>
      <p:sp>
        <p:nvSpPr>
          <p:cNvPr id="3" name="Content Placeholder 2"/>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Autofit/>
          </a:bodyPr>
          <a:lstStyle/>
          <a:p>
            <a:pPr>
              <a:lnSpc>
                <a:spcPct val="300000"/>
              </a:lnSpc>
              <a:spcBef>
                <a:spcPts val="0"/>
              </a:spcBef>
            </a:pPr>
            <a:r>
              <a:rPr lang="en-US" sz="3000" b="1" dirty="0">
                <a:solidFill>
                  <a:schemeClr val="tx2"/>
                </a:solidFill>
              </a:rPr>
              <a:t>Email:</a:t>
            </a:r>
            <a:r>
              <a:rPr lang="en-US" sz="3000" dirty="0">
                <a:solidFill>
                  <a:schemeClr val="tx2"/>
                </a:solidFill>
              </a:rPr>
              <a:t> </a:t>
            </a:r>
            <a:r>
              <a:rPr lang="en-US" sz="3000" dirty="0">
                <a:solidFill>
                  <a:srgbClr val="0070C0"/>
                </a:solidFill>
              </a:rPr>
              <a:t>https://</a:t>
            </a:r>
            <a:r>
              <a:rPr lang="en-US" sz="3000" dirty="0" smtClean="0">
                <a:solidFill>
                  <a:srgbClr val="0070C0"/>
                </a:solidFill>
              </a:rPr>
              <a:t>www.remind.com/join/orban1</a:t>
            </a:r>
            <a:endParaRPr lang="en-US" sz="3000" dirty="0">
              <a:solidFill>
                <a:srgbClr val="0070C0"/>
              </a:solidFill>
            </a:endParaRPr>
          </a:p>
          <a:p>
            <a:pPr>
              <a:lnSpc>
                <a:spcPct val="300000"/>
              </a:lnSpc>
              <a:spcBef>
                <a:spcPts val="0"/>
              </a:spcBef>
            </a:pPr>
            <a:r>
              <a:rPr lang="en-US" sz="3000" b="1" dirty="0">
                <a:solidFill>
                  <a:schemeClr val="tx2"/>
                </a:solidFill>
              </a:rPr>
              <a:t>Text:</a:t>
            </a:r>
            <a:r>
              <a:rPr lang="en-US" sz="3000" dirty="0">
                <a:solidFill>
                  <a:schemeClr val="tx2"/>
                </a:solidFill>
              </a:rPr>
              <a:t> (248) 918-0344 with the message: @orban1</a:t>
            </a:r>
          </a:p>
          <a:p>
            <a:pPr>
              <a:lnSpc>
                <a:spcPct val="300000"/>
              </a:lnSpc>
              <a:spcBef>
                <a:spcPts val="0"/>
              </a:spcBef>
            </a:pPr>
            <a:r>
              <a:rPr lang="en-US" sz="3000" b="1" dirty="0">
                <a:solidFill>
                  <a:schemeClr val="tx2"/>
                </a:solidFill>
              </a:rPr>
              <a:t>Remind App:</a:t>
            </a:r>
            <a:r>
              <a:rPr lang="en-US" sz="3000" dirty="0">
                <a:solidFill>
                  <a:schemeClr val="tx2"/>
                </a:solidFill>
              </a:rPr>
              <a:t> Enter class code: @</a:t>
            </a:r>
            <a:r>
              <a:rPr lang="en-US" sz="3000" dirty="0" smtClean="0">
                <a:solidFill>
                  <a:schemeClr val="tx2"/>
                </a:solidFill>
              </a:rPr>
              <a:t>orban1</a:t>
            </a:r>
            <a:endParaRPr lang="en-US" sz="3000" dirty="0"/>
          </a:p>
        </p:txBody>
      </p:sp>
    </p:spTree>
    <p:extLst>
      <p:ext uri="{BB962C8B-B14F-4D97-AF65-F5344CB8AC3E}">
        <p14:creationId xmlns:p14="http://schemas.microsoft.com/office/powerpoint/2010/main" val="310867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pPr algn="ctr"/>
            <a:r>
              <a:rPr lang="en-US" dirty="0" smtClean="0"/>
              <a:t>Expectations</a:t>
            </a:r>
            <a:endParaRPr lang="en-US" dirty="0"/>
          </a:p>
        </p:txBody>
      </p:sp>
    </p:spTree>
    <p:extLst>
      <p:ext uri="{BB962C8B-B14F-4D97-AF65-F5344CB8AC3E}">
        <p14:creationId xmlns:p14="http://schemas.microsoft.com/office/powerpoint/2010/main" val="1486534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Classroom Expectations</a:t>
            </a:r>
            <a:endParaRPr lang="en-US" sz="4800" b="1" u="sng" dirty="0"/>
          </a:p>
        </p:txBody>
      </p:sp>
      <p:sp>
        <p:nvSpPr>
          <p:cNvPr id="3" name="Content Placeholder 2"/>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rmAutofit/>
          </a:bodyPr>
          <a:lstStyle/>
          <a:p>
            <a:pPr>
              <a:lnSpc>
                <a:spcPct val="170000"/>
              </a:lnSpc>
            </a:pPr>
            <a:r>
              <a:rPr lang="en-US" sz="2800" dirty="0" smtClean="0">
                <a:solidFill>
                  <a:schemeClr val="tx2"/>
                </a:solidFill>
              </a:rPr>
              <a:t>Respect </a:t>
            </a:r>
          </a:p>
          <a:p>
            <a:pPr lvl="2">
              <a:lnSpc>
                <a:spcPct val="170000"/>
              </a:lnSpc>
              <a:buFont typeface="Wingdings" panose="05000000000000000000" pitchFamily="2" charset="2"/>
              <a:buChar char="§"/>
            </a:pPr>
            <a:r>
              <a:rPr lang="en-US" sz="2400" dirty="0" smtClean="0">
                <a:solidFill>
                  <a:schemeClr val="tx2"/>
                </a:solidFill>
              </a:rPr>
              <a:t>For me and your classmates</a:t>
            </a:r>
            <a:endParaRPr lang="en-US" sz="2000" dirty="0" smtClean="0">
              <a:solidFill>
                <a:schemeClr val="tx2"/>
              </a:solidFill>
            </a:endParaRPr>
          </a:p>
          <a:p>
            <a:pPr>
              <a:lnSpc>
                <a:spcPct val="170000"/>
              </a:lnSpc>
            </a:pPr>
            <a:r>
              <a:rPr lang="en-US" sz="2800" dirty="0" smtClean="0">
                <a:solidFill>
                  <a:schemeClr val="tx2"/>
                </a:solidFill>
              </a:rPr>
              <a:t>Participation</a:t>
            </a:r>
          </a:p>
          <a:p>
            <a:pPr lvl="2">
              <a:lnSpc>
                <a:spcPct val="170000"/>
              </a:lnSpc>
              <a:buFont typeface="Wingdings" panose="05000000000000000000" pitchFamily="2" charset="2"/>
              <a:buChar char="§"/>
            </a:pPr>
            <a:r>
              <a:rPr lang="en-US" sz="2400" dirty="0" smtClean="0">
                <a:solidFill>
                  <a:schemeClr val="tx2"/>
                </a:solidFill>
              </a:rPr>
              <a:t>OK to make mistakes</a:t>
            </a:r>
            <a:endParaRPr lang="en-US" sz="2000" dirty="0" smtClean="0">
              <a:solidFill>
                <a:schemeClr val="tx2"/>
              </a:solidFill>
            </a:endParaRPr>
          </a:p>
          <a:p>
            <a:pPr>
              <a:lnSpc>
                <a:spcPct val="170000"/>
              </a:lnSpc>
            </a:pPr>
            <a:r>
              <a:rPr lang="en-US" sz="2800" dirty="0" smtClean="0">
                <a:solidFill>
                  <a:schemeClr val="tx2"/>
                </a:solidFill>
              </a:rPr>
              <a:t>Mathematics Learning Community</a:t>
            </a:r>
          </a:p>
          <a:p>
            <a:pPr lvl="2">
              <a:lnSpc>
                <a:spcPct val="170000"/>
              </a:lnSpc>
              <a:buFont typeface="Wingdings" panose="05000000000000000000" pitchFamily="2" charset="2"/>
              <a:buChar char="§"/>
            </a:pPr>
            <a:r>
              <a:rPr lang="en-US" sz="2400" dirty="0" smtClean="0">
                <a:solidFill>
                  <a:schemeClr val="tx2"/>
                </a:solidFill>
              </a:rPr>
              <a:t>Open to everyone’s ideas</a:t>
            </a:r>
            <a:endParaRPr lang="en-US" sz="2400" dirty="0">
              <a:solidFill>
                <a:schemeClr val="tx2"/>
              </a:solidFill>
            </a:endParaRPr>
          </a:p>
        </p:txBody>
      </p:sp>
    </p:spTree>
    <p:extLst>
      <p:ext uri="{BB962C8B-B14F-4D97-AF65-F5344CB8AC3E}">
        <p14:creationId xmlns:p14="http://schemas.microsoft.com/office/powerpoint/2010/main" val="165784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normAutofit/>
          </a:bodyPr>
          <a:lstStyle/>
          <a:p>
            <a:pPr algn="ctr"/>
            <a:r>
              <a:rPr lang="en-US" sz="4800" dirty="0" smtClean="0"/>
              <a:t>WHO AM  </a:t>
            </a:r>
            <a:r>
              <a:rPr lang="en-US" sz="4800" dirty="0" err="1" smtClean="0"/>
              <a:t>i</a:t>
            </a:r>
            <a:r>
              <a:rPr lang="en-US" sz="4800" dirty="0" smtClean="0"/>
              <a:t>?</a:t>
            </a:r>
            <a:endParaRPr lang="en-US" sz="4800" dirty="0"/>
          </a:p>
        </p:txBody>
      </p:sp>
    </p:spTree>
    <p:extLst>
      <p:ext uri="{BB962C8B-B14F-4D97-AF65-F5344CB8AC3E}">
        <p14:creationId xmlns:p14="http://schemas.microsoft.com/office/powerpoint/2010/main" val="103822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u="sng" dirty="0" smtClean="0"/>
              <a:t>Who Am I?</a:t>
            </a:r>
            <a:endParaRPr lang="en-US" sz="4800" b="1" u="sng" dirty="0"/>
          </a:p>
        </p:txBody>
      </p:sp>
      <p:sp>
        <p:nvSpPr>
          <p:cNvPr id="4" name="Content Placeholder 3"/>
          <p:cNvSpPr>
            <a:spLocks noGrp="1"/>
          </p:cNvSpPr>
          <p:nvPr>
            <p:ph sz="quarter" idx="13"/>
          </p:nvPr>
        </p:nvSpPr>
        <p:spPr>
          <a:noFill/>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nSpc>
                <a:spcPct val="150000"/>
              </a:lnSpc>
            </a:pPr>
            <a:r>
              <a:rPr lang="en-US" sz="2800" dirty="0" smtClean="0">
                <a:solidFill>
                  <a:schemeClr val="tx2"/>
                </a:solidFill>
              </a:rPr>
              <a:t>Graduated from Henry Ford II High School</a:t>
            </a:r>
          </a:p>
          <a:p>
            <a:pPr>
              <a:lnSpc>
                <a:spcPct val="150000"/>
              </a:lnSpc>
            </a:pPr>
            <a:r>
              <a:rPr lang="en-US" sz="2800" dirty="0" smtClean="0">
                <a:solidFill>
                  <a:schemeClr val="tx2"/>
                </a:solidFill>
              </a:rPr>
              <a:t>Graduated from Michigan State University (2014) </a:t>
            </a:r>
          </a:p>
          <a:p>
            <a:pPr lvl="2">
              <a:lnSpc>
                <a:spcPct val="150000"/>
              </a:lnSpc>
              <a:buFont typeface="Wingdings" panose="05000000000000000000" pitchFamily="2" charset="2"/>
              <a:buChar char="§"/>
            </a:pPr>
            <a:r>
              <a:rPr lang="en-US" sz="2600" dirty="0" smtClean="0">
                <a:solidFill>
                  <a:schemeClr val="tx2"/>
                </a:solidFill>
              </a:rPr>
              <a:t>Secondary Education Degree</a:t>
            </a:r>
          </a:p>
          <a:p>
            <a:pPr lvl="4">
              <a:lnSpc>
                <a:spcPct val="150000"/>
              </a:lnSpc>
              <a:buFont typeface="Courier New" panose="02070309020205020404" pitchFamily="49" charset="0"/>
              <a:buChar char="o"/>
            </a:pPr>
            <a:r>
              <a:rPr lang="en-US" sz="2200" dirty="0" smtClean="0">
                <a:solidFill>
                  <a:schemeClr val="tx2"/>
                </a:solidFill>
              </a:rPr>
              <a:t>Major: Mathematics</a:t>
            </a:r>
          </a:p>
          <a:p>
            <a:pPr lvl="4">
              <a:lnSpc>
                <a:spcPct val="150000"/>
              </a:lnSpc>
              <a:buFont typeface="Courier New" panose="02070309020205020404" pitchFamily="49" charset="0"/>
              <a:buChar char="o"/>
            </a:pPr>
            <a:r>
              <a:rPr lang="en-US" sz="2200" dirty="0" smtClean="0">
                <a:solidFill>
                  <a:schemeClr val="tx2"/>
                </a:solidFill>
              </a:rPr>
              <a:t>Minor: Chemistry</a:t>
            </a:r>
          </a:p>
          <a:p>
            <a:pPr>
              <a:lnSpc>
                <a:spcPct val="150000"/>
              </a:lnSpc>
            </a:pPr>
            <a:r>
              <a:rPr lang="en-US" sz="2800" dirty="0" smtClean="0">
                <a:solidFill>
                  <a:schemeClr val="tx2"/>
                </a:solidFill>
              </a:rPr>
              <a:t>Played soccer for 15 years and played flute in marching band and symphonic band.</a:t>
            </a:r>
          </a:p>
          <a:p>
            <a:pPr>
              <a:lnSpc>
                <a:spcPct val="150000"/>
              </a:lnSpc>
            </a:pPr>
            <a:r>
              <a:rPr lang="en-US" sz="2800" dirty="0" smtClean="0">
                <a:solidFill>
                  <a:schemeClr val="tx2"/>
                </a:solidFill>
              </a:rPr>
              <a:t>Likes: Traveling, reading, playing sports, and watching movies.</a:t>
            </a:r>
            <a:endParaRPr lang="en-US" sz="2800" dirty="0">
              <a:solidFill>
                <a:schemeClr val="tx2"/>
              </a:solidFill>
            </a:endParaRPr>
          </a:p>
        </p:txBody>
      </p:sp>
      <p:pic>
        <p:nvPicPr>
          <p:cNvPr id="8" name="Content Placeholder 7"/>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7345" r="4671"/>
          <a:stretch/>
        </p:blipFill>
        <p:spPr>
          <a:xfrm rot="5400000">
            <a:off x="3635452" y="1371600"/>
            <a:ext cx="6292696" cy="4114800"/>
          </a:xfrm>
        </p:spPr>
      </p:pic>
    </p:spTree>
    <p:extLst>
      <p:ext uri="{BB962C8B-B14F-4D97-AF65-F5344CB8AC3E}">
        <p14:creationId xmlns:p14="http://schemas.microsoft.com/office/powerpoint/2010/main" val="372614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3008313" cy="1162050"/>
          </a:xfrm>
        </p:spPr>
        <p:txBody>
          <a:bodyPr>
            <a:noAutofit/>
          </a:bodyPr>
          <a:lstStyle/>
          <a:p>
            <a:pPr algn="ctr"/>
            <a:r>
              <a:rPr lang="en-US" sz="3200" u="sng" dirty="0" smtClean="0"/>
              <a:t>Traveling Around Europe</a:t>
            </a:r>
            <a:endParaRPr lang="en-US" sz="3200" u="sng" dirty="0"/>
          </a:p>
        </p:txBody>
      </p:sp>
      <p:pic>
        <p:nvPicPr>
          <p:cNvPr id="13" name="Content Placeholder 1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3124200" y="-1"/>
            <a:ext cx="3248873" cy="2930367"/>
          </a:xfrm>
        </p:spPr>
      </p:pic>
      <p:sp>
        <p:nvSpPr>
          <p:cNvPr id="10" name="Text Placeholder 9"/>
          <p:cNvSpPr>
            <a:spLocks noGrp="1"/>
          </p:cNvSpPr>
          <p:nvPr>
            <p:ph type="body" sz="half" idx="2"/>
          </p:nvPr>
        </p:nvSpPr>
        <p:spPr>
          <a:xfrm>
            <a:off x="228600" y="1511300"/>
            <a:ext cx="2743199" cy="2298701"/>
          </a:xfrm>
          <a:noFill/>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285750" indent="-285750">
              <a:buFont typeface="Arial" panose="020B0604020202020204" pitchFamily="34" charset="0"/>
              <a:buChar char="•"/>
            </a:pPr>
            <a:r>
              <a:rPr lang="en-US" sz="1600" dirty="0" smtClean="0"/>
              <a:t>Maastricht, Netherlands</a:t>
            </a:r>
          </a:p>
          <a:p>
            <a:pPr marL="285750" indent="-285750">
              <a:buFont typeface="Arial" panose="020B0604020202020204" pitchFamily="34" charset="0"/>
              <a:buChar char="•"/>
            </a:pPr>
            <a:r>
              <a:rPr lang="en-US" sz="1600" dirty="0" smtClean="0"/>
              <a:t>Amsterdam, Netherlands</a:t>
            </a:r>
          </a:p>
          <a:p>
            <a:pPr marL="285750" indent="-285750">
              <a:buFont typeface="Arial" panose="020B0604020202020204" pitchFamily="34" charset="0"/>
              <a:buChar char="•"/>
            </a:pPr>
            <a:r>
              <a:rPr lang="en-US" sz="1600" dirty="0" smtClean="0"/>
              <a:t>Paris, France</a:t>
            </a:r>
          </a:p>
          <a:p>
            <a:pPr marL="285750" indent="-285750">
              <a:buFont typeface="Arial" panose="020B0604020202020204" pitchFamily="34" charset="0"/>
              <a:buChar char="•"/>
            </a:pPr>
            <a:r>
              <a:rPr lang="en-US" sz="1600" dirty="0" smtClean="0"/>
              <a:t>Brussels, Belgium</a:t>
            </a:r>
          </a:p>
          <a:p>
            <a:pPr marL="285750" indent="-285750">
              <a:buFont typeface="Arial" panose="020B0604020202020204" pitchFamily="34" charset="0"/>
              <a:buChar char="•"/>
            </a:pPr>
            <a:r>
              <a:rPr lang="en-US" sz="1600" dirty="0" smtClean="0"/>
              <a:t>Aachen, Germany</a:t>
            </a:r>
          </a:p>
          <a:p>
            <a:pPr marL="285750" indent="-285750">
              <a:buFont typeface="Arial" panose="020B0604020202020204" pitchFamily="34" charset="0"/>
              <a:buChar char="•"/>
            </a:pPr>
            <a:r>
              <a:rPr lang="en-US" sz="1600" dirty="0" smtClean="0"/>
              <a:t>London, England</a:t>
            </a:r>
          </a:p>
          <a:p>
            <a:pPr marL="285750" indent="-285750">
              <a:buFont typeface="Arial" panose="020B0604020202020204" pitchFamily="34" charset="0"/>
              <a:buChar char="•"/>
            </a:pPr>
            <a:r>
              <a:rPr lang="en-US" sz="1600" dirty="0" smtClean="0"/>
              <a:t>Rome, Italy</a:t>
            </a:r>
          </a:p>
          <a:p>
            <a:pPr marL="285750" indent="-285750">
              <a:buFont typeface="Arial" panose="020B0604020202020204" pitchFamily="34" charset="0"/>
              <a:buChar char="•"/>
            </a:pPr>
            <a:r>
              <a:rPr lang="en-US" sz="1600" dirty="0" smtClean="0"/>
              <a:t>Vatican City, Italy</a:t>
            </a:r>
          </a:p>
          <a:p>
            <a:pPr marL="285750" indent="-285750">
              <a:buFont typeface="Arial" panose="020B0604020202020204" pitchFamily="34" charset="0"/>
              <a:buChar char="•"/>
            </a:pP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127" y="0"/>
            <a:ext cx="2867873" cy="417309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2895600"/>
            <a:ext cx="2514600" cy="396240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1635" y="4114800"/>
            <a:ext cx="3682365" cy="274320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6818" t="13940" r="10796"/>
          <a:stretch/>
        </p:blipFill>
        <p:spPr>
          <a:xfrm>
            <a:off x="0" y="4114800"/>
            <a:ext cx="3124200" cy="274320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0930" y="2400301"/>
            <a:ext cx="2114550" cy="2819400"/>
          </a:xfrm>
          <a:prstGeom prst="rect">
            <a:avLst/>
          </a:prstGeom>
        </p:spPr>
      </p:pic>
    </p:spTree>
    <p:extLst>
      <p:ext uri="{BB962C8B-B14F-4D97-AF65-F5344CB8AC3E}">
        <p14:creationId xmlns:p14="http://schemas.microsoft.com/office/powerpoint/2010/main" val="392978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normAutofit/>
          </a:bodyPr>
          <a:lstStyle/>
          <a:p>
            <a:pPr algn="ctr"/>
            <a:r>
              <a:rPr lang="en-US" sz="4800" dirty="0" smtClean="0"/>
              <a:t>Who Are you?</a:t>
            </a:r>
            <a:endParaRPr lang="en-US" sz="4800" dirty="0"/>
          </a:p>
        </p:txBody>
      </p:sp>
    </p:spTree>
    <p:extLst>
      <p:ext uri="{BB962C8B-B14F-4D97-AF65-F5344CB8AC3E}">
        <p14:creationId xmlns:p14="http://schemas.microsoft.com/office/powerpoint/2010/main" val="3454399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u="sng" dirty="0" smtClean="0"/>
              <a:t>Agenda</a:t>
            </a:r>
            <a:endParaRPr lang="en-US" sz="4400" b="1" u="sng" dirty="0"/>
          </a:p>
        </p:txBody>
      </p:sp>
      <p:sp>
        <p:nvSpPr>
          <p:cNvPr id="7" name="Content Placeholder 6"/>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rmAutofit/>
          </a:bodyPr>
          <a:lstStyle/>
          <a:p>
            <a:pPr>
              <a:lnSpc>
                <a:spcPct val="150000"/>
              </a:lnSpc>
            </a:pPr>
            <a:r>
              <a:rPr lang="en-US" sz="3600" dirty="0" smtClean="0">
                <a:solidFill>
                  <a:schemeClr val="tx2"/>
                </a:solidFill>
              </a:rPr>
              <a:t>Syllabus</a:t>
            </a:r>
          </a:p>
          <a:p>
            <a:pPr>
              <a:lnSpc>
                <a:spcPct val="150000"/>
              </a:lnSpc>
            </a:pPr>
            <a:r>
              <a:rPr lang="en-US" sz="3600" dirty="0" smtClean="0">
                <a:solidFill>
                  <a:schemeClr val="tx2"/>
                </a:solidFill>
              </a:rPr>
              <a:t>Website</a:t>
            </a:r>
          </a:p>
          <a:p>
            <a:pPr>
              <a:lnSpc>
                <a:spcPct val="150000"/>
              </a:lnSpc>
            </a:pPr>
            <a:r>
              <a:rPr lang="en-US" sz="3600" dirty="0" smtClean="0">
                <a:solidFill>
                  <a:schemeClr val="tx2"/>
                </a:solidFill>
              </a:rPr>
              <a:t>Remind101</a:t>
            </a:r>
          </a:p>
          <a:p>
            <a:pPr>
              <a:lnSpc>
                <a:spcPct val="150000"/>
              </a:lnSpc>
            </a:pPr>
            <a:r>
              <a:rPr lang="en-US" sz="3600" dirty="0" smtClean="0">
                <a:solidFill>
                  <a:schemeClr val="tx2"/>
                </a:solidFill>
              </a:rPr>
              <a:t>Who Am I? (Getting to know Ms. Orban)</a:t>
            </a:r>
          </a:p>
          <a:p>
            <a:pPr>
              <a:lnSpc>
                <a:spcPct val="150000"/>
              </a:lnSpc>
            </a:pPr>
            <a:r>
              <a:rPr lang="en-US" sz="3600" dirty="0" smtClean="0">
                <a:solidFill>
                  <a:schemeClr val="tx2"/>
                </a:solidFill>
              </a:rPr>
              <a:t>Who Are you?</a:t>
            </a:r>
            <a:endParaRPr lang="en-US" sz="3600" dirty="0">
              <a:solidFill>
                <a:schemeClr val="tx2"/>
              </a:solidFill>
            </a:endParaRPr>
          </a:p>
        </p:txBody>
      </p:sp>
    </p:spTree>
    <p:extLst>
      <p:ext uri="{BB962C8B-B14F-4D97-AF65-F5344CB8AC3E}">
        <p14:creationId xmlns:p14="http://schemas.microsoft.com/office/powerpoint/2010/main" val="347916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u="sng" dirty="0" smtClean="0"/>
              <a:t>Who Are You?</a:t>
            </a:r>
            <a:endParaRPr lang="en-US" sz="4800" b="1" u="sng" dirty="0"/>
          </a:p>
        </p:txBody>
      </p:sp>
      <p:sp>
        <p:nvSpPr>
          <p:cNvPr id="6" name="Content Placeholder 5"/>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514350" indent="-514350">
              <a:lnSpc>
                <a:spcPct val="200000"/>
              </a:lnSpc>
              <a:buFont typeface="+mj-lt"/>
              <a:buAutoNum type="arabicPeriod"/>
            </a:pPr>
            <a:r>
              <a:rPr lang="en-US" sz="2800" dirty="0" smtClean="0">
                <a:solidFill>
                  <a:schemeClr val="tx2"/>
                </a:solidFill>
              </a:rPr>
              <a:t>Did you travel anywhere this summer? If so, where?</a:t>
            </a:r>
          </a:p>
          <a:p>
            <a:pPr marL="514350" indent="-514350">
              <a:lnSpc>
                <a:spcPct val="200000"/>
              </a:lnSpc>
              <a:buFont typeface="+mj-lt"/>
              <a:buAutoNum type="arabicPeriod"/>
            </a:pPr>
            <a:r>
              <a:rPr lang="en-US" sz="2800" dirty="0" smtClean="0">
                <a:solidFill>
                  <a:schemeClr val="tx2"/>
                </a:solidFill>
              </a:rPr>
              <a:t>What are some things you do for fun?</a:t>
            </a:r>
          </a:p>
          <a:p>
            <a:pPr marL="514350" indent="-514350">
              <a:lnSpc>
                <a:spcPct val="200000"/>
              </a:lnSpc>
              <a:buFont typeface="+mj-lt"/>
              <a:buAutoNum type="arabicPeriod"/>
            </a:pPr>
            <a:r>
              <a:rPr lang="en-US" sz="2800" dirty="0" smtClean="0">
                <a:solidFill>
                  <a:schemeClr val="tx2"/>
                </a:solidFill>
              </a:rPr>
              <a:t>What is the best movie you’ve watched lately?</a:t>
            </a:r>
          </a:p>
          <a:p>
            <a:pPr marL="514350" indent="-514350">
              <a:lnSpc>
                <a:spcPct val="200000"/>
              </a:lnSpc>
              <a:buFont typeface="+mj-lt"/>
              <a:buAutoNum type="arabicPeriod"/>
            </a:pPr>
            <a:r>
              <a:rPr lang="en-US" sz="2800" dirty="0" smtClean="0">
                <a:solidFill>
                  <a:schemeClr val="tx2"/>
                </a:solidFill>
              </a:rPr>
              <a:t>What is your favorite sport?</a:t>
            </a:r>
          </a:p>
          <a:p>
            <a:pPr marL="514350" indent="-514350">
              <a:lnSpc>
                <a:spcPct val="200000"/>
              </a:lnSpc>
              <a:buFont typeface="+mj-lt"/>
              <a:buAutoNum type="arabicPeriod"/>
            </a:pPr>
            <a:r>
              <a:rPr lang="en-US" sz="2800" dirty="0" smtClean="0">
                <a:solidFill>
                  <a:schemeClr val="tx2"/>
                </a:solidFill>
              </a:rPr>
              <a:t>What is one thing you are looking forward to this year?</a:t>
            </a:r>
          </a:p>
          <a:p>
            <a:pPr marL="514350" indent="-514350">
              <a:lnSpc>
                <a:spcPct val="200000"/>
              </a:lnSpc>
              <a:buFont typeface="+mj-lt"/>
              <a:buAutoNum type="arabicPeriod"/>
            </a:pPr>
            <a:r>
              <a:rPr lang="en-US" sz="2800" dirty="0" smtClean="0">
                <a:solidFill>
                  <a:schemeClr val="tx2"/>
                </a:solidFill>
              </a:rPr>
              <a:t>What is one word that describes you? </a:t>
            </a:r>
          </a:p>
          <a:p>
            <a:pPr marL="514350" indent="-514350">
              <a:lnSpc>
                <a:spcPct val="200000"/>
              </a:lnSpc>
              <a:buFont typeface="+mj-lt"/>
              <a:buAutoNum type="arabicPeriod"/>
            </a:pPr>
            <a:endParaRPr lang="en-US" sz="2800" dirty="0" smtClean="0">
              <a:solidFill>
                <a:schemeClr val="tx2"/>
              </a:solidFill>
            </a:endParaRPr>
          </a:p>
        </p:txBody>
      </p:sp>
    </p:spTree>
    <p:extLst>
      <p:ext uri="{BB962C8B-B14F-4D97-AF65-F5344CB8AC3E}">
        <p14:creationId xmlns:p14="http://schemas.microsoft.com/office/powerpoint/2010/main" val="3327150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normAutofit/>
          </a:bodyPr>
          <a:lstStyle/>
          <a:p>
            <a:pPr algn="ctr"/>
            <a:r>
              <a:rPr lang="en-US" sz="4800" dirty="0" smtClean="0"/>
              <a:t>Syllabus</a:t>
            </a:r>
            <a:endParaRPr lang="en-US" sz="4800" dirty="0"/>
          </a:p>
        </p:txBody>
      </p:sp>
    </p:spTree>
    <p:extLst>
      <p:ext uri="{BB962C8B-B14F-4D97-AF65-F5344CB8AC3E}">
        <p14:creationId xmlns:p14="http://schemas.microsoft.com/office/powerpoint/2010/main" val="213064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Goals </a:t>
            </a:r>
            <a:endParaRPr lang="en-US" sz="4800" b="1" u="sng" dirty="0"/>
          </a:p>
        </p:txBody>
      </p:sp>
      <p:sp>
        <p:nvSpPr>
          <p:cNvPr id="4" name="Content Placeholder 3"/>
          <p:cNvSpPr>
            <a:spLocks noGrp="1"/>
          </p:cNvSpPr>
          <p:nvPr>
            <p:ph sz="quarter" idx="13"/>
          </p:nvPr>
        </p:nvSpPr>
        <p:spPr>
          <a:xfrm>
            <a:off x="274320" y="1298448"/>
            <a:ext cx="8595360" cy="5026152"/>
          </a:xfrm>
          <a:noFill/>
        </p:spPr>
        <p:style>
          <a:lnRef idx="2">
            <a:schemeClr val="dk1"/>
          </a:lnRef>
          <a:fillRef idx="1">
            <a:schemeClr val="lt1"/>
          </a:fillRef>
          <a:effectRef idx="0">
            <a:schemeClr val="dk1"/>
          </a:effectRef>
          <a:fontRef idx="minor">
            <a:schemeClr val="dk1"/>
          </a:fontRef>
        </p:style>
        <p:txBody>
          <a:bodyPr>
            <a:noAutofit/>
          </a:bodyPr>
          <a:lstStyle/>
          <a:p>
            <a:pPr marL="0" indent="0">
              <a:spcBef>
                <a:spcPts val="0"/>
              </a:spcBef>
              <a:buNone/>
            </a:pPr>
            <a:r>
              <a:rPr lang="en-US" sz="2400" b="1" dirty="0">
                <a:solidFill>
                  <a:schemeClr val="tx2"/>
                </a:solidFill>
              </a:rPr>
              <a:t>Students will:</a:t>
            </a:r>
          </a:p>
          <a:p>
            <a:pPr lvl="1">
              <a:lnSpc>
                <a:spcPct val="150000"/>
              </a:lnSpc>
              <a:spcBef>
                <a:spcPts val="0"/>
              </a:spcBef>
            </a:pPr>
            <a:r>
              <a:rPr lang="en-US" sz="1800" dirty="0">
                <a:solidFill>
                  <a:schemeClr val="tx2"/>
                </a:solidFill>
              </a:rPr>
              <a:t>learn to graph and analyze functions using domain, range, continuity, zeros, asymptotes, maximums, minimums, and increasing and decreasing behavior.</a:t>
            </a:r>
          </a:p>
          <a:p>
            <a:pPr lvl="1">
              <a:lnSpc>
                <a:spcPct val="150000"/>
              </a:lnSpc>
              <a:spcBef>
                <a:spcPts val="0"/>
              </a:spcBef>
            </a:pPr>
            <a:r>
              <a:rPr lang="en-US" sz="1800" dirty="0">
                <a:solidFill>
                  <a:schemeClr val="tx2"/>
                </a:solidFill>
              </a:rPr>
              <a:t>be able to determine and interpret the limits of functions and sequences.</a:t>
            </a:r>
          </a:p>
          <a:p>
            <a:pPr lvl="1">
              <a:lnSpc>
                <a:spcPct val="150000"/>
              </a:lnSpc>
              <a:spcBef>
                <a:spcPts val="0"/>
              </a:spcBef>
            </a:pPr>
            <a:r>
              <a:rPr lang="en-US" sz="1800" dirty="0">
                <a:solidFill>
                  <a:schemeClr val="tx2"/>
                </a:solidFill>
              </a:rPr>
              <a:t>be able to understand and evaluate derivatives and know how to use them appropriately.</a:t>
            </a:r>
          </a:p>
          <a:p>
            <a:pPr lvl="1">
              <a:lnSpc>
                <a:spcPct val="150000"/>
              </a:lnSpc>
              <a:spcBef>
                <a:spcPts val="0"/>
              </a:spcBef>
            </a:pPr>
            <a:r>
              <a:rPr lang="en-US" sz="1800" dirty="0">
                <a:solidFill>
                  <a:schemeClr val="tx2"/>
                </a:solidFill>
              </a:rPr>
              <a:t>develop proficiency in the use of the graphic calculator.</a:t>
            </a:r>
          </a:p>
          <a:p>
            <a:pPr lvl="1">
              <a:lnSpc>
                <a:spcPct val="150000"/>
              </a:lnSpc>
              <a:spcBef>
                <a:spcPts val="0"/>
              </a:spcBef>
            </a:pPr>
            <a:r>
              <a:rPr lang="en-US" sz="1800" dirty="0">
                <a:solidFill>
                  <a:schemeClr val="tx2"/>
                </a:solidFill>
              </a:rPr>
              <a:t>be able to use appropriate formulas and identities from trigonometry.</a:t>
            </a:r>
          </a:p>
          <a:p>
            <a:pPr lvl="1">
              <a:lnSpc>
                <a:spcPct val="150000"/>
              </a:lnSpc>
              <a:spcBef>
                <a:spcPts val="0"/>
              </a:spcBef>
            </a:pPr>
            <a:r>
              <a:rPr lang="en-US" sz="1800" dirty="0">
                <a:solidFill>
                  <a:schemeClr val="tx2"/>
                </a:solidFill>
              </a:rPr>
              <a:t>be able to express solutions and ideas in written form with descriptions and presentations using correct notation, vocabulary, logic and concepts from this course content and that of previous courses.</a:t>
            </a:r>
          </a:p>
          <a:p>
            <a:pPr lvl="1">
              <a:lnSpc>
                <a:spcPct val="150000"/>
              </a:lnSpc>
              <a:spcBef>
                <a:spcPts val="0"/>
              </a:spcBef>
            </a:pPr>
            <a:r>
              <a:rPr lang="en-US" sz="1800" dirty="0">
                <a:solidFill>
                  <a:schemeClr val="tx2"/>
                </a:solidFill>
              </a:rPr>
              <a:t>develop problem-solving skills.</a:t>
            </a:r>
          </a:p>
          <a:p>
            <a:pPr>
              <a:lnSpc>
                <a:spcPct val="150000"/>
              </a:lnSpc>
            </a:pPr>
            <a:endParaRPr lang="en-US" sz="1800" dirty="0"/>
          </a:p>
        </p:txBody>
      </p:sp>
    </p:spTree>
    <p:extLst>
      <p:ext uri="{BB962C8B-B14F-4D97-AF65-F5344CB8AC3E}">
        <p14:creationId xmlns:p14="http://schemas.microsoft.com/office/powerpoint/2010/main" val="283000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Grades</a:t>
            </a:r>
            <a:endParaRPr lang="en-US" sz="4800" b="1" u="sng" dirty="0"/>
          </a:p>
        </p:txBody>
      </p:sp>
      <p:sp>
        <p:nvSpPr>
          <p:cNvPr id="3" name="Content Placeholder 2"/>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lstStyle/>
          <a:p>
            <a:pPr marL="0" indent="0">
              <a:buNone/>
            </a:pPr>
            <a:endParaRPr lang="en-US" dirty="0">
              <a:solidFill>
                <a:schemeClr val="tx2"/>
              </a:solidFill>
            </a:endParaRPr>
          </a:p>
          <a:p>
            <a:pPr marL="0" indent="0">
              <a:buNone/>
            </a:pPr>
            <a:r>
              <a:rPr lang="en-US" sz="2800" b="1" u="sng" dirty="0" smtClean="0">
                <a:solidFill>
                  <a:schemeClr val="tx2"/>
                </a:solidFill>
              </a:rPr>
              <a:t>Grading </a:t>
            </a:r>
            <a:r>
              <a:rPr lang="en-US" sz="2800" b="1" u="sng" dirty="0">
                <a:solidFill>
                  <a:schemeClr val="tx2"/>
                </a:solidFill>
              </a:rPr>
              <a:t>Scale</a:t>
            </a:r>
            <a:r>
              <a:rPr lang="en-US" sz="2800" dirty="0">
                <a:solidFill>
                  <a:schemeClr val="tx2"/>
                </a:solidFill>
              </a:rPr>
              <a:t>:</a:t>
            </a:r>
          </a:p>
          <a:p>
            <a:pPr marL="0" indent="0">
              <a:buNone/>
            </a:pPr>
            <a:r>
              <a:rPr lang="en-US" sz="2400" dirty="0" smtClean="0">
                <a:solidFill>
                  <a:schemeClr val="tx2"/>
                </a:solidFill>
              </a:rPr>
              <a:t>   A  </a:t>
            </a:r>
            <a:r>
              <a:rPr lang="en-US" sz="2400" dirty="0">
                <a:solidFill>
                  <a:schemeClr val="tx2"/>
                </a:solidFill>
              </a:rPr>
              <a:t>94 – 100	 </a:t>
            </a:r>
            <a:r>
              <a:rPr lang="en-US" sz="2400" dirty="0" smtClean="0">
                <a:solidFill>
                  <a:schemeClr val="tx2"/>
                </a:solidFill>
              </a:rPr>
              <a:t>   B+ </a:t>
            </a:r>
            <a:r>
              <a:rPr lang="en-US" sz="2400" dirty="0">
                <a:solidFill>
                  <a:schemeClr val="tx2"/>
                </a:solidFill>
              </a:rPr>
              <a:t>88 – 89	</a:t>
            </a:r>
            <a:r>
              <a:rPr lang="en-US" sz="2400" dirty="0" smtClean="0">
                <a:solidFill>
                  <a:schemeClr val="tx2"/>
                </a:solidFill>
              </a:rPr>
              <a:t>      C</a:t>
            </a:r>
            <a:r>
              <a:rPr lang="en-US" sz="2400" dirty="0">
                <a:solidFill>
                  <a:schemeClr val="tx2"/>
                </a:solidFill>
              </a:rPr>
              <a:t>+ 78 – 79	</a:t>
            </a:r>
            <a:r>
              <a:rPr lang="en-US" sz="2400" dirty="0" smtClean="0">
                <a:solidFill>
                  <a:schemeClr val="tx2"/>
                </a:solidFill>
              </a:rPr>
              <a:t>         D</a:t>
            </a:r>
            <a:r>
              <a:rPr lang="en-US" sz="2400" dirty="0">
                <a:solidFill>
                  <a:schemeClr val="tx2"/>
                </a:solidFill>
              </a:rPr>
              <a:t>+ 68 – 69</a:t>
            </a:r>
          </a:p>
          <a:p>
            <a:pPr marL="0" indent="0">
              <a:buNone/>
            </a:pPr>
            <a:r>
              <a:rPr lang="en-US" sz="2400" dirty="0" smtClean="0">
                <a:solidFill>
                  <a:schemeClr val="tx2"/>
                </a:solidFill>
              </a:rPr>
              <a:t>   A- </a:t>
            </a:r>
            <a:r>
              <a:rPr lang="en-US" sz="2400" dirty="0">
                <a:solidFill>
                  <a:schemeClr val="tx2"/>
                </a:solidFill>
              </a:rPr>
              <a:t>90 – 93	</a:t>
            </a:r>
            <a:r>
              <a:rPr lang="en-US" sz="2400" dirty="0" smtClean="0">
                <a:solidFill>
                  <a:schemeClr val="tx2"/>
                </a:solidFill>
              </a:rPr>
              <a:t>    B   </a:t>
            </a:r>
            <a:r>
              <a:rPr lang="en-US" sz="2400" dirty="0">
                <a:solidFill>
                  <a:schemeClr val="tx2"/>
                </a:solidFill>
              </a:rPr>
              <a:t>84 – 87	</a:t>
            </a:r>
            <a:r>
              <a:rPr lang="en-US" sz="2400" dirty="0" smtClean="0">
                <a:solidFill>
                  <a:schemeClr val="tx2"/>
                </a:solidFill>
              </a:rPr>
              <a:t>      C   </a:t>
            </a:r>
            <a:r>
              <a:rPr lang="en-US" sz="2400" dirty="0">
                <a:solidFill>
                  <a:schemeClr val="tx2"/>
                </a:solidFill>
              </a:rPr>
              <a:t>74 – 77 	</a:t>
            </a:r>
            <a:r>
              <a:rPr lang="en-US" sz="2400" dirty="0" smtClean="0">
                <a:solidFill>
                  <a:schemeClr val="tx2"/>
                </a:solidFill>
              </a:rPr>
              <a:t>         D   </a:t>
            </a:r>
            <a:r>
              <a:rPr lang="en-US" sz="2400" dirty="0">
                <a:solidFill>
                  <a:schemeClr val="tx2"/>
                </a:solidFill>
              </a:rPr>
              <a:t>64 – 67 </a:t>
            </a:r>
          </a:p>
          <a:p>
            <a:pPr marL="0" indent="0">
              <a:buNone/>
            </a:pPr>
            <a:r>
              <a:rPr lang="en-US" sz="2400" dirty="0">
                <a:solidFill>
                  <a:schemeClr val="tx2"/>
                </a:solidFill>
              </a:rPr>
              <a:t>		</a:t>
            </a:r>
            <a:r>
              <a:rPr lang="en-US" sz="2400" dirty="0" smtClean="0">
                <a:solidFill>
                  <a:schemeClr val="tx2"/>
                </a:solidFill>
              </a:rPr>
              <a:t>    B– </a:t>
            </a:r>
            <a:r>
              <a:rPr lang="en-US" sz="2400" dirty="0">
                <a:solidFill>
                  <a:schemeClr val="tx2"/>
                </a:solidFill>
              </a:rPr>
              <a:t>80 – 83 	</a:t>
            </a:r>
            <a:r>
              <a:rPr lang="en-US" sz="2400" dirty="0" smtClean="0">
                <a:solidFill>
                  <a:schemeClr val="tx2"/>
                </a:solidFill>
              </a:rPr>
              <a:t>      C</a:t>
            </a:r>
            <a:r>
              <a:rPr lang="en-US" sz="2400" dirty="0">
                <a:solidFill>
                  <a:schemeClr val="tx2"/>
                </a:solidFill>
              </a:rPr>
              <a:t>– 70 – 73 	</a:t>
            </a:r>
            <a:r>
              <a:rPr lang="en-US" sz="2400" dirty="0" smtClean="0">
                <a:solidFill>
                  <a:schemeClr val="tx2"/>
                </a:solidFill>
              </a:rPr>
              <a:t>         D</a:t>
            </a:r>
            <a:r>
              <a:rPr lang="en-US" sz="2400" dirty="0">
                <a:solidFill>
                  <a:schemeClr val="tx2"/>
                </a:solidFill>
              </a:rPr>
              <a:t>– 60 – 63</a:t>
            </a:r>
          </a:p>
          <a:p>
            <a:pPr marL="0" indent="0">
              <a:buNone/>
            </a:pPr>
            <a:r>
              <a:rPr lang="en-US" sz="2400" dirty="0">
                <a:solidFill>
                  <a:schemeClr val="tx2"/>
                </a:solidFill>
              </a:rPr>
              <a:t>						</a:t>
            </a:r>
            <a:r>
              <a:rPr lang="en-US" sz="2400" dirty="0" smtClean="0">
                <a:solidFill>
                  <a:schemeClr val="tx2"/>
                </a:solidFill>
              </a:rPr>
              <a:t>         F     59 </a:t>
            </a:r>
            <a:r>
              <a:rPr lang="en-US" sz="2400" dirty="0">
                <a:solidFill>
                  <a:schemeClr val="tx2"/>
                </a:solidFill>
              </a:rPr>
              <a:t>– 0</a:t>
            </a:r>
            <a:r>
              <a:rPr lang="en-US" sz="2400" dirty="0" smtClean="0">
                <a:solidFill>
                  <a:schemeClr val="tx2"/>
                </a:solidFill>
              </a:rPr>
              <a:t> </a:t>
            </a:r>
            <a:endParaRPr lang="en-US" sz="2400" dirty="0">
              <a:solidFill>
                <a:schemeClr val="tx2"/>
              </a:solidFill>
            </a:endParaRPr>
          </a:p>
          <a:p>
            <a:pPr marL="0" indent="0">
              <a:buNone/>
            </a:pPr>
            <a:r>
              <a:rPr lang="en-US" sz="2800" b="1" u="sng" dirty="0">
                <a:solidFill>
                  <a:schemeClr val="tx2"/>
                </a:solidFill>
              </a:rPr>
              <a:t>Marking Period Grade </a:t>
            </a:r>
            <a:r>
              <a:rPr lang="en-US" sz="2800" b="1" u="sng" dirty="0" smtClean="0">
                <a:solidFill>
                  <a:schemeClr val="tx2"/>
                </a:solidFill>
              </a:rPr>
              <a:t>Criteria:</a:t>
            </a:r>
            <a:endParaRPr lang="en-US" sz="2800" dirty="0" smtClean="0">
              <a:solidFill>
                <a:schemeClr val="tx2"/>
              </a:solidFill>
            </a:endParaRPr>
          </a:p>
          <a:p>
            <a:pPr marL="0" indent="0">
              <a:buNone/>
            </a:pPr>
            <a:r>
              <a:rPr lang="en-US" dirty="0" smtClean="0">
                <a:solidFill>
                  <a:schemeClr val="tx2"/>
                </a:solidFill>
              </a:rPr>
              <a:t>		</a:t>
            </a:r>
            <a:r>
              <a:rPr lang="en-US" sz="2400" dirty="0" smtClean="0">
                <a:solidFill>
                  <a:schemeClr val="tx2"/>
                </a:solidFill>
              </a:rPr>
              <a:t>Tests</a:t>
            </a:r>
            <a:r>
              <a:rPr lang="en-US" sz="2400" dirty="0">
                <a:solidFill>
                  <a:schemeClr val="tx2"/>
                </a:solidFill>
              </a:rPr>
              <a:t>				</a:t>
            </a:r>
            <a:r>
              <a:rPr lang="en-US" sz="2400" dirty="0" smtClean="0">
                <a:solidFill>
                  <a:schemeClr val="tx2"/>
                </a:solidFill>
              </a:rPr>
              <a:t>55</a:t>
            </a:r>
            <a:r>
              <a:rPr lang="en-US" sz="2400" dirty="0">
                <a:solidFill>
                  <a:schemeClr val="tx2"/>
                </a:solidFill>
              </a:rPr>
              <a:t>%</a:t>
            </a:r>
          </a:p>
          <a:p>
            <a:pPr marL="0" indent="0">
              <a:buNone/>
            </a:pPr>
            <a:r>
              <a:rPr lang="en-US" sz="2400" dirty="0" smtClean="0">
                <a:solidFill>
                  <a:schemeClr val="tx2"/>
                </a:solidFill>
              </a:rPr>
              <a:t>		Quizzes</a:t>
            </a:r>
            <a:r>
              <a:rPr lang="en-US" sz="2400" dirty="0">
                <a:solidFill>
                  <a:schemeClr val="tx2"/>
                </a:solidFill>
              </a:rPr>
              <a:t>			</a:t>
            </a:r>
            <a:r>
              <a:rPr lang="en-US" sz="2400" dirty="0" smtClean="0">
                <a:solidFill>
                  <a:schemeClr val="tx2"/>
                </a:solidFill>
              </a:rPr>
              <a:t>20</a:t>
            </a:r>
            <a:r>
              <a:rPr lang="en-US" sz="2400" dirty="0">
                <a:solidFill>
                  <a:schemeClr val="tx2"/>
                </a:solidFill>
              </a:rPr>
              <a:t>%</a:t>
            </a:r>
          </a:p>
          <a:p>
            <a:pPr marL="0" indent="0">
              <a:buNone/>
            </a:pPr>
            <a:r>
              <a:rPr lang="en-US" sz="2400" dirty="0" smtClean="0">
                <a:solidFill>
                  <a:schemeClr val="tx2"/>
                </a:solidFill>
              </a:rPr>
              <a:t>		Homework/Class Work</a:t>
            </a:r>
            <a:r>
              <a:rPr lang="en-US" sz="2400" dirty="0">
                <a:solidFill>
                  <a:schemeClr val="tx2"/>
                </a:solidFill>
              </a:rPr>
              <a:t>	</a:t>
            </a:r>
            <a:r>
              <a:rPr lang="en-US" sz="2400" dirty="0" smtClean="0">
                <a:solidFill>
                  <a:schemeClr val="tx2"/>
                </a:solidFill>
              </a:rPr>
              <a:t>25</a:t>
            </a:r>
            <a:r>
              <a:rPr lang="en-US" sz="2400" dirty="0">
                <a:solidFill>
                  <a:schemeClr val="tx2"/>
                </a:solidFill>
              </a:rPr>
              <a:t>%</a:t>
            </a:r>
          </a:p>
          <a:p>
            <a:endParaRPr lang="en-US" dirty="0"/>
          </a:p>
        </p:txBody>
      </p:sp>
    </p:spTree>
    <p:extLst>
      <p:ext uri="{BB962C8B-B14F-4D97-AF65-F5344CB8AC3E}">
        <p14:creationId xmlns:p14="http://schemas.microsoft.com/office/powerpoint/2010/main" val="228993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Student Responsibilities</a:t>
            </a:r>
            <a:endParaRPr lang="en-US" sz="4800" b="1" u="sng" dirty="0"/>
          </a:p>
        </p:txBody>
      </p:sp>
      <p:sp>
        <p:nvSpPr>
          <p:cNvPr id="3" name="Content Placeholder 2"/>
          <p:cNvSpPr>
            <a:spLocks noGrp="1"/>
          </p:cNvSpPr>
          <p:nvPr>
            <p:ph sz="quarter" idx="13"/>
          </p:nvPr>
        </p:nvSpPr>
        <p:spPr>
          <a:xfrm>
            <a:off x="274320" y="1298448"/>
            <a:ext cx="8595360" cy="5026152"/>
          </a:xfrm>
          <a:noFill/>
        </p:spPr>
        <p:style>
          <a:lnRef idx="2">
            <a:schemeClr val="dk1"/>
          </a:lnRef>
          <a:fillRef idx="1">
            <a:schemeClr val="lt1"/>
          </a:fillRef>
          <a:effectRef idx="0">
            <a:schemeClr val="dk1"/>
          </a:effectRef>
          <a:fontRef idx="minor">
            <a:schemeClr val="dk1"/>
          </a:fontRef>
        </p:style>
        <p:txBody>
          <a:bodyPr>
            <a:noAutofit/>
          </a:bodyPr>
          <a:lstStyle/>
          <a:p>
            <a:pPr marL="0" indent="0">
              <a:lnSpc>
                <a:spcPct val="140000"/>
              </a:lnSpc>
              <a:spcBef>
                <a:spcPts val="0"/>
              </a:spcBef>
              <a:buNone/>
            </a:pPr>
            <a:r>
              <a:rPr lang="en-US" sz="1450" b="1" dirty="0" smtClean="0"/>
              <a:t>In </a:t>
            </a:r>
            <a:r>
              <a:rPr lang="en-US" sz="1450" b="1" dirty="0"/>
              <a:t>this course the study of mathematics intensifies and students will be expected:</a:t>
            </a:r>
          </a:p>
          <a:p>
            <a:pPr lvl="1">
              <a:lnSpc>
                <a:spcPct val="140000"/>
              </a:lnSpc>
              <a:spcBef>
                <a:spcPts val="0"/>
              </a:spcBef>
            </a:pPr>
            <a:r>
              <a:rPr lang="en-US" sz="1450" dirty="0"/>
              <a:t>To accept responsibility for their own learning.</a:t>
            </a:r>
          </a:p>
          <a:p>
            <a:pPr lvl="1">
              <a:lnSpc>
                <a:spcPct val="140000"/>
              </a:lnSpc>
              <a:spcBef>
                <a:spcPts val="0"/>
              </a:spcBef>
            </a:pPr>
            <a:r>
              <a:rPr lang="en-US" sz="1450" dirty="0"/>
              <a:t>To discuss solutions and explain their reasoning to others.</a:t>
            </a:r>
          </a:p>
          <a:p>
            <a:pPr lvl="1">
              <a:lnSpc>
                <a:spcPct val="140000"/>
              </a:lnSpc>
              <a:spcBef>
                <a:spcPts val="0"/>
              </a:spcBef>
            </a:pPr>
            <a:r>
              <a:rPr lang="en-US" sz="1450" dirty="0"/>
              <a:t>To keep a complete notebook which includes class assignments, homework, notes, tests, and quizzes.</a:t>
            </a:r>
          </a:p>
          <a:p>
            <a:pPr lvl="1">
              <a:lnSpc>
                <a:spcPct val="140000"/>
              </a:lnSpc>
              <a:spcBef>
                <a:spcPts val="0"/>
              </a:spcBef>
            </a:pPr>
            <a:r>
              <a:rPr lang="en-US" sz="1450" dirty="0"/>
              <a:t>To come to class prepared to participate and study.</a:t>
            </a:r>
          </a:p>
          <a:p>
            <a:pPr marL="0" indent="0">
              <a:lnSpc>
                <a:spcPct val="140000"/>
              </a:lnSpc>
              <a:spcBef>
                <a:spcPts val="0"/>
              </a:spcBef>
              <a:buNone/>
            </a:pPr>
            <a:r>
              <a:rPr lang="en-US" sz="1450" dirty="0"/>
              <a:t>All work assigned to individual students is expected to be their own product. In the event that collaboration took place when inappropriate, as in taking a test or quiz, a zero will be given to each student and the parents will be contacted for violation of this policy.</a:t>
            </a:r>
          </a:p>
          <a:p>
            <a:pPr marL="0" indent="0">
              <a:lnSpc>
                <a:spcPct val="120000"/>
              </a:lnSpc>
              <a:spcBef>
                <a:spcPts val="0"/>
              </a:spcBef>
              <a:buNone/>
            </a:pPr>
            <a:endParaRPr lang="en-US" sz="1450" dirty="0"/>
          </a:p>
          <a:p>
            <a:pPr>
              <a:lnSpc>
                <a:spcPct val="140000"/>
              </a:lnSpc>
              <a:spcBef>
                <a:spcPts val="0"/>
              </a:spcBef>
            </a:pPr>
            <a:r>
              <a:rPr lang="en-US" sz="1450" dirty="0"/>
              <a:t>Class will begin each day following the tardy bell; therefore it is vital that students come to class on time to gain the most from each class. </a:t>
            </a:r>
          </a:p>
          <a:p>
            <a:pPr>
              <a:lnSpc>
                <a:spcPct val="140000"/>
              </a:lnSpc>
              <a:spcBef>
                <a:spcPts val="0"/>
              </a:spcBef>
            </a:pPr>
            <a:r>
              <a:rPr lang="en-US" sz="1450" dirty="0"/>
              <a:t>Almost all students need help at one time or another; therefore students are encouraged to stay after school with their teacher for extra help. Please make appointments with individual teachers for extra help. </a:t>
            </a:r>
          </a:p>
          <a:p>
            <a:pPr>
              <a:lnSpc>
                <a:spcPct val="140000"/>
              </a:lnSpc>
              <a:spcBef>
                <a:spcPts val="0"/>
              </a:spcBef>
            </a:pPr>
            <a:r>
              <a:rPr lang="en-US" sz="1450" dirty="0"/>
              <a:t>The Southfield Public Schools Board of Education Policy and High School Code of Conduct will be followed for dress code, electronic devices, hats, ID’s and planners.</a:t>
            </a:r>
          </a:p>
          <a:p>
            <a:pPr>
              <a:spcBef>
                <a:spcPts val="0"/>
              </a:spcBef>
            </a:pPr>
            <a:endParaRPr lang="en-US" sz="1450" dirty="0"/>
          </a:p>
        </p:txBody>
      </p:sp>
    </p:spTree>
    <p:extLst>
      <p:ext uri="{BB962C8B-B14F-4D97-AF65-F5344CB8AC3E}">
        <p14:creationId xmlns:p14="http://schemas.microsoft.com/office/powerpoint/2010/main" val="252552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Attendance Policy</a:t>
            </a:r>
            <a:endParaRPr lang="en-US" sz="4800" b="1" u="sng" dirty="0"/>
          </a:p>
        </p:txBody>
      </p:sp>
      <p:sp>
        <p:nvSpPr>
          <p:cNvPr id="3" name="Content Placeholder 2"/>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lstStyle/>
          <a:p>
            <a:pPr marL="0" indent="0">
              <a:lnSpc>
                <a:spcPct val="140000"/>
              </a:lnSpc>
              <a:spcBef>
                <a:spcPts val="0"/>
              </a:spcBef>
              <a:buNone/>
            </a:pPr>
            <a:r>
              <a:rPr lang="en-US" sz="2400" dirty="0" smtClean="0"/>
              <a:t>Once </a:t>
            </a:r>
            <a:r>
              <a:rPr lang="en-US" sz="2400" dirty="0"/>
              <a:t>students reach </a:t>
            </a:r>
            <a:r>
              <a:rPr lang="en-US" sz="2400" b="1" dirty="0"/>
              <a:t>(5)</a:t>
            </a:r>
            <a:r>
              <a:rPr lang="en-US" sz="2400" dirty="0"/>
              <a:t> </a:t>
            </a:r>
            <a:r>
              <a:rPr lang="en-US" sz="2400" b="1" dirty="0"/>
              <a:t>unexcused</a:t>
            </a:r>
            <a:r>
              <a:rPr lang="en-US" sz="2400" dirty="0"/>
              <a:t> </a:t>
            </a:r>
            <a:r>
              <a:rPr lang="en-US" sz="2400" u="sng" dirty="0" err="1"/>
              <a:t>tardies</a:t>
            </a:r>
            <a:r>
              <a:rPr lang="en-US" sz="2400" dirty="0"/>
              <a:t> or </a:t>
            </a:r>
            <a:r>
              <a:rPr lang="en-US" sz="2400" b="1" dirty="0"/>
              <a:t>(5)</a:t>
            </a:r>
            <a:r>
              <a:rPr lang="en-US" sz="2400" dirty="0"/>
              <a:t> </a:t>
            </a:r>
            <a:r>
              <a:rPr lang="en-US" sz="2400" b="1" dirty="0"/>
              <a:t>unexcused</a:t>
            </a:r>
            <a:r>
              <a:rPr lang="en-US" sz="2400" dirty="0"/>
              <a:t> </a:t>
            </a:r>
            <a:r>
              <a:rPr lang="en-US" sz="2400" u="sng" dirty="0"/>
              <a:t>absences</a:t>
            </a:r>
            <a:r>
              <a:rPr lang="en-US" sz="2400" dirty="0"/>
              <a:t> in one semester the student will receive </a:t>
            </a:r>
            <a:r>
              <a:rPr lang="en-US" sz="2400" b="1" u="sng" dirty="0"/>
              <a:t>zero points toward their grade point average</a:t>
            </a:r>
            <a:r>
              <a:rPr lang="en-US" sz="2400" dirty="0"/>
              <a:t>. However, the students will receive credit for the class if satisfactory work </a:t>
            </a:r>
            <a:r>
              <a:rPr lang="en-US" sz="2400" u="sng" dirty="0"/>
              <a:t>has been completed</a:t>
            </a:r>
            <a:r>
              <a:rPr lang="en-US" sz="2400" dirty="0"/>
              <a:t> despite the </a:t>
            </a:r>
            <a:r>
              <a:rPr lang="en-US" sz="2400" dirty="0" err="1"/>
              <a:t>tardies</a:t>
            </a:r>
            <a:r>
              <a:rPr lang="en-US" sz="2400" dirty="0"/>
              <a:t> or absences, or will not receive credit if satisfactory work </a:t>
            </a:r>
            <a:r>
              <a:rPr lang="en-US" sz="2400" u="sng" dirty="0"/>
              <a:t>has not been completed</a:t>
            </a:r>
            <a:r>
              <a:rPr lang="en-US" sz="2400" dirty="0"/>
              <a:t>. Parents/Guardians </a:t>
            </a:r>
            <a:r>
              <a:rPr lang="en-US" sz="2400" b="1" u="sng" dirty="0"/>
              <a:t>must call</a:t>
            </a:r>
            <a:r>
              <a:rPr lang="en-US" sz="2400" dirty="0"/>
              <a:t> within 24 hours to excuse an absence. </a:t>
            </a:r>
          </a:p>
          <a:p>
            <a:endParaRPr lang="en-US" dirty="0"/>
          </a:p>
        </p:txBody>
      </p:sp>
    </p:spTree>
    <p:extLst>
      <p:ext uri="{BB962C8B-B14F-4D97-AF65-F5344CB8AC3E}">
        <p14:creationId xmlns:p14="http://schemas.microsoft.com/office/powerpoint/2010/main" val="421861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Additional Information</a:t>
            </a:r>
            <a:endParaRPr lang="en-US" sz="4800" b="1" u="sng" dirty="0"/>
          </a:p>
        </p:txBody>
      </p:sp>
      <p:sp>
        <p:nvSpPr>
          <p:cNvPr id="3" name="Content Placeholder 2"/>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Autofit/>
          </a:bodyPr>
          <a:lstStyle/>
          <a:p>
            <a:pPr marL="0" indent="0">
              <a:lnSpc>
                <a:spcPct val="130000"/>
              </a:lnSpc>
              <a:spcBef>
                <a:spcPts val="0"/>
              </a:spcBef>
              <a:buNone/>
            </a:pPr>
            <a:r>
              <a:rPr lang="en-US" sz="1700" b="1" u="sng" dirty="0"/>
              <a:t>Recommended Materials</a:t>
            </a:r>
            <a:r>
              <a:rPr lang="en-US" sz="1700" b="1" dirty="0"/>
              <a:t>:</a:t>
            </a:r>
            <a:endParaRPr lang="en-US" sz="1700" dirty="0"/>
          </a:p>
          <a:p>
            <a:pPr>
              <a:lnSpc>
                <a:spcPct val="130000"/>
              </a:lnSpc>
              <a:spcBef>
                <a:spcPts val="0"/>
              </a:spcBef>
            </a:pPr>
            <a:r>
              <a:rPr lang="en-US" sz="1700" dirty="0"/>
              <a:t>Textbook, notebook, paper, pencil and a graphic calculator</a:t>
            </a:r>
            <a:r>
              <a:rPr lang="en-US" sz="1700" dirty="0" smtClean="0"/>
              <a:t>.</a:t>
            </a:r>
            <a:r>
              <a:rPr lang="en-US" sz="1700" dirty="0"/>
              <a:t> </a:t>
            </a:r>
          </a:p>
          <a:p>
            <a:pPr lvl="1">
              <a:lnSpc>
                <a:spcPct val="130000"/>
              </a:lnSpc>
              <a:spcBef>
                <a:spcPts val="0"/>
              </a:spcBef>
            </a:pPr>
            <a:r>
              <a:rPr lang="en-US" sz="1700" dirty="0"/>
              <a:t>The mathematics department recommends the TI-83 or TI-84 Plus for all of our students.  </a:t>
            </a:r>
          </a:p>
          <a:p>
            <a:pPr marL="0" indent="0">
              <a:lnSpc>
                <a:spcPct val="130000"/>
              </a:lnSpc>
              <a:spcBef>
                <a:spcPts val="0"/>
              </a:spcBef>
              <a:buNone/>
            </a:pPr>
            <a:endParaRPr lang="en-US" sz="1700" b="1" u="sng" dirty="0" smtClean="0"/>
          </a:p>
          <a:p>
            <a:pPr marL="0" indent="0">
              <a:lnSpc>
                <a:spcPct val="130000"/>
              </a:lnSpc>
              <a:spcBef>
                <a:spcPts val="0"/>
              </a:spcBef>
              <a:buNone/>
            </a:pPr>
            <a:r>
              <a:rPr lang="en-US" sz="1700" b="1" u="sng" dirty="0" smtClean="0"/>
              <a:t>Make </a:t>
            </a:r>
            <a:r>
              <a:rPr lang="en-US" sz="1700" b="1" u="sng" dirty="0"/>
              <a:t>up work:</a:t>
            </a:r>
            <a:endParaRPr lang="en-US" sz="1700" dirty="0"/>
          </a:p>
          <a:p>
            <a:pPr>
              <a:lnSpc>
                <a:spcPct val="130000"/>
              </a:lnSpc>
              <a:spcBef>
                <a:spcPts val="0"/>
              </a:spcBef>
            </a:pPr>
            <a:r>
              <a:rPr lang="en-US" sz="1700" dirty="0"/>
              <a:t>Students are expected to make up all work missed due to absence from class for any reason. Students will be given the number of class periods missed plus one (1) to turn in missed assignments and class work. Extenuating circumstances may require teachers and student to negotiate reasonable time lines for making up work that both can accept.</a:t>
            </a:r>
          </a:p>
          <a:p>
            <a:pPr marL="0" indent="0">
              <a:lnSpc>
                <a:spcPct val="130000"/>
              </a:lnSpc>
              <a:spcBef>
                <a:spcPts val="0"/>
              </a:spcBef>
              <a:buNone/>
            </a:pPr>
            <a:endParaRPr lang="en-US" sz="1700" b="1" u="sng" dirty="0" smtClean="0"/>
          </a:p>
          <a:p>
            <a:pPr marL="0" indent="0">
              <a:lnSpc>
                <a:spcPct val="130000"/>
              </a:lnSpc>
              <a:spcBef>
                <a:spcPts val="0"/>
              </a:spcBef>
              <a:buNone/>
            </a:pPr>
            <a:r>
              <a:rPr lang="en-US" sz="1700" b="1" u="sng" dirty="0" smtClean="0"/>
              <a:t>Late </a:t>
            </a:r>
            <a:r>
              <a:rPr lang="en-US" sz="1700" b="1" u="sng" dirty="0"/>
              <a:t>work policy:</a:t>
            </a:r>
            <a:endParaRPr lang="en-US" sz="1700" dirty="0"/>
          </a:p>
          <a:p>
            <a:pPr>
              <a:lnSpc>
                <a:spcPct val="130000"/>
              </a:lnSpc>
              <a:spcBef>
                <a:spcPts val="0"/>
              </a:spcBef>
            </a:pPr>
            <a:r>
              <a:rPr lang="en-US" sz="1700" dirty="0"/>
              <a:t>Late work in general is unacceptable for any reason other than absence from school</a:t>
            </a:r>
            <a:r>
              <a:rPr lang="en-US" sz="1700" dirty="0" smtClean="0"/>
              <a:t>.</a:t>
            </a:r>
            <a:endParaRPr lang="en-US" sz="1700" dirty="0"/>
          </a:p>
        </p:txBody>
      </p:sp>
    </p:spTree>
    <p:extLst>
      <p:ext uri="{BB962C8B-B14F-4D97-AF65-F5344CB8AC3E}">
        <p14:creationId xmlns:p14="http://schemas.microsoft.com/office/powerpoint/2010/main" val="121358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u="sng" dirty="0" smtClean="0"/>
              <a:t>Tips For Success!</a:t>
            </a:r>
            <a:endParaRPr lang="en-US" sz="4800" b="1" u="sng" dirty="0"/>
          </a:p>
        </p:txBody>
      </p:sp>
      <p:sp>
        <p:nvSpPr>
          <p:cNvPr id="4" name="Content Placeholder 3"/>
          <p:cNvSpPr>
            <a:spLocks noGrp="1"/>
          </p:cNvSpPr>
          <p:nvPr>
            <p:ph sz="quarter" idx="13"/>
          </p:nvPr>
        </p:nvSpPr>
        <p:spPr>
          <a:noFill/>
        </p:spPr>
        <p:style>
          <a:lnRef idx="2">
            <a:schemeClr val="dk1"/>
          </a:lnRef>
          <a:fillRef idx="1">
            <a:schemeClr val="lt1"/>
          </a:fillRef>
          <a:effectRef idx="0">
            <a:schemeClr val="dk1"/>
          </a:effectRef>
          <a:fontRef idx="minor">
            <a:schemeClr val="dk1"/>
          </a:fontRef>
        </p:style>
        <p:txBody>
          <a:bodyPr>
            <a:normAutofit/>
          </a:bodyPr>
          <a:lstStyle/>
          <a:p>
            <a:pPr lvl="0"/>
            <a:r>
              <a:rPr lang="en-US" dirty="0">
                <a:solidFill>
                  <a:schemeClr val="tx2"/>
                </a:solidFill>
              </a:rPr>
              <a:t>L</a:t>
            </a:r>
            <a:r>
              <a:rPr lang="en-US" dirty="0" smtClean="0">
                <a:solidFill>
                  <a:schemeClr val="tx2"/>
                </a:solidFill>
              </a:rPr>
              <a:t>isten </a:t>
            </a:r>
            <a:r>
              <a:rPr lang="en-US" dirty="0">
                <a:solidFill>
                  <a:schemeClr val="tx2"/>
                </a:solidFill>
              </a:rPr>
              <a:t>in </a:t>
            </a:r>
            <a:r>
              <a:rPr lang="en-US" dirty="0" smtClean="0">
                <a:solidFill>
                  <a:schemeClr val="tx2"/>
                </a:solidFill>
              </a:rPr>
              <a:t>class.</a:t>
            </a:r>
            <a:endParaRPr lang="en-US" dirty="0">
              <a:solidFill>
                <a:schemeClr val="tx2"/>
              </a:solidFill>
            </a:endParaRPr>
          </a:p>
          <a:p>
            <a:pPr lvl="0"/>
            <a:r>
              <a:rPr lang="en-US" dirty="0">
                <a:solidFill>
                  <a:schemeClr val="tx2"/>
                </a:solidFill>
              </a:rPr>
              <a:t>T</a:t>
            </a:r>
            <a:r>
              <a:rPr lang="en-US" dirty="0" smtClean="0">
                <a:solidFill>
                  <a:schemeClr val="tx2"/>
                </a:solidFill>
              </a:rPr>
              <a:t>ake </a:t>
            </a:r>
            <a:r>
              <a:rPr lang="en-US" dirty="0">
                <a:solidFill>
                  <a:schemeClr val="tx2"/>
                </a:solidFill>
              </a:rPr>
              <a:t>notes in class, keep these notes to study for the chapter test, mid-semester exam, and semester exam. They may even be helpful in future math classes. </a:t>
            </a:r>
          </a:p>
          <a:p>
            <a:pPr lvl="0"/>
            <a:r>
              <a:rPr lang="en-US" dirty="0">
                <a:solidFill>
                  <a:schemeClr val="tx2"/>
                </a:solidFill>
              </a:rPr>
              <a:t>V</a:t>
            </a:r>
            <a:r>
              <a:rPr lang="en-US" dirty="0" smtClean="0">
                <a:solidFill>
                  <a:schemeClr val="tx2"/>
                </a:solidFill>
              </a:rPr>
              <a:t>isit websites </a:t>
            </a:r>
            <a:r>
              <a:rPr lang="en-US" dirty="0">
                <a:solidFill>
                  <a:schemeClr val="tx2"/>
                </a:solidFill>
              </a:rPr>
              <a:t>for worksheets, classwork/homework and helpful hints:              </a:t>
            </a:r>
            <a:endParaRPr lang="en-US" b="1" dirty="0" smtClean="0">
              <a:solidFill>
                <a:schemeClr val="tx2"/>
              </a:solidFill>
            </a:endParaRPr>
          </a:p>
          <a:p>
            <a:pPr lvl="1"/>
            <a:r>
              <a:rPr lang="en-US" b="1" dirty="0" smtClean="0">
                <a:solidFill>
                  <a:schemeClr val="tx2"/>
                </a:solidFill>
              </a:rPr>
              <a:t>Orban</a:t>
            </a:r>
            <a:r>
              <a:rPr lang="en-US" b="1" dirty="0">
                <a:solidFill>
                  <a:schemeClr val="tx2"/>
                </a:solidFill>
              </a:rPr>
              <a:t>:</a:t>
            </a:r>
            <a:r>
              <a:rPr lang="en-US" dirty="0">
                <a:solidFill>
                  <a:schemeClr val="tx2"/>
                </a:solidFill>
              </a:rPr>
              <a:t> </a:t>
            </a:r>
            <a:r>
              <a:rPr lang="en-US" u="sng" dirty="0">
                <a:solidFill>
                  <a:schemeClr val="tx2"/>
                </a:solidFill>
              </a:rPr>
              <a:t>http://slhs-precalc-orban.weebly.com</a:t>
            </a:r>
            <a:endParaRPr lang="en-US" dirty="0">
              <a:solidFill>
                <a:schemeClr val="tx2"/>
              </a:solidFill>
            </a:endParaRPr>
          </a:p>
          <a:p>
            <a:pPr lvl="0"/>
            <a:r>
              <a:rPr lang="en-US" dirty="0">
                <a:solidFill>
                  <a:schemeClr val="tx2"/>
                </a:solidFill>
              </a:rPr>
              <a:t>T</a:t>
            </a:r>
            <a:r>
              <a:rPr lang="en-US" dirty="0" smtClean="0">
                <a:solidFill>
                  <a:schemeClr val="tx2"/>
                </a:solidFill>
              </a:rPr>
              <a:t>ry </a:t>
            </a:r>
            <a:r>
              <a:rPr lang="en-US" dirty="0">
                <a:solidFill>
                  <a:schemeClr val="tx2"/>
                </a:solidFill>
              </a:rPr>
              <a:t>every </a:t>
            </a:r>
            <a:r>
              <a:rPr lang="en-US" dirty="0" smtClean="0">
                <a:solidFill>
                  <a:schemeClr val="tx2"/>
                </a:solidFill>
              </a:rPr>
              <a:t>problem.</a:t>
            </a:r>
            <a:endParaRPr lang="en-US" dirty="0">
              <a:solidFill>
                <a:schemeClr val="tx2"/>
              </a:solidFill>
            </a:endParaRPr>
          </a:p>
          <a:p>
            <a:pPr lvl="0"/>
            <a:r>
              <a:rPr lang="en-US" dirty="0">
                <a:solidFill>
                  <a:schemeClr val="tx2"/>
                </a:solidFill>
              </a:rPr>
              <a:t>G</a:t>
            </a:r>
            <a:r>
              <a:rPr lang="en-US" dirty="0" smtClean="0">
                <a:solidFill>
                  <a:schemeClr val="tx2"/>
                </a:solidFill>
              </a:rPr>
              <a:t>ive </a:t>
            </a:r>
            <a:r>
              <a:rPr lang="en-US" dirty="0">
                <a:solidFill>
                  <a:schemeClr val="tx2"/>
                </a:solidFill>
              </a:rPr>
              <a:t>your best every </a:t>
            </a:r>
            <a:r>
              <a:rPr lang="en-US" dirty="0" smtClean="0">
                <a:solidFill>
                  <a:schemeClr val="tx2"/>
                </a:solidFill>
              </a:rPr>
              <a:t>day.</a:t>
            </a:r>
            <a:endParaRPr lang="en-US" dirty="0">
              <a:solidFill>
                <a:schemeClr val="tx2"/>
              </a:solidFill>
            </a:endParaRPr>
          </a:p>
          <a:p>
            <a:pPr lvl="0"/>
            <a:r>
              <a:rPr lang="en-US" dirty="0">
                <a:solidFill>
                  <a:schemeClr val="tx2"/>
                </a:solidFill>
              </a:rPr>
              <a:t>B</a:t>
            </a:r>
            <a:r>
              <a:rPr lang="en-US" dirty="0" smtClean="0">
                <a:solidFill>
                  <a:schemeClr val="tx2"/>
                </a:solidFill>
              </a:rPr>
              <a:t>ring </a:t>
            </a:r>
            <a:r>
              <a:rPr lang="en-US" dirty="0">
                <a:solidFill>
                  <a:schemeClr val="tx2"/>
                </a:solidFill>
              </a:rPr>
              <a:t>your assignments and material to class every </a:t>
            </a:r>
            <a:r>
              <a:rPr lang="en-US" dirty="0" smtClean="0">
                <a:solidFill>
                  <a:schemeClr val="tx2"/>
                </a:solidFill>
              </a:rPr>
              <a:t>day.</a:t>
            </a:r>
            <a:endParaRPr lang="en-US" dirty="0">
              <a:solidFill>
                <a:schemeClr val="tx2"/>
              </a:solidFill>
            </a:endParaRPr>
          </a:p>
          <a:p>
            <a:pPr lvl="0"/>
            <a:r>
              <a:rPr lang="en-US" dirty="0">
                <a:solidFill>
                  <a:schemeClr val="tx2"/>
                </a:solidFill>
              </a:rPr>
              <a:t>A</a:t>
            </a:r>
            <a:r>
              <a:rPr lang="en-US" dirty="0" smtClean="0">
                <a:solidFill>
                  <a:schemeClr val="tx2"/>
                </a:solidFill>
              </a:rPr>
              <a:t>sk </a:t>
            </a:r>
            <a:r>
              <a:rPr lang="en-US" dirty="0">
                <a:solidFill>
                  <a:schemeClr val="tx2"/>
                </a:solidFill>
              </a:rPr>
              <a:t>questions when you need </a:t>
            </a:r>
            <a:r>
              <a:rPr lang="en-US" dirty="0" smtClean="0">
                <a:solidFill>
                  <a:schemeClr val="tx2"/>
                </a:solidFill>
              </a:rPr>
              <a:t>clarification.</a:t>
            </a:r>
            <a:endParaRPr lang="en-US" dirty="0">
              <a:solidFill>
                <a:schemeClr val="tx2"/>
              </a:solidFill>
            </a:endParaRPr>
          </a:p>
          <a:p>
            <a:pPr lvl="0"/>
            <a:r>
              <a:rPr lang="en-US" dirty="0">
                <a:solidFill>
                  <a:schemeClr val="tx2"/>
                </a:solidFill>
              </a:rPr>
              <a:t>R</a:t>
            </a:r>
            <a:r>
              <a:rPr lang="en-US" dirty="0" smtClean="0">
                <a:solidFill>
                  <a:schemeClr val="tx2"/>
                </a:solidFill>
              </a:rPr>
              <a:t>eview </a:t>
            </a:r>
            <a:r>
              <a:rPr lang="en-US" dirty="0">
                <a:solidFill>
                  <a:schemeClr val="tx2"/>
                </a:solidFill>
              </a:rPr>
              <a:t>one day’s assignment before beginning a new </a:t>
            </a:r>
            <a:r>
              <a:rPr lang="en-US" dirty="0" smtClean="0">
                <a:solidFill>
                  <a:schemeClr val="tx2"/>
                </a:solidFill>
              </a:rPr>
              <a:t>one.</a:t>
            </a:r>
            <a:endParaRPr lang="en-US" dirty="0">
              <a:solidFill>
                <a:schemeClr val="tx2"/>
              </a:solidFill>
            </a:endParaRPr>
          </a:p>
          <a:p>
            <a:endParaRPr lang="en-US" dirty="0"/>
          </a:p>
        </p:txBody>
      </p:sp>
    </p:spTree>
    <p:extLst>
      <p:ext uri="{BB962C8B-B14F-4D97-AF65-F5344CB8AC3E}">
        <p14:creationId xmlns:p14="http://schemas.microsoft.com/office/powerpoint/2010/main" val="320238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118</TotalTime>
  <Words>744</Words>
  <Application>Microsoft Office PowerPoint</Application>
  <PresentationFormat>On-screen Show (4:3)</PresentationFormat>
  <Paragraphs>108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Soho</vt:lpstr>
      <vt:lpstr>Welcome Back!</vt:lpstr>
      <vt:lpstr>Agenda</vt:lpstr>
      <vt:lpstr>Syllabus</vt:lpstr>
      <vt:lpstr>Goals </vt:lpstr>
      <vt:lpstr>Grades</vt:lpstr>
      <vt:lpstr>Student Responsibilities</vt:lpstr>
      <vt:lpstr>Attendance Policy</vt:lpstr>
      <vt:lpstr>Additional Information</vt:lpstr>
      <vt:lpstr>Tips For Success!</vt:lpstr>
      <vt:lpstr>Website</vt:lpstr>
      <vt:lpstr>http://slhs-precalc-orban.weebly.com/ </vt:lpstr>
      <vt:lpstr>Remind101</vt:lpstr>
      <vt:lpstr>Remind101</vt:lpstr>
      <vt:lpstr>Expectations</vt:lpstr>
      <vt:lpstr>Classroom Expectations</vt:lpstr>
      <vt:lpstr>WHO AM  i?</vt:lpstr>
      <vt:lpstr>Who Am I?</vt:lpstr>
      <vt:lpstr>Traveling Around Europe</vt:lpstr>
      <vt:lpstr>Who Are you?</vt:lpstr>
      <vt:lpstr>Who Are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Amanda</dc:creator>
  <cp:lastModifiedBy>Amanda</cp:lastModifiedBy>
  <cp:revision>13</cp:revision>
  <dcterms:created xsi:type="dcterms:W3CDTF">2014-09-01T21:01:17Z</dcterms:created>
  <dcterms:modified xsi:type="dcterms:W3CDTF">2014-09-02T11:23:36Z</dcterms:modified>
</cp:coreProperties>
</file>